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853" r:id="rId2"/>
    <p:sldId id="854" r:id="rId3"/>
  </p:sldIdLst>
  <p:sldSz cx="9144000" cy="6858000" type="screen4x3"/>
  <p:notesSz cx="9928225" cy="679767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4C8"/>
    <a:srgbClr val="695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115" autoAdjust="0"/>
    <p:restoredTop sz="85569" autoAdjust="0"/>
  </p:normalViewPr>
  <p:slideViewPr>
    <p:cSldViewPr snapToGrid="0">
      <p:cViewPr varScale="1">
        <p:scale>
          <a:sx n="50" d="100"/>
          <a:sy n="50" d="100"/>
        </p:scale>
        <p:origin x="922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842"/>
    </p:cViewPr>
  </p:sorterViewPr>
  <p:notesViewPr>
    <p:cSldViewPr snapToGrid="0">
      <p:cViewPr varScale="1">
        <p:scale>
          <a:sx n="91" d="100"/>
          <a:sy n="91" d="100"/>
        </p:scale>
        <p:origin x="-3594" y="-114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3698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746A9-175C-4E6E-A927-E2C744EBA44A}" type="datetimeFigureOut">
              <a:rPr lang="zh-TW" altLang="en-US" smtClean="0"/>
              <a:t>2017/2/25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3698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54E4D-EA07-4459-84D9-4D466E197B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9216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3698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271EED-4CB5-4CB2-AE6A-E56694079DED}" type="datetimeFigureOut">
              <a:rPr lang="zh-TW" altLang="en-US" smtClean="0"/>
              <a:pPr/>
              <a:t>2017/2/25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3698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9024DC-CBD1-4FDA-AD8B-53CE2C22DB1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157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1981-8C60-44F0-BBF3-E76E1793949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 hasCustomPrompt="1"/>
          </p:nvPr>
        </p:nvSpPr>
        <p:spPr>
          <a:xfrm>
            <a:off x="1187624" y="2420888"/>
            <a:ext cx="6858000" cy="936104"/>
          </a:xfrm>
        </p:spPr>
        <p:txBody>
          <a:bodyPr>
            <a:normAutofit/>
          </a:bodyPr>
          <a:lstStyle>
            <a:lvl1pPr marL="0" indent="0" algn="ctr">
              <a:buNone/>
              <a:defRPr sz="4400" baseline="0">
                <a:solidFill>
                  <a:schemeClr val="tx1"/>
                </a:solidFill>
                <a:latin typeface="Times New Roman" pitchFamily="18" charset="0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pic>
        <p:nvPicPr>
          <p:cNvPr id="2" name="圖片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3919763" cy="540000"/>
          </a:xfrm>
          <a:prstGeom prst="rect">
            <a:avLst/>
          </a:prstGeom>
        </p:spPr>
      </p:pic>
      <p:sp>
        <p:nvSpPr>
          <p:cNvPr id="10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8" name="文字版面配置區 2"/>
          <p:cNvSpPr>
            <a:spLocks noGrp="1"/>
          </p:cNvSpPr>
          <p:nvPr>
            <p:ph type="body" idx="13"/>
          </p:nvPr>
        </p:nvSpPr>
        <p:spPr>
          <a:xfrm>
            <a:off x="1295400" y="3938954"/>
            <a:ext cx="6781800" cy="1799492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28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dirty="0" smtClean="0"/>
              <a:t>按一下以編輯母片文字樣式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 baseline="0">
                <a:latin typeface="Times New Roman" pitchFamily="18" charset="0"/>
              </a:defRPr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72400" y="6366397"/>
            <a:ext cx="504056" cy="365760"/>
          </a:xfrm>
        </p:spPr>
        <p:txBody>
          <a:bodyPr/>
          <a:lstStyle/>
          <a:p>
            <a:fld id="{E02E1981-8C60-44F0-BBF3-E76E17939495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>
            <a:normAutofit/>
          </a:bodyPr>
          <a:lstStyle>
            <a:lvl1pPr>
              <a:buClr>
                <a:srgbClr val="002060"/>
              </a:buClr>
              <a:defRPr sz="3200" baseline="0">
                <a:latin typeface="Times New Roman" panose="02020603050405020304" pitchFamily="18" charset="0"/>
                <a:ea typeface="+mj-ea"/>
              </a:defRPr>
            </a:lvl1pPr>
            <a:lvl2pPr>
              <a:buClr>
                <a:srgbClr val="874BFF"/>
              </a:buClr>
              <a:defRPr sz="2800" baseline="0">
                <a:solidFill>
                  <a:schemeClr val="tx1"/>
                </a:solidFill>
                <a:latin typeface="Times New Roman" panose="02020603050405020304" pitchFamily="18" charset="0"/>
                <a:ea typeface="+mj-ea"/>
              </a:defRPr>
            </a:lvl2pPr>
            <a:lvl3pPr>
              <a:buClr>
                <a:schemeClr val="accent2">
                  <a:lumMod val="75000"/>
                </a:schemeClr>
              </a:buClr>
              <a:defRPr sz="2800" baseline="0">
                <a:latin typeface="Times New Roman" panose="02020603050405020304" pitchFamily="18" charset="0"/>
                <a:ea typeface="+mj-ea"/>
              </a:defRPr>
            </a:lvl3pPr>
            <a:lvl4pPr marL="1097280" indent="-228600">
              <a:buClr>
                <a:schemeClr val="accent1">
                  <a:lumMod val="60000"/>
                  <a:lumOff val="40000"/>
                </a:schemeClr>
              </a:buClr>
              <a:buFont typeface="Wingdings" pitchFamily="2" charset="2"/>
              <a:buChar char="l"/>
              <a:defRPr sz="2400" baseline="0">
                <a:latin typeface="Times New Roman" panose="02020603050405020304" pitchFamily="18" charset="0"/>
                <a:ea typeface="+mj-ea"/>
              </a:defRPr>
            </a:lvl4pPr>
            <a:lvl5pPr>
              <a:defRPr sz="2000" baseline="0">
                <a:latin typeface="Times New Roman" panose="02020603050405020304" pitchFamily="18" charset="0"/>
                <a:ea typeface="+mj-ea"/>
              </a:defRPr>
            </a:lvl5pPr>
          </a:lstStyle>
          <a:p>
            <a:pPr lvl="0" eaLnBrk="1" latinLnBrk="0" hangingPunct="1"/>
            <a:r>
              <a:rPr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lang="zh-TW" altLang="en-US" dirty="0" smtClean="0"/>
              <a:t>第二層</a:t>
            </a:r>
          </a:p>
          <a:p>
            <a:pPr lvl="2" eaLnBrk="1" latinLnBrk="0" hangingPunct="1"/>
            <a:r>
              <a:rPr lang="zh-TW" altLang="en-US" dirty="0" smtClean="0"/>
              <a:t>第三層</a:t>
            </a:r>
          </a:p>
          <a:p>
            <a:pPr lvl="3" eaLnBrk="1" latinLnBrk="0" hangingPunct="1"/>
            <a:r>
              <a:rPr lang="zh-TW" altLang="en-US" dirty="0" smtClean="0"/>
              <a:t>第四層</a:t>
            </a:r>
          </a:p>
          <a:p>
            <a:pPr lvl="4" eaLnBrk="1" latinLnBrk="0" hangingPunct="1"/>
            <a:r>
              <a:rPr lang="zh-TW" altLang="en-US" dirty="0" smtClean="0"/>
              <a:t>第五層</a:t>
            </a:r>
            <a:endParaRPr kumimoji="0"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70" y="6382811"/>
            <a:ext cx="2598946" cy="3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直線接點 6"/>
          <p:cNvSpPr>
            <a:spLocks noChangeShapeType="1"/>
          </p:cNvSpPr>
          <p:nvPr userDrawn="1"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等腰三角形 9"/>
          <p:cNvSpPr>
            <a:spLocks noChangeAspect="1"/>
          </p:cNvSpPr>
          <p:nvPr userDrawn="1"/>
        </p:nvSpPr>
        <p:spPr>
          <a:xfrm rot="5400000">
            <a:off x="7968764" y="6467476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1981-8C60-44F0-BBF3-E76E1793949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 hasCustomPrompt="1"/>
          </p:nvPr>
        </p:nvSpPr>
        <p:spPr>
          <a:xfrm>
            <a:off x="720090" y="1931670"/>
            <a:ext cx="7669530" cy="3074670"/>
          </a:xfrm>
        </p:spPr>
        <p:txBody>
          <a:bodyPr>
            <a:normAutofit/>
          </a:bodyPr>
          <a:lstStyle>
            <a:lvl1pPr marL="0" indent="0" algn="ctr">
              <a:buNone/>
              <a:defRPr sz="4400" baseline="0">
                <a:solidFill>
                  <a:schemeClr val="tx1"/>
                </a:solidFill>
                <a:latin typeface="Times New Roman" pitchFamily="18" charset="0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pic>
        <p:nvPicPr>
          <p:cNvPr id="2" name="圖片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3919763" cy="540000"/>
          </a:xfrm>
          <a:prstGeom prst="rect">
            <a:avLst/>
          </a:prstGeom>
        </p:spPr>
      </p:pic>
      <p:sp>
        <p:nvSpPr>
          <p:cNvPr id="10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66397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Times New Roman" pitchFamily="18" charset="0"/>
              </a:defRPr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72400" y="6366397"/>
            <a:ext cx="504056" cy="365760"/>
          </a:xfrm>
        </p:spPr>
        <p:txBody>
          <a:bodyPr/>
          <a:lstStyle/>
          <a:p>
            <a:fld id="{E02E1981-8C60-44F0-BBF3-E76E17939495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70" y="6382811"/>
            <a:ext cx="2598946" cy="3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直線接點 4"/>
          <p:cNvSpPr>
            <a:spLocks noChangeShapeType="1"/>
          </p:cNvSpPr>
          <p:nvPr userDrawn="1"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等腰三角形 7"/>
          <p:cNvSpPr>
            <a:spLocks noChangeAspect="1"/>
          </p:cNvSpPr>
          <p:nvPr userDrawn="1"/>
        </p:nvSpPr>
        <p:spPr>
          <a:xfrm rot="5400000">
            <a:off x="7968764" y="6467476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11651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 smtClean="0"/>
              <a:t>第二層</a:t>
            </a:r>
          </a:p>
          <a:p>
            <a:pPr lvl="2" eaLnBrk="1" latinLnBrk="0" hangingPunct="1"/>
            <a:r>
              <a:rPr kumimoji="0" lang="zh-TW" altLang="en-US" dirty="0" smtClean="0"/>
              <a:t>第三層</a:t>
            </a:r>
          </a:p>
          <a:p>
            <a:pPr lvl="3" eaLnBrk="1" latinLnBrk="0" hangingPunct="1"/>
            <a:r>
              <a:rPr kumimoji="0" lang="zh-TW" altLang="en-US" dirty="0" smtClean="0"/>
              <a:t>第四層</a:t>
            </a:r>
          </a:p>
          <a:p>
            <a:pPr lvl="4" eaLnBrk="1" latinLnBrk="0" hangingPunct="1"/>
            <a:r>
              <a:rPr kumimoji="0" lang="zh-TW" altLang="en-US" dirty="0" smtClean="0"/>
              <a:t>第五層</a:t>
            </a:r>
            <a:endParaRPr kumimoji="0" lang="en-US" dirty="0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02E1981-8C60-44F0-BBF3-E76E1793949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8" name="直線接點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2" r:id="rId2"/>
    <p:sldLayoutId id="2147483668" r:id="rId3"/>
    <p:sldLayoutId id="214748366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3200" kern="1200" baseline="0">
          <a:solidFill>
            <a:schemeClr val="tx1"/>
          </a:solidFill>
          <a:latin typeface="Times New Roman" panose="02020603050405020304" pitchFamily="18" charset="0"/>
          <a:ea typeface="+mj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800" kern="1200" baseline="0">
          <a:solidFill>
            <a:schemeClr val="tx1"/>
          </a:solidFill>
          <a:latin typeface="Times New Roman" panose="02020603050405020304" pitchFamily="18" charset="0"/>
          <a:ea typeface="+mj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800" kern="1200" baseline="0">
          <a:solidFill>
            <a:schemeClr val="tx1"/>
          </a:solidFill>
          <a:latin typeface="Times New Roman" panose="02020603050405020304" pitchFamily="18" charset="0"/>
          <a:ea typeface="+mj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2400" kern="1200" baseline="0">
          <a:solidFill>
            <a:schemeClr val="tx1"/>
          </a:solidFill>
          <a:latin typeface="Times New Roman" panose="02020603050405020304" pitchFamily="18" charset="0"/>
          <a:ea typeface="+mj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2000" kern="1200" baseline="0">
          <a:solidFill>
            <a:schemeClr val="tx1"/>
          </a:solidFill>
          <a:latin typeface="Times New Roman" panose="02020603050405020304" pitchFamily="18" charset="0"/>
          <a:ea typeface="+mj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個人資料</a:t>
            </a:r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1981-8C60-44F0-BBF3-E76E17939495}" type="slidenum">
              <a:rPr lang="zh-TW" altLang="en-US" smtClean="0"/>
              <a:pPr/>
              <a:t>1</a:t>
            </a:fld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zh-TW" altLang="en-US" dirty="0"/>
              <a:t>學歷</a:t>
            </a:r>
            <a:r>
              <a:rPr lang="en-US" altLang="zh-TW" dirty="0"/>
              <a:t>:</a:t>
            </a:r>
          </a:p>
          <a:p>
            <a:pPr lvl="1"/>
            <a:r>
              <a:rPr lang="zh-TW" altLang="en-US" dirty="0"/>
              <a:t>台大電機學士</a:t>
            </a:r>
            <a:r>
              <a:rPr lang="en-US" altLang="zh-TW" dirty="0"/>
              <a:t>(1982)</a:t>
            </a:r>
          </a:p>
          <a:p>
            <a:pPr lvl="1"/>
            <a:r>
              <a:rPr lang="zh-TW" altLang="en-US" dirty="0"/>
              <a:t>台大資訊碩士</a:t>
            </a:r>
            <a:r>
              <a:rPr lang="en-US" altLang="zh-TW" dirty="0"/>
              <a:t>(1984)</a:t>
            </a:r>
          </a:p>
          <a:p>
            <a:pPr lvl="1"/>
            <a:r>
              <a:rPr lang="en-US" altLang="zh-TW" dirty="0"/>
              <a:t>Carnegie Mellon University (CMU)</a:t>
            </a:r>
            <a:r>
              <a:rPr lang="zh-TW" altLang="en-US" dirty="0"/>
              <a:t>電腦科學博士</a:t>
            </a:r>
            <a:r>
              <a:rPr lang="en-US" altLang="zh-TW" dirty="0"/>
              <a:t>(1993) </a:t>
            </a:r>
            <a:endParaRPr lang="en-US" altLang="zh-TW" dirty="0" smtClean="0"/>
          </a:p>
          <a:p>
            <a:r>
              <a:rPr lang="zh-TW" altLang="en-US" dirty="0" smtClean="0"/>
              <a:t>現職</a:t>
            </a:r>
            <a:r>
              <a:rPr lang="en-US" altLang="zh-TW" dirty="0" smtClean="0"/>
              <a:t>:</a:t>
            </a:r>
          </a:p>
          <a:p>
            <a:pPr lvl="1"/>
            <a:r>
              <a:rPr lang="zh-TW" altLang="en-US" dirty="0" smtClean="0"/>
              <a:t>國立</a:t>
            </a:r>
            <a:r>
              <a:rPr lang="zh-TW" altLang="en-US" dirty="0"/>
              <a:t>交通大學資訊工程系教授</a:t>
            </a:r>
          </a:p>
          <a:p>
            <a:pPr lvl="1"/>
            <a:r>
              <a:rPr lang="zh-TW" altLang="en-US" dirty="0"/>
              <a:t>中華民國人工智慧學會</a:t>
            </a:r>
            <a:r>
              <a:rPr lang="zh-TW" altLang="en-US" dirty="0" smtClean="0"/>
              <a:t>理事長</a:t>
            </a:r>
            <a:r>
              <a:rPr lang="en-US" altLang="zh-TW" dirty="0"/>
              <a:t>(</a:t>
            </a:r>
            <a:r>
              <a:rPr lang="zh-TW" altLang="en-US" dirty="0"/>
              <a:t>甫卸任</a:t>
            </a:r>
            <a:r>
              <a:rPr lang="en-US" altLang="zh-TW" dirty="0"/>
              <a:t>)</a:t>
            </a:r>
            <a:endParaRPr lang="en-US" altLang="zh-TW" dirty="0"/>
          </a:p>
          <a:p>
            <a:pPr lvl="1"/>
            <a:r>
              <a:rPr lang="zh-TW" altLang="en-US" dirty="0" smtClean="0"/>
              <a:t>國立</a:t>
            </a:r>
            <a:r>
              <a:rPr lang="zh-TW" altLang="en-US" dirty="0"/>
              <a:t>交通大學多媒體工程研究所</a:t>
            </a:r>
            <a:r>
              <a:rPr lang="zh-TW" altLang="en-US" dirty="0" smtClean="0"/>
              <a:t>所長</a:t>
            </a:r>
            <a:r>
              <a:rPr lang="en-US" altLang="zh-TW" dirty="0" smtClean="0"/>
              <a:t>(</a:t>
            </a:r>
            <a:r>
              <a:rPr lang="zh-TW" altLang="en-US" dirty="0" smtClean="0"/>
              <a:t>甫卸任</a:t>
            </a:r>
            <a:r>
              <a:rPr lang="en-US" altLang="zh-TW" dirty="0" smtClean="0"/>
              <a:t>)</a:t>
            </a:r>
            <a:endParaRPr lang="zh-TW" altLang="en-US" dirty="0"/>
          </a:p>
          <a:p>
            <a:r>
              <a:rPr lang="zh-TW" altLang="en-US" dirty="0" smtClean="0"/>
              <a:t>期刊編輯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Editor-in-Chief</a:t>
            </a:r>
            <a:r>
              <a:rPr lang="en-US" altLang="zh-TW" dirty="0"/>
              <a:t>:</a:t>
            </a:r>
            <a:r>
              <a:rPr lang="en-US" altLang="zh-TW" dirty="0" smtClean="0"/>
              <a:t> </a:t>
            </a:r>
          </a:p>
          <a:p>
            <a:pPr lvl="2"/>
            <a:r>
              <a:rPr lang="en-US" altLang="zh-TW" dirty="0" smtClean="0"/>
              <a:t>ICGA </a:t>
            </a:r>
            <a:r>
              <a:rPr lang="en-US" altLang="zh-TW" dirty="0"/>
              <a:t>Journal (SCI).</a:t>
            </a:r>
          </a:p>
          <a:p>
            <a:pPr lvl="1"/>
            <a:r>
              <a:rPr lang="en-US" altLang="zh-TW" dirty="0" smtClean="0"/>
              <a:t>Editorial Board</a:t>
            </a:r>
          </a:p>
          <a:p>
            <a:pPr lvl="2"/>
            <a:r>
              <a:rPr lang="en-US" altLang="zh-TW" dirty="0" smtClean="0"/>
              <a:t>IEEE </a:t>
            </a:r>
            <a:r>
              <a:rPr lang="en-US" altLang="zh-TW" dirty="0"/>
              <a:t>Transaction on Computational Intelligence and AI Games (SCI).</a:t>
            </a:r>
          </a:p>
          <a:p>
            <a:pPr lvl="2"/>
            <a:r>
              <a:rPr lang="en-US" altLang="zh-TW" dirty="0" smtClean="0"/>
              <a:t>Journal </a:t>
            </a:r>
            <a:r>
              <a:rPr lang="en-US" altLang="zh-TW" dirty="0"/>
              <a:t>of Experimental &amp; Theoretical Artificial Intelligence (SCI).</a:t>
            </a:r>
          </a:p>
          <a:p>
            <a:pPr lvl="2"/>
            <a:r>
              <a:rPr lang="en-US" altLang="zh-TW" dirty="0" smtClean="0"/>
              <a:t>Journal </a:t>
            </a:r>
            <a:r>
              <a:rPr lang="en-US" altLang="zh-TW" dirty="0"/>
              <a:t>of Game Puzzle Design.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6065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研究成果總結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E1981-8C60-44F0-BBF3-E76E17939495}" type="slidenum">
              <a:rPr lang="zh-TW" altLang="en-US" smtClean="0"/>
              <a:pPr/>
              <a:t>2</a:t>
            </a:fld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66364" cy="4937760"/>
          </a:xfrm>
        </p:spPr>
        <p:txBody>
          <a:bodyPr>
            <a:normAutofit fontScale="55000" lnSpcReduction="20000"/>
          </a:bodyPr>
          <a:lstStyle/>
          <a:p>
            <a:r>
              <a:rPr lang="zh-TW" altLang="en-US" b="1" dirty="0" smtClean="0">
                <a:solidFill>
                  <a:srgbClr val="FF0000"/>
                </a:solidFill>
              </a:rPr>
              <a:t>發明六子棋</a:t>
            </a:r>
            <a:r>
              <a:rPr lang="zh-TW" altLang="en-US" dirty="0" smtClean="0"/>
              <a:t>遊戲</a:t>
            </a:r>
            <a:endParaRPr lang="en-US" altLang="zh-TW" dirty="0" smtClean="0"/>
          </a:p>
          <a:p>
            <a:r>
              <a:rPr lang="zh-TW" altLang="en-US" dirty="0" smtClean="0"/>
              <a:t>發展各種電腦遊戲程式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多項遊戲在國際電腦對局</a:t>
            </a:r>
            <a:r>
              <a:rPr lang="zh-TW" altLang="en-US" dirty="0"/>
              <a:t>遊戲</a:t>
            </a:r>
            <a:r>
              <a:rPr lang="zh-TW" altLang="en-US" dirty="0" smtClean="0"/>
              <a:t>競賽獲得冠軍 </a:t>
            </a:r>
            <a:r>
              <a:rPr lang="en-US" altLang="zh-TW" dirty="0" smtClean="0"/>
              <a:t>(</a:t>
            </a:r>
            <a:r>
              <a:rPr lang="zh-TW" altLang="en-US" b="1" dirty="0" smtClean="0">
                <a:solidFill>
                  <a:srgbClr val="FF0000"/>
                </a:solidFill>
              </a:rPr>
              <a:t>累計超過</a:t>
            </a:r>
            <a:r>
              <a:rPr lang="en-US" altLang="zh-TW" b="1" dirty="0" smtClean="0">
                <a:solidFill>
                  <a:srgbClr val="FF0000"/>
                </a:solidFill>
              </a:rPr>
              <a:t>40</a:t>
            </a:r>
            <a:r>
              <a:rPr lang="zh-TW" altLang="en-US" b="1" dirty="0" smtClean="0">
                <a:solidFill>
                  <a:srgbClr val="FF0000"/>
                </a:solidFill>
              </a:rPr>
              <a:t>冠軍</a:t>
            </a:r>
            <a:r>
              <a:rPr lang="en-US" altLang="zh-TW" dirty="0" smtClean="0"/>
              <a:t>).</a:t>
            </a:r>
            <a:r>
              <a:rPr lang="zh-TW" altLang="en-US" dirty="0" smtClean="0"/>
              <a:t> </a:t>
            </a:r>
            <a:endParaRPr lang="en-US" altLang="zh-TW" dirty="0"/>
          </a:p>
          <a:p>
            <a:pPr lvl="2"/>
            <a:r>
              <a:rPr lang="en-US" altLang="zh-TW" b="1" dirty="0">
                <a:solidFill>
                  <a:srgbClr val="FF0000"/>
                </a:solidFill>
              </a:rPr>
              <a:t>2013</a:t>
            </a:r>
            <a:r>
              <a:rPr lang="zh-TW" altLang="en-US" b="1" dirty="0">
                <a:solidFill>
                  <a:srgbClr val="FF0000"/>
                </a:solidFill>
              </a:rPr>
              <a:t> </a:t>
            </a:r>
            <a:r>
              <a:rPr lang="en-US" altLang="zh-TW" b="1" dirty="0">
                <a:solidFill>
                  <a:srgbClr val="FF0000"/>
                </a:solidFill>
              </a:rPr>
              <a:t>&amp;</a:t>
            </a:r>
            <a:r>
              <a:rPr lang="zh-TW" altLang="en-US" b="1" dirty="0">
                <a:solidFill>
                  <a:srgbClr val="FF0000"/>
                </a:solidFill>
              </a:rPr>
              <a:t> </a:t>
            </a:r>
            <a:r>
              <a:rPr lang="en-US" altLang="zh-TW" b="1" dirty="0">
                <a:solidFill>
                  <a:srgbClr val="FF0000"/>
                </a:solidFill>
              </a:rPr>
              <a:t>2015</a:t>
            </a:r>
            <a:r>
              <a:rPr lang="zh-TW" altLang="en-US" b="1" dirty="0">
                <a:solidFill>
                  <a:srgbClr val="FF0000"/>
                </a:solidFill>
              </a:rPr>
              <a:t> </a:t>
            </a:r>
            <a:r>
              <a:rPr lang="en-US" altLang="zh-TW" b="1" dirty="0">
                <a:solidFill>
                  <a:srgbClr val="FF0000"/>
                </a:solidFill>
              </a:rPr>
              <a:t>Computer Olympiad</a:t>
            </a:r>
            <a:r>
              <a:rPr lang="zh-TW" altLang="en-US" b="1" dirty="0">
                <a:solidFill>
                  <a:srgbClr val="FF0000"/>
                </a:solidFill>
              </a:rPr>
              <a:t>各有五項</a:t>
            </a:r>
            <a:r>
              <a:rPr lang="zh-TW" altLang="en-US" b="1" dirty="0" smtClean="0">
                <a:solidFill>
                  <a:srgbClr val="FF0000"/>
                </a:solidFill>
              </a:rPr>
              <a:t>冠軍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pPr lvl="2"/>
            <a:r>
              <a:rPr lang="zh-TW" altLang="en-US" dirty="0" smtClean="0"/>
              <a:t>六</a:t>
            </a:r>
            <a:r>
              <a:rPr lang="zh-TW" altLang="en-US" dirty="0"/>
              <a:t>子棋、</a:t>
            </a:r>
            <a:r>
              <a:rPr lang="en-US" altLang="zh-TW" dirty="0" err="1"/>
              <a:t>Nogo</a:t>
            </a:r>
            <a:r>
              <a:rPr lang="zh-TW" altLang="en-US" dirty="0"/>
              <a:t>、</a:t>
            </a:r>
            <a:r>
              <a:rPr lang="en-US" altLang="zh-TW" dirty="0"/>
              <a:t>Nonogram</a:t>
            </a:r>
            <a:r>
              <a:rPr lang="zh-TW" altLang="en-US" dirty="0"/>
              <a:t>、暗棋、麻將、</a:t>
            </a:r>
            <a:r>
              <a:rPr lang="en-US" altLang="zh-TW" dirty="0"/>
              <a:t>2048</a:t>
            </a:r>
            <a:r>
              <a:rPr lang="zh-TW" altLang="en-US" dirty="0"/>
              <a:t>等</a:t>
            </a:r>
            <a:endParaRPr lang="en-US" altLang="zh-TW" dirty="0"/>
          </a:p>
          <a:p>
            <a:pPr lvl="1"/>
            <a:r>
              <a:rPr lang="en-US" altLang="zh-TW" dirty="0" smtClean="0"/>
              <a:t>2048</a:t>
            </a:r>
            <a:r>
              <a:rPr lang="zh-TW" altLang="en-US" dirty="0" smtClean="0"/>
              <a:t>程式</a:t>
            </a:r>
            <a:r>
              <a:rPr lang="en-US" altLang="zh-TW" dirty="0" smtClean="0"/>
              <a:t>:</a:t>
            </a:r>
            <a:r>
              <a:rPr lang="zh-TW" altLang="en-US" b="1" dirty="0">
                <a:solidFill>
                  <a:srgbClr val="FF0000"/>
                </a:solidFill>
              </a:rPr>
              <a:t>全世界第一個打出</a:t>
            </a:r>
            <a:r>
              <a:rPr lang="en-US" altLang="zh-TW" b="1" dirty="0">
                <a:solidFill>
                  <a:srgbClr val="FF0000"/>
                </a:solidFill>
              </a:rPr>
              <a:t>65536</a:t>
            </a:r>
            <a:r>
              <a:rPr lang="zh-TW" altLang="en-US" b="1" dirty="0" smtClean="0">
                <a:solidFill>
                  <a:srgbClr val="FF0000"/>
                </a:solidFill>
              </a:rPr>
              <a:t>磚塊</a:t>
            </a:r>
            <a:r>
              <a:rPr lang="en-US" altLang="zh-TW" b="1" dirty="0" smtClean="0">
                <a:solidFill>
                  <a:srgbClr val="FF0000"/>
                </a:solidFill>
              </a:rPr>
              <a:t>!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圍棋</a:t>
            </a:r>
            <a:r>
              <a:rPr lang="zh-TW" altLang="en-US" dirty="0"/>
              <a:t>程式</a:t>
            </a:r>
            <a:r>
              <a:rPr lang="en-US" altLang="zh-TW" dirty="0"/>
              <a:t>(CGI):</a:t>
            </a:r>
            <a:r>
              <a:rPr lang="zh-TW" altLang="en-US" dirty="0"/>
              <a:t> </a:t>
            </a:r>
            <a:endParaRPr lang="en-US" altLang="zh-TW" dirty="0"/>
          </a:p>
          <a:p>
            <a:pPr lvl="2"/>
            <a:r>
              <a:rPr lang="zh-TW" altLang="en-US" b="1" dirty="0">
                <a:solidFill>
                  <a:srgbClr val="FF0000"/>
                </a:solidFill>
              </a:rPr>
              <a:t>除了</a:t>
            </a:r>
            <a:r>
              <a:rPr lang="en-US" altLang="zh-TW" b="1" dirty="0" smtClean="0">
                <a:solidFill>
                  <a:srgbClr val="FF0000"/>
                </a:solidFill>
              </a:rPr>
              <a:t>AlphaGo</a:t>
            </a:r>
            <a:r>
              <a:rPr lang="zh-TW" altLang="en-US" b="1" dirty="0" smtClean="0">
                <a:solidFill>
                  <a:srgbClr val="FF0000"/>
                </a:solidFill>
              </a:rPr>
              <a:t>外，第</a:t>
            </a:r>
            <a:r>
              <a:rPr lang="zh-TW" altLang="en-US" b="1" dirty="0">
                <a:solidFill>
                  <a:srgbClr val="FF0000"/>
                </a:solidFill>
              </a:rPr>
              <a:t>一個有打敗職業棋士的</a:t>
            </a:r>
            <a:r>
              <a:rPr lang="zh-TW" altLang="en-US" b="1" dirty="0" smtClean="0">
                <a:solidFill>
                  <a:srgbClr val="FF0000"/>
                </a:solidFill>
              </a:rPr>
              <a:t>紀錄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pPr lvl="2"/>
            <a:r>
              <a:rPr lang="en-US" altLang="zh-TW" dirty="0" smtClean="0"/>
              <a:t>UEC 2016</a:t>
            </a:r>
            <a:r>
              <a:rPr lang="zh-TW" altLang="en-US" dirty="0" smtClean="0"/>
              <a:t>電腦圍棋</a:t>
            </a:r>
            <a:r>
              <a:rPr lang="en-US" altLang="zh-TW" dirty="0" smtClean="0"/>
              <a:t>(</a:t>
            </a:r>
            <a:r>
              <a:rPr lang="zh-TW" altLang="en-US" dirty="0" smtClean="0"/>
              <a:t>全世界</a:t>
            </a:r>
            <a:r>
              <a:rPr lang="zh-TW" altLang="en-US" dirty="0"/>
              <a:t>最大電腦圍棋比賽</a:t>
            </a:r>
            <a:r>
              <a:rPr lang="en-US" altLang="zh-TW" dirty="0" smtClean="0"/>
              <a:t>,</a:t>
            </a:r>
            <a:r>
              <a:rPr lang="zh-TW" altLang="en-US" dirty="0" smtClean="0"/>
              <a:t> 共</a:t>
            </a:r>
            <a:r>
              <a:rPr lang="en-US" altLang="zh-TW" dirty="0" smtClean="0"/>
              <a:t>30</a:t>
            </a:r>
            <a:r>
              <a:rPr lang="zh-TW" altLang="en-US" dirty="0" smtClean="0"/>
              <a:t>多隊</a:t>
            </a:r>
            <a:r>
              <a:rPr lang="en-US" altLang="zh-TW" dirty="0" smtClean="0"/>
              <a:t>)</a:t>
            </a:r>
          </a:p>
          <a:p>
            <a:pPr lvl="3"/>
            <a:r>
              <a:rPr lang="zh-TW" altLang="en-US" dirty="0" smtClean="0"/>
              <a:t>獲得第六名、</a:t>
            </a:r>
            <a:r>
              <a:rPr lang="zh-TW" altLang="en-US" b="1" dirty="0" smtClean="0">
                <a:solidFill>
                  <a:srgbClr val="FF0000"/>
                </a:solidFill>
              </a:rPr>
              <a:t>第一日預賽全勝第一名、最強學界程式、唯一擊敗第一名</a:t>
            </a:r>
            <a:r>
              <a:rPr lang="en-US" altLang="zh-TW" b="1" dirty="0" smtClean="0">
                <a:solidFill>
                  <a:srgbClr val="FF0000"/>
                </a:solidFill>
              </a:rPr>
              <a:t>ZEN</a:t>
            </a:r>
            <a:r>
              <a:rPr lang="zh-TW" altLang="en-US" b="1" dirty="0" smtClean="0">
                <a:solidFill>
                  <a:srgbClr val="FF0000"/>
                </a:solidFill>
              </a:rPr>
              <a:t>的程式、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b="1" dirty="0" smtClean="0">
                <a:solidFill>
                  <a:srgbClr val="FF0000"/>
                </a:solidFill>
              </a:rPr>
              <a:t>獲得</a:t>
            </a:r>
            <a:r>
              <a:rPr lang="zh-TW" altLang="en-US" b="1" dirty="0">
                <a:solidFill>
                  <a:srgbClr val="FF0000"/>
                </a:solidFill>
              </a:rPr>
              <a:t>最優學生獎</a:t>
            </a:r>
            <a:r>
              <a:rPr lang="en-US" altLang="zh-TW" b="1" dirty="0">
                <a:solidFill>
                  <a:srgbClr val="FF0000"/>
                </a:solidFill>
              </a:rPr>
              <a:t>(</a:t>
            </a:r>
            <a:r>
              <a:rPr lang="zh-TW" altLang="en-US" b="1" dirty="0">
                <a:solidFill>
                  <a:srgbClr val="FF0000"/>
                </a:solidFill>
              </a:rPr>
              <a:t>日幣</a:t>
            </a:r>
            <a:r>
              <a:rPr lang="en-US" altLang="zh-TW" b="1" dirty="0">
                <a:solidFill>
                  <a:srgbClr val="FF0000"/>
                </a:solidFill>
              </a:rPr>
              <a:t>10</a:t>
            </a:r>
            <a:r>
              <a:rPr lang="zh-TW" altLang="en-US" b="1" dirty="0">
                <a:solidFill>
                  <a:srgbClr val="FF0000"/>
                </a:solidFill>
              </a:rPr>
              <a:t>萬元</a:t>
            </a:r>
            <a:r>
              <a:rPr lang="en-US" altLang="zh-TW" b="1" dirty="0" smtClean="0">
                <a:solidFill>
                  <a:srgbClr val="FF0000"/>
                </a:solidFill>
              </a:rPr>
              <a:t>)</a:t>
            </a:r>
            <a:endParaRPr lang="en-US" altLang="zh-TW" b="1" dirty="0">
              <a:solidFill>
                <a:srgbClr val="FF0000"/>
              </a:solidFill>
            </a:endParaRPr>
          </a:p>
          <a:p>
            <a:r>
              <a:rPr lang="zh-TW" altLang="en-US" dirty="0" smtClean="0"/>
              <a:t>發展遊戲相關之</a:t>
            </a:r>
            <a:r>
              <a:rPr lang="en-US" altLang="zh-TW" dirty="0" smtClean="0"/>
              <a:t>P2P</a:t>
            </a:r>
            <a:r>
              <a:rPr lang="zh-TW" altLang="en-US" dirty="0" smtClean="0"/>
              <a:t>傳送系統、高速計算、雲端計算、行動軟體等系統</a:t>
            </a:r>
            <a:endParaRPr lang="en-US" altLang="zh-TW" dirty="0" smtClean="0"/>
          </a:p>
          <a:p>
            <a:r>
              <a:rPr lang="zh-TW" altLang="en-US" dirty="0" smtClean="0"/>
              <a:t>發展機器學習相關應用問題，如工作排程、最佳監控涵蓋、機器手臂抓取</a:t>
            </a:r>
            <a:endParaRPr lang="en-US" altLang="zh-TW" dirty="0"/>
          </a:p>
          <a:p>
            <a:r>
              <a:rPr lang="zh-TW" altLang="en-US" dirty="0" smtClean="0"/>
              <a:t>發表</a:t>
            </a:r>
            <a:r>
              <a:rPr lang="zh-TW" altLang="en-US" dirty="0"/>
              <a:t>超過</a:t>
            </a:r>
            <a:r>
              <a:rPr lang="en-US" altLang="zh-TW" b="1" dirty="0" smtClean="0">
                <a:solidFill>
                  <a:srgbClr val="FF0000"/>
                </a:solidFill>
              </a:rPr>
              <a:t>120</a:t>
            </a:r>
            <a:r>
              <a:rPr lang="zh-TW" altLang="en-US" b="1" dirty="0" smtClean="0">
                <a:solidFill>
                  <a:srgbClr val="FF0000"/>
                </a:solidFill>
              </a:rPr>
              <a:t>篇技術論文</a:t>
            </a:r>
            <a:r>
              <a:rPr lang="en-US" altLang="zh-TW" dirty="0"/>
              <a:t>,</a:t>
            </a:r>
            <a:r>
              <a:rPr lang="zh-TW" altLang="en-US" dirty="0"/>
              <a:t> 其中超過</a:t>
            </a:r>
            <a:r>
              <a:rPr lang="en-US" altLang="zh-TW" sz="3300" b="1" dirty="0">
                <a:solidFill>
                  <a:srgbClr val="FF0000"/>
                </a:solidFill>
              </a:rPr>
              <a:t>50</a:t>
            </a:r>
            <a:r>
              <a:rPr lang="zh-TW" altLang="en-US" sz="3300" b="1" dirty="0">
                <a:solidFill>
                  <a:srgbClr val="FF0000"/>
                </a:solidFill>
              </a:rPr>
              <a:t>篇</a:t>
            </a:r>
            <a:r>
              <a:rPr lang="en-US" altLang="zh-TW" sz="3300" b="1" dirty="0">
                <a:solidFill>
                  <a:srgbClr val="FF0000"/>
                </a:solidFill>
              </a:rPr>
              <a:t>SCI</a:t>
            </a:r>
            <a:r>
              <a:rPr lang="zh-TW" altLang="en-US" sz="3300" b="1" dirty="0">
                <a:solidFill>
                  <a:srgbClr val="FF0000"/>
                </a:solidFill>
              </a:rPr>
              <a:t>期刊論文</a:t>
            </a:r>
            <a:r>
              <a:rPr lang="en-US" altLang="zh-TW" dirty="0"/>
              <a:t>.</a:t>
            </a:r>
            <a:r>
              <a:rPr lang="zh-TW" altLang="en-US" dirty="0"/>
              <a:t> </a:t>
            </a:r>
            <a:endParaRPr lang="en-US" altLang="zh-TW" dirty="0"/>
          </a:p>
          <a:p>
            <a:r>
              <a:rPr lang="zh-TW" altLang="en-US" dirty="0" smtClean="0"/>
              <a:t>產學合作</a:t>
            </a:r>
            <a:endParaRPr lang="en-US" altLang="zh-TW" dirty="0" smtClean="0"/>
          </a:p>
          <a:p>
            <a:pPr lvl="1"/>
            <a:r>
              <a:rPr lang="en-US" altLang="zh-TW" dirty="0"/>
              <a:t>2013-</a:t>
            </a:r>
            <a:r>
              <a:rPr lang="zh-TW" altLang="en-US" dirty="0"/>
              <a:t>目前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zh-TW" altLang="en-US" dirty="0" smtClean="0">
                <a:solidFill>
                  <a:srgbClr val="FF0000"/>
                </a:solidFill>
              </a:rPr>
              <a:t>遊戲</a:t>
            </a:r>
            <a:r>
              <a:rPr lang="zh-TW" altLang="en-US" dirty="0">
                <a:solidFill>
                  <a:srgbClr val="FF0000"/>
                </a:solidFill>
              </a:rPr>
              <a:t>暨行動</a:t>
            </a:r>
            <a:r>
              <a:rPr lang="en-US" altLang="zh-TW" dirty="0">
                <a:solidFill>
                  <a:srgbClr val="FF0000"/>
                </a:solidFill>
              </a:rPr>
              <a:t>APP</a:t>
            </a:r>
            <a:r>
              <a:rPr lang="zh-TW" altLang="en-US" dirty="0">
                <a:solidFill>
                  <a:srgbClr val="FF0000"/>
                </a:solidFill>
              </a:rPr>
              <a:t>產業發展聯盟</a:t>
            </a:r>
            <a:r>
              <a:rPr lang="en-US" altLang="zh-TW" dirty="0">
                <a:solidFill>
                  <a:srgbClr val="FF0000"/>
                </a:solidFill>
              </a:rPr>
              <a:t>,</a:t>
            </a:r>
            <a:r>
              <a:rPr lang="zh-TW" altLang="en-US" dirty="0">
                <a:solidFill>
                  <a:srgbClr val="FF0000"/>
                </a:solidFill>
              </a:rPr>
              <a:t> 每年有</a:t>
            </a:r>
            <a:r>
              <a:rPr lang="en-US" altLang="zh-TW" dirty="0">
                <a:solidFill>
                  <a:srgbClr val="FF0000"/>
                </a:solidFill>
              </a:rPr>
              <a:t>5-10</a:t>
            </a:r>
            <a:r>
              <a:rPr lang="zh-TW" altLang="en-US" dirty="0" smtClean="0">
                <a:solidFill>
                  <a:srgbClr val="FF0000"/>
                </a:solidFill>
              </a:rPr>
              <a:t>件產學合作</a:t>
            </a:r>
            <a:r>
              <a:rPr lang="zh-TW" altLang="en-US" dirty="0">
                <a:solidFill>
                  <a:srgbClr val="FF0000"/>
                </a:solidFill>
              </a:rPr>
              <a:t>計畫</a:t>
            </a:r>
            <a:r>
              <a:rPr lang="zh-TW" altLang="en-US" dirty="0" smtClean="0">
                <a:solidFill>
                  <a:srgbClr val="FF0000"/>
                </a:solidFill>
              </a:rPr>
              <a:t>案 </a:t>
            </a:r>
            <a:r>
              <a:rPr lang="en-US" altLang="zh-TW" dirty="0" smtClean="0">
                <a:solidFill>
                  <a:srgbClr val="FF0000"/>
                </a:solidFill>
              </a:rPr>
              <a:t>(</a:t>
            </a:r>
            <a:r>
              <a:rPr lang="en-US" altLang="zh-TW" dirty="0" smtClean="0">
                <a:solidFill>
                  <a:srgbClr val="FF0000"/>
                </a:solidFill>
                <a:sym typeface="Symbol" panose="05050102010706020507" pitchFamily="18" charset="2"/>
              </a:rPr>
              <a:t></a:t>
            </a:r>
            <a:r>
              <a:rPr lang="en-US" altLang="zh-TW" dirty="0" smtClean="0">
                <a:solidFill>
                  <a:srgbClr val="FF0000"/>
                </a:solidFill>
              </a:rPr>
              <a:t>NT$12,000,000)</a:t>
            </a:r>
            <a:endParaRPr lang="en-US" altLang="zh-TW" dirty="0"/>
          </a:p>
          <a:p>
            <a:pPr lvl="1"/>
            <a:r>
              <a:rPr lang="en-US" altLang="zh-TW" dirty="0"/>
              <a:t>2013:</a:t>
            </a:r>
            <a:r>
              <a:rPr lang="zh-TW" altLang="en-US" dirty="0"/>
              <a:t> </a:t>
            </a:r>
            <a:r>
              <a:rPr lang="zh-TW" altLang="en-US" dirty="0">
                <a:solidFill>
                  <a:srgbClr val="FF0000"/>
                </a:solidFill>
              </a:rPr>
              <a:t>榮獲</a:t>
            </a:r>
            <a:r>
              <a:rPr lang="en-US" altLang="zh-TW" dirty="0">
                <a:solidFill>
                  <a:srgbClr val="FF0000"/>
                </a:solidFill>
              </a:rPr>
              <a:t>102</a:t>
            </a:r>
            <a:r>
              <a:rPr lang="zh-TW" altLang="en-US" dirty="0" smtClean="0">
                <a:solidFill>
                  <a:srgbClr val="FF0000"/>
                </a:solidFill>
              </a:rPr>
              <a:t>年度科技部</a:t>
            </a:r>
            <a:r>
              <a:rPr lang="en-US" altLang="zh-TW" dirty="0" smtClean="0">
                <a:solidFill>
                  <a:srgbClr val="FF0000"/>
                </a:solidFill>
              </a:rPr>
              <a:t>(</a:t>
            </a:r>
            <a:r>
              <a:rPr lang="zh-TW" altLang="en-US" dirty="0" smtClean="0">
                <a:solidFill>
                  <a:srgbClr val="FF0000"/>
                </a:solidFill>
              </a:rPr>
              <a:t>原國科會</a:t>
            </a:r>
            <a:r>
              <a:rPr lang="en-US" altLang="zh-TW" dirty="0">
                <a:solidFill>
                  <a:srgbClr val="FF0000"/>
                </a:solidFill>
              </a:rPr>
              <a:t>)</a:t>
            </a:r>
            <a:r>
              <a:rPr lang="zh-TW" altLang="en-US" dirty="0" smtClean="0">
                <a:solidFill>
                  <a:srgbClr val="FF0000"/>
                </a:solidFill>
              </a:rPr>
              <a:t>產</a:t>
            </a:r>
            <a:r>
              <a:rPr lang="zh-TW" altLang="en-US" dirty="0">
                <a:solidFill>
                  <a:srgbClr val="FF0000"/>
                </a:solidFill>
              </a:rPr>
              <a:t>學計畫「產學成果傑出獎」</a:t>
            </a:r>
          </a:p>
          <a:p>
            <a:pPr lvl="1"/>
            <a:r>
              <a:rPr lang="en-US" altLang="zh-TW" dirty="0" smtClean="0"/>
              <a:t>2012-2014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zh-TW" altLang="en-US" dirty="0">
                <a:solidFill>
                  <a:srgbClr val="FF0000"/>
                </a:solidFill>
              </a:rPr>
              <a:t>交大／台達電整合型產學研究計畫總</a:t>
            </a:r>
            <a:r>
              <a:rPr lang="zh-TW" altLang="en-US" dirty="0" smtClean="0">
                <a:solidFill>
                  <a:srgbClr val="FF0000"/>
                </a:solidFill>
              </a:rPr>
              <a:t>主持人 </a:t>
            </a:r>
            <a:r>
              <a:rPr lang="en-US" altLang="zh-TW" dirty="0" smtClean="0">
                <a:solidFill>
                  <a:srgbClr val="FF0000"/>
                </a:solidFill>
              </a:rPr>
              <a:t>(</a:t>
            </a:r>
            <a:r>
              <a:rPr lang="en-US" altLang="zh-TW" dirty="0" smtClean="0">
                <a:solidFill>
                  <a:srgbClr val="FF0000"/>
                </a:solidFill>
                <a:sym typeface="Symbol" panose="05050102010706020507" pitchFamily="18" charset="2"/>
              </a:rPr>
              <a:t> </a:t>
            </a:r>
            <a:r>
              <a:rPr lang="en-US" altLang="zh-TW" dirty="0" smtClean="0">
                <a:solidFill>
                  <a:srgbClr val="FF0000"/>
                </a:solidFill>
              </a:rPr>
              <a:t>NT$25,000,000</a:t>
            </a:r>
            <a:r>
              <a:rPr lang="en-US" altLang="zh-TW" dirty="0">
                <a:solidFill>
                  <a:srgbClr val="FF0000"/>
                </a:solidFill>
              </a:rPr>
              <a:t>)</a:t>
            </a:r>
            <a:endParaRPr lang="en-US" altLang="zh-TW" dirty="0"/>
          </a:p>
          <a:p>
            <a:pPr lvl="1"/>
            <a:r>
              <a:rPr lang="en-US" altLang="zh-TW" dirty="0" smtClean="0"/>
              <a:t>2008-2011:</a:t>
            </a:r>
            <a:r>
              <a:rPr lang="zh-TW" altLang="en-US" dirty="0" smtClean="0"/>
              <a:t> </a:t>
            </a:r>
            <a:r>
              <a:rPr lang="zh-TW" altLang="en-US" dirty="0" smtClean="0">
                <a:solidFill>
                  <a:srgbClr val="FF0000"/>
                </a:solidFill>
              </a:rPr>
              <a:t>鈊象科技遊戲公司合作整合型產學計畫總主持人 </a:t>
            </a:r>
            <a:r>
              <a:rPr lang="en-US" altLang="zh-TW" dirty="0" smtClean="0">
                <a:solidFill>
                  <a:srgbClr val="FF0000"/>
                </a:solidFill>
              </a:rPr>
              <a:t>(</a:t>
            </a:r>
            <a:r>
              <a:rPr lang="en-US" altLang="zh-TW" dirty="0" smtClean="0">
                <a:solidFill>
                  <a:srgbClr val="FF0000"/>
                </a:solidFill>
                <a:sym typeface="Symbol" panose="05050102010706020507" pitchFamily="18" charset="2"/>
              </a:rPr>
              <a:t> </a:t>
            </a:r>
            <a:r>
              <a:rPr lang="en-US" altLang="zh-TW" dirty="0" smtClean="0">
                <a:solidFill>
                  <a:srgbClr val="FF0000"/>
                </a:solidFill>
              </a:rPr>
              <a:t>NT$20,000,000)</a:t>
            </a:r>
          </a:p>
          <a:p>
            <a:pPr lvl="1"/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4581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原創">
  <a:themeElements>
    <a:clrScheme name="原創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原創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原創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90624</TotalTime>
  <Words>216</Words>
  <Application>Microsoft Office PowerPoint</Application>
  <PresentationFormat>如螢幕大小 (4:3)</PresentationFormat>
  <Paragraphs>37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12" baseType="lpstr">
      <vt:lpstr>新細明體</vt:lpstr>
      <vt:lpstr>標楷體</vt:lpstr>
      <vt:lpstr>Bookman Old Style</vt:lpstr>
      <vt:lpstr>Calibri</vt:lpstr>
      <vt:lpstr>Gill Sans MT</vt:lpstr>
      <vt:lpstr>Symbol</vt:lpstr>
      <vt:lpstr>Times New Roman</vt:lpstr>
      <vt:lpstr>Wingdings</vt:lpstr>
      <vt:lpstr>Wingdings 3</vt:lpstr>
      <vt:lpstr>原創</vt:lpstr>
      <vt:lpstr>個人資料</vt:lpstr>
      <vt:lpstr>研究成果總結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tfliao</dc:creator>
  <cp:lastModifiedBy>icwu</cp:lastModifiedBy>
  <cp:revision>2098</cp:revision>
  <cp:lastPrinted>2013-08-09T10:36:20Z</cp:lastPrinted>
  <dcterms:created xsi:type="dcterms:W3CDTF">2012-08-19T17:04:28Z</dcterms:created>
  <dcterms:modified xsi:type="dcterms:W3CDTF">2017-02-26T01:23:53Z</dcterms:modified>
</cp:coreProperties>
</file>