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2" r:id="rId3"/>
    <p:sldId id="331" r:id="rId4"/>
    <p:sldId id="264" r:id="rId5"/>
    <p:sldId id="265" r:id="rId6"/>
    <p:sldId id="266" r:id="rId7"/>
    <p:sldId id="267" r:id="rId8"/>
    <p:sldId id="268" r:id="rId9"/>
    <p:sldId id="324" r:id="rId10"/>
    <p:sldId id="332" r:id="rId11"/>
    <p:sldId id="334" r:id="rId12"/>
    <p:sldId id="333" r:id="rId13"/>
    <p:sldId id="323" r:id="rId14"/>
    <p:sldId id="326" r:id="rId15"/>
    <p:sldId id="335" r:id="rId16"/>
    <p:sldId id="325" r:id="rId17"/>
    <p:sldId id="269" r:id="rId18"/>
    <p:sldId id="270" r:id="rId19"/>
    <p:sldId id="300" r:id="rId20"/>
    <p:sldId id="311" r:id="rId21"/>
    <p:sldId id="301" r:id="rId22"/>
    <p:sldId id="312" r:id="rId23"/>
    <p:sldId id="263" r:id="rId24"/>
    <p:sldId id="327" r:id="rId25"/>
    <p:sldId id="328" r:id="rId26"/>
    <p:sldId id="329" r:id="rId27"/>
    <p:sldId id="330" r:id="rId28"/>
    <p:sldId id="283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18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082A6-6E35-4955-B975-EE9646A91BE1}" type="datetimeFigureOut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F9650-42BB-4FDB-9C8B-E292845A62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05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A2D3-4F90-4463-BD61-34B894F40052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F5BC-59AC-479C-B725-E1DA21B0B670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F272-4B85-41BC-824A-12F52108068A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214-1D98-47FE-B76E-F835ABBFB05D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F745-7B1B-4D37-8FA2-527EA5F13432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4608-14AF-4DD8-9CCF-726AE8A71E96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6A7-9769-42B7-BDC9-264FD19B1B55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1C91-B784-41D1-9493-AF1D4BC13594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7524-BDE7-4B80-A187-D55B4FE3DD07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5B3E-1761-43A6-B063-808971FA93E9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1BC0-2711-41E5-B989-9B339E39FFCF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BAFB404-4DB7-4E6F-AECE-90DEF7ED52DA}" type="datetime1">
              <a:rPr lang="zh-TW" altLang="en-US" smtClean="0"/>
              <a:t>2023/3/26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E96A04-6FFE-4647-B1EB-FABF2537E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microsoft-365/security/intelligence/fileless-threats?view=o365-worldwi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51cto.com/u_15338641/362718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51cto.com/u_15338641/362718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log.51cto.com/u_15338641/362718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kvg.com/guide-how-to-create-registry-script-reg-files-in-window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b51.net/article/50370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b51.net/article/50370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rtw.com/%E5%89%8D%E7%AB%AF%E9%96%8B%E7%99%BC/28583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ndmicro.com/en_us/research/17/e/rising-trend-attackers-using-lnk-files-download-malware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rendmicro.com/trendlabs-security-intelligence/qkg-filecoder-self-replicating-document-encrypting-ransomware/" TargetMode="External"/><Relationship Id="rId2" Type="http://schemas.openxmlformats.org/officeDocument/2006/relationships/hyperlink" Target="https://docs.microsoft.com/en-us/office/vba/Library-Reference/Concepts/getting-started-with-vba-in-offi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icrosoft.com/en-us/windows-server/administration/windows-commands/wscrip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eeye.com/blog/threat-research/2017/03/dissecting_one_ofap.html" TargetMode="External"/><Relationship Id="rId2" Type="http://schemas.openxmlformats.org/officeDocument/2006/relationships/hyperlink" Target="https://www.gdatasoftware.com/blog/2014/07/23947-poweliks-the-persistent-malware-without-a-fil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list.com/a-new-secret-stash-for-fileless-malware/106393/" TargetMode="External"/><Relationship Id="rId2" Type="http://schemas.openxmlformats.org/officeDocument/2006/relationships/hyperlink" Target="https://us.norton.com/internetsecurity-malware-what-is-fileless-malware.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windows-server/administration/windows-commands/certuti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le.net/process/mshta.exe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le.net/process/mshta.exe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windows/win32/shell/shell-entr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tinelone.com/blog/eternalblue-nsa-developed-exploit-just-wont-di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nageengine.com/device-control/badusb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ia.codes/blog/2022/03/19/research-notes-wmi/" TargetMode="External"/><Relationship Id="rId2" Type="http://schemas.openxmlformats.org/officeDocument/2006/relationships/hyperlink" Target="https://www.fireeye.com/blog/threat-research/2017/03/dissecting_one_ofa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chtarget.com/searchwindowsserver/definition/Windows-Management-Instrumentation" TargetMode="External"/><Relationship Id="rId4" Type="http://schemas.openxmlformats.org/officeDocument/2006/relationships/hyperlink" Target="https://docs.microsoft.com/en-us/windows/win32/wmisdk/wmi-architectur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rendmicro.com/vinfo/us/security/news/cybercrime-and-digital-threats/kovter-an-evolving-malware-gone-fileless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51cto.com/u_15338641/362718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Windows </a:t>
            </a:r>
            <a:r>
              <a:rPr lang="en-US" altLang="zh-TW" dirty="0" err="1" smtClean="0"/>
              <a:t>Fileless</a:t>
            </a:r>
            <a:r>
              <a:rPr lang="en-US" altLang="zh-TW" dirty="0" smtClean="0"/>
              <a:t> </a:t>
            </a:r>
            <a:r>
              <a:rPr lang="en-US" altLang="zh-TW" dirty="0"/>
              <a:t>Threats </a:t>
            </a:r>
            <a:r>
              <a:rPr lang="en-US" altLang="zh-TW" i="1" baseline="-25000" dirty="0"/>
              <a:t>[</a:t>
            </a:r>
            <a:r>
              <a:rPr lang="en-US" altLang="zh-TW" i="1" baseline="-25000" dirty="0">
                <a:hlinkClick r:id="rId2"/>
              </a:rPr>
              <a:t>Microsoft</a:t>
            </a:r>
            <a:r>
              <a:rPr lang="en-US" altLang="zh-TW" i="1" baseline="-25000" dirty="0" smtClean="0"/>
              <a:t>]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2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50" y="2381488"/>
            <a:ext cx="7061100" cy="420445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Windows </a:t>
            </a:r>
            <a:r>
              <a:rPr lang="zh-TW" altLang="en-US" dirty="0"/>
              <a:t>注册表常用</a:t>
            </a:r>
            <a:r>
              <a:rPr lang="zh-TW" altLang="en-US" dirty="0" smtClean="0"/>
              <a:t>操作範例 </a:t>
            </a:r>
            <a:r>
              <a:rPr lang="en-US" altLang="zh-TW" i="1" baseline="-25000" dirty="0" smtClean="0"/>
              <a:t>[</a:t>
            </a:r>
            <a:r>
              <a:rPr lang="en-US" altLang="zh-TW" i="1" baseline="-25000" dirty="0" smtClean="0">
                <a:hlinkClick r:id="rId3"/>
              </a:rPr>
              <a:t>mb611f699425272</a:t>
            </a:r>
            <a:r>
              <a:rPr lang="en-US" altLang="zh-TW" i="1" baseline="-25000" dirty="0"/>
              <a:t>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34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1" y="2492896"/>
            <a:ext cx="8568952" cy="432048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們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要在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CN" b="1" dirty="0" smtClean="0">
                <a:solidFill>
                  <a:srgbClr val="226C10"/>
                </a:solidFill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HKEY_LOCAL_MACHINE\Software</a:t>
            </a:r>
            <a:r>
              <a:rPr lang="en-US" altLang="zh-CN" b="1" dirty="0">
                <a:solidFill>
                  <a:srgbClr val="226C10"/>
                </a:solidFill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\ </a:t>
            </a:r>
            <a:r>
              <a:rPr lang="en-US" altLang="zh-CN" b="1" dirty="0" smtClean="0">
                <a:solidFill>
                  <a:srgbClr val="226C10"/>
                </a:solidFill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ABCEDFGHIJKLMN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鍵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设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鍵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工作室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别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添加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鍵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en-U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字符串值</a:t>
            </a:r>
            <a:r>
              <a:rPr lang="en-U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年龄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鍵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en-U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en-U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婚否</a:t>
            </a:r>
            <a:r>
              <a:rPr lang="en-US" altLang="zh-CN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鍵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en-U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CN" b="1" dirty="0">
                <a:solidFill>
                  <a:srgbClr val="226C10"/>
                </a:solidFill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DWORD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en-U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CN" b="1" dirty="0" smtClean="0">
                <a:solidFill>
                  <a:srgbClr val="226C10"/>
                </a:solidFill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RE</a:t>
            </a:r>
            <a:r>
              <a:rPr lang="en-US" altLang="zh-TW" b="1" dirty="0" smtClean="0">
                <a:solidFill>
                  <a:srgbClr val="226C10"/>
                </a:solidFill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G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文件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内容如下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CN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Windows Registry Editor Version 5.00</a:t>
            </a:r>
          </a:p>
          <a:p>
            <a:pPr marL="0" indent="0">
              <a:buNone/>
            </a:pP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HKEY_LOCAL_MACHINE\SOFTWARE\ABCEDFGHIJKLMN]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@="</a:t>
            </a:r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工作室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姓名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"="</a:t>
            </a:r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陶海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zh-TW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年龄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"=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hex:23</a:t>
            </a:r>
          </a:p>
          <a:p>
            <a:pPr marL="0" indent="0"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婚否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"=dword:00000000</a:t>
            </a:r>
            <a:endParaRPr lang="zh-TW" altLang="en-US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添加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鍵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en-US" altLang="zh-TW" i="1" baseline="-25000" dirty="0"/>
              <a:t>[</a:t>
            </a:r>
            <a:r>
              <a:rPr lang="en-US" altLang="zh-TW" i="1" baseline="-25000" dirty="0">
                <a:hlinkClick r:id="rId2"/>
              </a:rPr>
              <a:t>mb611f699425272</a:t>
            </a:r>
            <a:r>
              <a:rPr lang="en-US" altLang="zh-TW" i="1" baseline="-25000" dirty="0"/>
              <a:t>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12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添加</a:t>
            </a:r>
            <a:r>
              <a:rPr lang="zh-TW" altLang="en-US" dirty="0">
                <a:latin typeface="標楷體" panose="03000509000000000000" pitchFamily="65" charset="-120"/>
              </a:rPr>
              <a:t>鍵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i="1" baseline="-25000" dirty="0" smtClean="0"/>
              <a:t>[</a:t>
            </a:r>
            <a:r>
              <a:rPr lang="en-US" altLang="zh-TW" i="1" baseline="-25000" dirty="0">
                <a:hlinkClick r:id="rId2"/>
              </a:rPr>
              <a:t>mb611f699425272</a:t>
            </a:r>
            <a:r>
              <a:rPr lang="en-US" altLang="zh-TW" i="1" baseline="-25000" dirty="0"/>
              <a:t>]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6" y="2780928"/>
            <a:ext cx="8100392" cy="20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How to Create Registry Script (.REG) Files in </a:t>
            </a:r>
            <a:r>
              <a:rPr lang="en-US" altLang="zh-TW" dirty="0" smtClean="0"/>
              <a:t>Windows</a:t>
            </a:r>
            <a:r>
              <a:rPr lang="en-US" altLang="zh-TW" i="1" baseline="-25000" dirty="0" smtClean="0"/>
              <a:t>[</a:t>
            </a:r>
            <a:r>
              <a:rPr lang="en-US" altLang="zh-TW" i="1" baseline="-25000" dirty="0" smtClean="0">
                <a:hlinkClick r:id="rId2"/>
              </a:rPr>
              <a:t>VG</a:t>
            </a:r>
            <a:r>
              <a:rPr lang="en-US" altLang="zh-TW" i="1" baseline="-25000" dirty="0" smtClean="0"/>
              <a:t>]</a:t>
            </a:r>
            <a:endParaRPr lang="zh-TW" alt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622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675467"/>
            <a:ext cx="7804389" cy="3450696"/>
          </a:xfrm>
        </p:spPr>
        <p:txBody>
          <a:bodyPr>
            <a:normAutofit/>
          </a:bodyPr>
          <a:lstStyle/>
          <a:p>
            <a:r>
              <a:rPr lang="en-US" altLang="zh-TW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</a:t>
            </a:r>
            <a:r>
              <a:rPr lang="zh-TW" altLang="en-US" dirty="0" smtClean="0"/>
              <a:t>支持</a:t>
            </a:r>
            <a:r>
              <a:rPr lang="zh-TW" altLang="en-US" dirty="0"/>
              <a:t>命令</a:t>
            </a:r>
            <a:r>
              <a:rPr lang="zh-TW" altLang="en-US" dirty="0" smtClean="0"/>
              <a:t>行參數，</a:t>
            </a:r>
            <a:r>
              <a:rPr lang="zh-TW" altLang="en-US" dirty="0"/>
              <a:t>可以接收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</a:t>
            </a:r>
            <a:r>
              <a:rPr lang="zh-TW" altLang="en-US" dirty="0"/>
              <a:t>和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VBS</a:t>
            </a:r>
            <a:r>
              <a:rPr lang="zh-TW" altLang="en-US" dirty="0"/>
              <a:t>的方法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範例</a:t>
            </a:r>
            <a:r>
              <a:rPr lang="zh-TW" altLang="en-US" dirty="0"/>
              <a:t>（在命令行</a:t>
            </a:r>
            <a:r>
              <a:rPr lang="zh-TW" altLang="en-US" dirty="0" smtClean="0"/>
              <a:t>下測試）</a:t>
            </a:r>
            <a:r>
              <a:rPr lang="zh-TW" altLang="en-US" dirty="0"/>
              <a:t>：</a:t>
            </a:r>
          </a:p>
          <a:p>
            <a:pPr lvl="1"/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JS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2"/>
            <a:r>
              <a:rPr lang="en-US" altLang="zh-TW" sz="1700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</a:t>
            </a:r>
            <a:r>
              <a:rPr lang="en-US" altLang="zh-TW" sz="1700" b="1" dirty="0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700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vbscript:window.execScript</a:t>
            </a:r>
            <a:r>
              <a:rPr lang="en-US" altLang="zh-TW" sz="17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("alert('hello world!');","</a:t>
            </a:r>
            <a:r>
              <a:rPr lang="en-US" altLang="zh-TW" sz="1700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en-US" altLang="zh-TW" sz="17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VBS:</a:t>
            </a:r>
          </a:p>
          <a:p>
            <a:pPr lvl="2"/>
            <a:r>
              <a:rPr lang="en-US" altLang="zh-TW" sz="1700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</a:t>
            </a:r>
            <a:r>
              <a:rPr lang="en-US" altLang="zh-TW" sz="1700" b="1" dirty="0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1700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javascript:window.execScript</a:t>
            </a:r>
            <a:r>
              <a:rPr lang="en-US" altLang="zh-TW" sz="17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zh-TW" sz="1700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msgBox</a:t>
            </a:r>
            <a:r>
              <a:rPr lang="en-US" altLang="zh-TW" sz="17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('hello world!'):window.close","</a:t>
            </a:r>
            <a:r>
              <a:rPr lang="en-US" altLang="zh-TW" sz="1700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vbs</a:t>
            </a:r>
            <a:r>
              <a:rPr lang="en-US" altLang="zh-TW" sz="17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/>
          </a:bodyPr>
          <a:lstStyle/>
          <a:p>
            <a:r>
              <a:rPr lang="en-US" altLang="zh-TW" sz="4000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</a:t>
            </a:r>
            <a:r>
              <a:rPr lang="zh-TW" altLang="en-US" sz="4000" dirty="0"/>
              <a:t>命令用法</a:t>
            </a:r>
            <a:r>
              <a:rPr lang="zh-TW" altLang="en-US" sz="4000" dirty="0" smtClean="0"/>
              <a:t>示例 </a:t>
            </a:r>
            <a:r>
              <a:rPr lang="en-US" altLang="zh-TW" sz="4000" b="1" i="1" baseline="-25000" dirty="0" smtClean="0"/>
              <a:t>[</a:t>
            </a:r>
            <a:r>
              <a:rPr lang="en-US" altLang="zh-TW" sz="4000" i="1" baseline="-25000" dirty="0" err="1">
                <a:hlinkClick r:id="rId2"/>
              </a:rPr>
              <a:t>mdxy-dxy</a:t>
            </a:r>
            <a:r>
              <a:rPr lang="en-US" altLang="zh-TW" sz="4000" b="1" i="1" baseline="-25000" dirty="0" smtClean="0"/>
              <a:t>]</a:t>
            </a:r>
            <a:endParaRPr lang="zh-TW" altLang="en-US" sz="4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0410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1" y="2675467"/>
            <a:ext cx="8640960" cy="3450696"/>
          </a:xfrm>
        </p:spPr>
        <p:txBody>
          <a:bodyPr>
            <a:normAutofit fontScale="77500" lnSpcReduction="20000"/>
          </a:bodyPr>
          <a:lstStyle/>
          <a:p>
            <a:endParaRPr lang="zh-TW" altLang="en-US" dirty="0" smtClean="0"/>
          </a:p>
          <a:p>
            <a:r>
              <a:rPr lang="zh-TW" altLang="en-US" dirty="0" smtClean="0"/>
              <a:t>串接多個命令時，</a:t>
            </a:r>
            <a:r>
              <a:rPr lang="en-US" altLang="zh-TW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</a:t>
            </a:r>
            <a:r>
              <a:rPr lang="zh-TW" altLang="en-US" dirty="0" smtClean="0"/>
              <a:t> 用分號 </a:t>
            </a:r>
            <a:r>
              <a:rPr lang="en-US" altLang="zh-TW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  <a:p>
            <a:pPr marL="301943" lvl="1" indent="0">
              <a:buNone/>
            </a:pPr>
            <a:r>
              <a:rPr lang="en-US" altLang="zh-TW" dirty="0" smtClean="0"/>
              <a:t> </a:t>
            </a:r>
            <a:r>
              <a:rPr lang="en-US" altLang="zh-TW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altLang="zh-TW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javascript:alert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('OK</a:t>
            </a:r>
            <a:r>
              <a:rPr lang="zh-TW" altLang="en-US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！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  <a:r>
              <a:rPr lang="en-US" altLang="zh-TW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alert('1234')</a:t>
            </a:r>
            <a:r>
              <a:rPr lang="en-US" altLang="zh-TW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altLang="zh-TW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window.close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()"</a:t>
            </a:r>
          </a:p>
          <a:p>
            <a:endParaRPr lang="en-US" altLang="zh-TW" dirty="0"/>
          </a:p>
          <a:p>
            <a:r>
              <a:rPr lang="zh-TW" altLang="en-US" dirty="0"/>
              <a:t>串接多個命令時</a:t>
            </a:r>
            <a:r>
              <a:rPr lang="zh-TW" altLang="en-US" dirty="0" smtClean="0"/>
              <a:t>，</a:t>
            </a:r>
            <a:r>
              <a:rPr lang="en-US" altLang="zh-TW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vbs</a:t>
            </a:r>
            <a:r>
              <a:rPr lang="zh-TW" altLang="en-US" dirty="0" smtClean="0"/>
              <a:t> 用</a:t>
            </a:r>
            <a:r>
              <a:rPr lang="en-US" altLang="zh-TW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en-US" altLang="zh-TW" sz="2200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</a:t>
            </a:r>
            <a:r>
              <a:rPr lang="en-US" altLang="zh-TW" sz="22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zh-TW" sz="2200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vbscript:msgbox</a:t>
            </a:r>
            <a:r>
              <a:rPr lang="en-US" altLang="zh-TW" sz="22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zh-TW" altLang="en-US" sz="22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内容</a:t>
            </a:r>
            <a:r>
              <a:rPr lang="en-US" altLang="zh-TW" sz="22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  <a:r>
              <a:rPr lang="en-US" altLang="zh-TW" sz="2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altLang="zh-TW" sz="22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200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msgbox</a:t>
            </a:r>
            <a:r>
              <a:rPr lang="en-US" altLang="zh-TW" sz="22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("1234") </a:t>
            </a:r>
            <a:r>
              <a:rPr lang="en-US" altLang="zh-TW" sz="2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altLang="zh-TW" sz="2200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200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window.close</a:t>
            </a:r>
            <a:r>
              <a:rPr lang="en-US" altLang="zh-TW" sz="2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altLang="zh-TW" dirty="0"/>
          </a:p>
          <a:p>
            <a:pPr lvl="1"/>
            <a:r>
              <a:rPr lang="en-US" altLang="zh-TW" dirty="0"/>
              <a:t>※</a:t>
            </a:r>
            <a:r>
              <a:rPr lang="zh-TW" altLang="en-US" dirty="0"/>
              <a:t>注意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zh-TW" altLang="en-US" dirty="0"/>
              <a:t>在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bat</a:t>
            </a:r>
            <a:r>
              <a:rPr lang="zh-TW" altLang="en-US" dirty="0"/>
              <a:t>中有特殊</a:t>
            </a:r>
            <a:r>
              <a:rPr lang="zh-TW" altLang="en-US" dirty="0" smtClean="0"/>
              <a:t>意</a:t>
            </a:r>
            <a:r>
              <a:rPr lang="zh-TW" altLang="en-US" dirty="0"/>
              <a:t>義</a:t>
            </a:r>
            <a:r>
              <a:rPr lang="zh-TW" altLang="en-US" dirty="0" smtClean="0"/>
              <a:t>，</a:t>
            </a:r>
            <a:r>
              <a:rPr lang="zh-TW" altLang="en-US" dirty="0"/>
              <a:t>所以</a:t>
            </a:r>
            <a:r>
              <a:rPr lang="zh-TW" altLang="en-US" dirty="0" smtClean="0"/>
              <a:t>此時</a:t>
            </a:r>
            <a:r>
              <a:rPr lang="en-US" altLang="zh-TW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</a:t>
            </a:r>
            <a:r>
              <a:rPr lang="zh-TW" altLang="en-US" dirty="0" smtClean="0"/>
              <a:t>後面的程式碼必需用</a:t>
            </a:r>
            <a:r>
              <a:rPr lang="zh-TW" altLang="en-US" dirty="0" smtClean="0">
                <a:solidFill>
                  <a:srgbClr val="FF0000"/>
                </a:solidFill>
              </a:rPr>
              <a:t>引號</a:t>
            </a:r>
            <a:r>
              <a:rPr lang="zh-TW" altLang="en-US" dirty="0" smtClean="0"/>
              <a:t>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338328"/>
            <a:ext cx="7776864" cy="1252728"/>
          </a:xfrm>
        </p:spPr>
        <p:txBody>
          <a:bodyPr>
            <a:normAutofit/>
          </a:bodyPr>
          <a:lstStyle/>
          <a:p>
            <a:r>
              <a:rPr lang="en-US" altLang="zh-TW" sz="4000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</a:t>
            </a:r>
            <a:r>
              <a:rPr lang="zh-TW" altLang="en-US" sz="4000" dirty="0" smtClean="0"/>
              <a:t>多個命令 </a:t>
            </a:r>
            <a:r>
              <a:rPr lang="en-US" altLang="zh-TW" sz="4000" b="1" i="1" baseline="-25000" dirty="0" smtClean="0"/>
              <a:t>[</a:t>
            </a:r>
            <a:r>
              <a:rPr lang="en-US" altLang="zh-TW" sz="4000" i="1" baseline="-25000" dirty="0" err="1">
                <a:hlinkClick r:id="rId2"/>
              </a:rPr>
              <a:t>mdxy-dxy</a:t>
            </a:r>
            <a:r>
              <a:rPr lang="en-US" altLang="zh-TW" sz="4000" b="1" i="1" baseline="-25000" dirty="0" smtClean="0"/>
              <a:t>]</a:t>
            </a:r>
            <a:endParaRPr lang="zh-TW" altLang="en-US" sz="4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788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ActiveXObject</a:t>
            </a:r>
            <a:r>
              <a:rPr lang="zh-TW" altLang="en-US" dirty="0" smtClean="0"/>
              <a:t> </a:t>
            </a:r>
            <a:r>
              <a:rPr lang="en-US" altLang="zh-TW" i="1" baseline="-25000" dirty="0" smtClean="0"/>
              <a:t>[</a:t>
            </a:r>
            <a:r>
              <a:rPr lang="zh-TW" altLang="en-US" i="1" baseline="-25000" dirty="0">
                <a:hlinkClick r:id="rId2"/>
              </a:rPr>
              <a:t>程式前沿</a:t>
            </a:r>
            <a:r>
              <a:rPr lang="en-US" altLang="zh-TW" i="1" baseline="-25000" dirty="0" smtClean="0"/>
              <a:t>]</a:t>
            </a:r>
            <a:endParaRPr lang="zh-TW" alt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1869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675466"/>
            <a:ext cx="7948405" cy="3777870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When the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altLang="zh-TW" b="1" dirty="0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verb</a:t>
            </a:r>
            <a:r>
              <a:rPr lang="en-US" altLang="zh-TW" dirty="0" smtClean="0"/>
              <a:t> is </a:t>
            </a:r>
            <a:r>
              <a:rPr lang="en-US" altLang="zh-TW" dirty="0"/>
              <a:t>invoked, the associated command from the </a:t>
            </a:r>
            <a:r>
              <a:rPr lang="en-US" altLang="zh-TW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registry</a:t>
            </a:r>
            <a:r>
              <a:rPr lang="en-US" altLang="zh-TW" dirty="0"/>
              <a:t> is launched, which results in the execution of a small </a:t>
            </a:r>
            <a:r>
              <a:rPr lang="en-US" altLang="zh-TW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script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This </a:t>
            </a:r>
            <a:r>
              <a:rPr lang="en-US" altLang="zh-TW" dirty="0"/>
              <a:t>script reads data from a further </a:t>
            </a:r>
            <a:r>
              <a:rPr lang="en-US" altLang="zh-TW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registry </a:t>
            </a:r>
            <a:r>
              <a:rPr lang="en-US" altLang="zh-TW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n-US" altLang="zh-TW" dirty="0" smtClean="0"/>
              <a:t> and </a:t>
            </a:r>
            <a:r>
              <a:rPr lang="en-US" altLang="zh-TW" dirty="0"/>
              <a:t>executes it, in turn leading to the loading of the final payload. </a:t>
            </a:r>
            <a:endParaRPr lang="en-US" altLang="zh-TW" dirty="0" smtClean="0"/>
          </a:p>
          <a:p>
            <a:r>
              <a:rPr lang="en-US" altLang="zh-TW" dirty="0" smtClean="0"/>
              <a:t>However</a:t>
            </a:r>
            <a:r>
              <a:rPr lang="en-US" altLang="zh-TW" dirty="0"/>
              <a:t>, to trigger the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 verb</a:t>
            </a:r>
            <a:r>
              <a:rPr lang="en-US" altLang="zh-TW" dirty="0"/>
              <a:t> </a:t>
            </a:r>
            <a:r>
              <a:rPr lang="en-US" altLang="zh-TW" dirty="0" smtClean="0"/>
              <a:t>in </a:t>
            </a:r>
            <a:r>
              <a:rPr lang="en-US" altLang="zh-TW" dirty="0"/>
              <a:t>the first place, </a:t>
            </a:r>
            <a:r>
              <a:rPr lang="en-US" altLang="zh-TW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Kovter</a:t>
            </a:r>
            <a:r>
              <a:rPr lang="en-US" altLang="zh-TW" dirty="0" smtClean="0"/>
              <a:t> </a:t>
            </a:r>
            <a:r>
              <a:rPr lang="en-US" altLang="zh-TW" dirty="0"/>
              <a:t>has to drop a file with the same extension targeted by the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verb</a:t>
            </a:r>
            <a:r>
              <a:rPr lang="en-US" altLang="zh-TW" dirty="0" smtClean="0"/>
              <a:t> </a:t>
            </a:r>
            <a:r>
              <a:rPr lang="en-US" altLang="zh-TW" dirty="0"/>
              <a:t>(in the example above, the extension is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.bbf5590fd</a:t>
            </a:r>
            <a:r>
              <a:rPr lang="en-US" altLang="zh-TW" dirty="0"/>
              <a:t>). </a:t>
            </a:r>
            <a:endParaRPr lang="en-US" altLang="zh-TW" dirty="0" smtClean="0"/>
          </a:p>
          <a:p>
            <a:r>
              <a:rPr lang="en-US" altLang="zh-TW" dirty="0" smtClean="0"/>
              <a:t>It </a:t>
            </a:r>
            <a:r>
              <a:rPr lang="en-US" altLang="zh-TW" dirty="0"/>
              <a:t>also has to set an </a:t>
            </a:r>
            <a:r>
              <a:rPr lang="en-US" altLang="zh-TW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autorun</a:t>
            </a:r>
            <a:r>
              <a:rPr lang="en-US" altLang="zh-TW" dirty="0"/>
              <a:t> key configured to open such file when the machine starts.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Explanation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827584" y="4797152"/>
            <a:ext cx="7560840" cy="1499616"/>
          </a:xfrm>
          <a:custGeom>
            <a:avLst/>
            <a:gdLst>
              <a:gd name="connsiteX0" fmla="*/ 7735824 w 7744968"/>
              <a:gd name="connsiteY0" fmla="*/ 1078992 h 1499616"/>
              <a:gd name="connsiteX1" fmla="*/ 7744968 w 7744968"/>
              <a:gd name="connsiteY1" fmla="*/ 1499616 h 1499616"/>
              <a:gd name="connsiteX2" fmla="*/ 0 w 7744968"/>
              <a:gd name="connsiteY2" fmla="*/ 1490472 h 1499616"/>
              <a:gd name="connsiteX3" fmla="*/ 9144 w 7744968"/>
              <a:gd name="connsiteY3" fmla="*/ 0 h 1499616"/>
              <a:gd name="connsiteX4" fmla="*/ 2185416 w 7744968"/>
              <a:gd name="connsiteY4" fmla="*/ 0 h 1499616"/>
              <a:gd name="connsiteX5" fmla="*/ 2185416 w 7744968"/>
              <a:gd name="connsiteY5" fmla="*/ 64008 h 149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968" h="1499616">
                <a:moveTo>
                  <a:pt x="7735824" y="1078992"/>
                </a:moveTo>
                <a:lnTo>
                  <a:pt x="7744968" y="1499616"/>
                </a:lnTo>
                <a:lnTo>
                  <a:pt x="0" y="1490472"/>
                </a:lnTo>
                <a:lnTo>
                  <a:pt x="9144" y="0"/>
                </a:lnTo>
                <a:lnTo>
                  <a:pt x="2185416" y="0"/>
                </a:lnTo>
                <a:lnTo>
                  <a:pt x="2185416" y="64008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9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File-based</a:t>
            </a:r>
            <a:r>
              <a:rPr lang="en-US" altLang="zh-TW" dirty="0"/>
              <a:t> (Type III: executables, DLLs, </a:t>
            </a:r>
            <a:r>
              <a:rPr lang="en-US" altLang="zh-TW" dirty="0">
                <a:hlinkClick r:id="rId2"/>
              </a:rPr>
              <a:t>LNK</a:t>
            </a:r>
            <a:r>
              <a:rPr lang="en-US" altLang="zh-TW" dirty="0"/>
              <a:t> files, scheduled tasks):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This </a:t>
            </a:r>
            <a:r>
              <a:rPr lang="en-US" altLang="zh-TW" dirty="0"/>
              <a:t>is the standard execution vector.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simple executable can be launched as a first-stage malware to run an additional payload in memory, or injected into other legitimate running processes.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Execution and </a:t>
            </a:r>
            <a:r>
              <a:rPr lang="en-US" altLang="zh-TW" dirty="0" smtClean="0"/>
              <a:t>Injection of </a:t>
            </a:r>
            <a:r>
              <a:rPr lang="en-US" altLang="zh-TW" i="1" dirty="0" smtClean="0">
                <a:solidFill>
                  <a:srgbClr val="226C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File-Based </a:t>
            </a:r>
            <a:r>
              <a:rPr lang="en-US" altLang="zh-TW" i="1" dirty="0" err="1" smtClean="0">
                <a:solidFill>
                  <a:srgbClr val="226C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Fileless</a:t>
            </a:r>
            <a:r>
              <a:rPr lang="en-US" altLang="zh-TW" i="1" dirty="0" smtClean="0">
                <a:solidFill>
                  <a:srgbClr val="226C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Malware</a:t>
            </a:r>
            <a:endParaRPr lang="zh-TW" altLang="en-US" i="1" dirty="0">
              <a:solidFill>
                <a:srgbClr val="226C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7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Macro-based</a:t>
            </a:r>
            <a:r>
              <a:rPr lang="en-US" altLang="zh-TW" dirty="0"/>
              <a:t> (Type III: Office documents):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>
                <a:hlinkClick r:id="rId2"/>
              </a:rPr>
              <a:t>VBA language</a:t>
            </a:r>
            <a:r>
              <a:rPr lang="en-US" altLang="zh-TW" dirty="0"/>
              <a:t> is a flexible and powerful tool designed to automate editing tasks and add dynamic functionality to documents.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As </a:t>
            </a:r>
            <a:r>
              <a:rPr lang="en-US" altLang="zh-TW" dirty="0"/>
              <a:t>such, it can be abused by attackers to carry out malicious operations like decoding, running, or injecting an executable payload, or even implementing an entire ransomware, like in </a:t>
            </a:r>
            <a:r>
              <a:rPr lang="en-US" altLang="zh-TW" dirty="0">
                <a:hlinkClick r:id="rId3"/>
              </a:rPr>
              <a:t>the case of </a:t>
            </a:r>
            <a:r>
              <a:rPr lang="en-US" altLang="zh-TW" dirty="0" err="1">
                <a:hlinkClick r:id="rId3"/>
              </a:rPr>
              <a:t>qkG</a:t>
            </a:r>
            <a:r>
              <a:rPr lang="en-US" altLang="zh-TW" dirty="0"/>
              <a:t>. 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Execution and Injection of </a:t>
            </a:r>
            <a:r>
              <a:rPr lang="en-US" altLang="zh-TW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Macro-Based </a:t>
            </a:r>
            <a:r>
              <a:rPr lang="en-US" altLang="zh-TW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Fileless</a:t>
            </a:r>
            <a:r>
              <a:rPr lang="en-US" altLang="zh-TW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Malware 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are three </a:t>
            </a:r>
            <a:r>
              <a:rPr lang="en-US" altLang="zh-TW" dirty="0"/>
              <a:t>main types of </a:t>
            </a:r>
            <a:r>
              <a:rPr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fileless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threats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dirty="0"/>
              <a:t>based on how much fingerprint they may leave on infected machines.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Categorization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8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Macros</a:t>
            </a:r>
            <a:r>
              <a:rPr lang="en-US" altLang="zh-TW" dirty="0" smtClean="0"/>
              <a:t> </a:t>
            </a:r>
            <a:r>
              <a:rPr lang="en-US" altLang="zh-TW" dirty="0"/>
              <a:t>are executed within the context of an Office process (e.g.,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Winword.exe</a:t>
            </a:r>
            <a:r>
              <a:rPr lang="en-US" altLang="zh-TW" dirty="0"/>
              <a:t>) and implemented in a scripting language. </a:t>
            </a:r>
            <a:endParaRPr lang="en-US" altLang="zh-TW" dirty="0" smtClean="0"/>
          </a:p>
          <a:p>
            <a:r>
              <a:rPr lang="en-US" altLang="zh-TW" dirty="0" smtClean="0"/>
              <a:t>There's </a:t>
            </a:r>
            <a:r>
              <a:rPr lang="en-US" altLang="zh-TW" dirty="0"/>
              <a:t>no binary executable that an antivirus can inspect. </a:t>
            </a:r>
            <a:endParaRPr lang="en-US" altLang="zh-TW" dirty="0" smtClean="0"/>
          </a:p>
          <a:p>
            <a:r>
              <a:rPr lang="en-US" altLang="zh-TW" dirty="0" smtClean="0"/>
              <a:t>While </a:t>
            </a:r>
            <a:r>
              <a:rPr lang="en-US" altLang="zh-TW" dirty="0"/>
              <a:t>Office apps require explicit consent from the user to execute macros from a document, attackers use social engineering techniques to trick users into allowing macros to execute.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Execution and Injection of </a:t>
            </a:r>
            <a:r>
              <a:rPr lang="en-US" altLang="zh-TW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Macro-Based </a:t>
            </a:r>
            <a:r>
              <a:rPr lang="en-US" altLang="zh-TW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Fileless</a:t>
            </a:r>
            <a:r>
              <a:rPr lang="en-US" altLang="zh-TW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Malware 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3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9" y="2492896"/>
            <a:ext cx="8568952" cy="4176464"/>
          </a:xfrm>
        </p:spPr>
        <p:txBody>
          <a:bodyPr>
            <a:normAutofit/>
          </a:bodyPr>
          <a:lstStyle/>
          <a:p>
            <a:r>
              <a:rPr lang="en-US" altLang="zh-TW" b="1" dirty="0"/>
              <a:t>Script-based</a:t>
            </a:r>
            <a:r>
              <a:rPr lang="en-US" altLang="zh-TW" dirty="0"/>
              <a:t> (Type II: file, service, registry, WMI repo, shell</a:t>
            </a:r>
            <a:r>
              <a:rPr lang="en-US" altLang="zh-TW" dirty="0" smtClean="0"/>
              <a:t>):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en-US" altLang="zh-TW" dirty="0"/>
              <a:t>,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VBScript</a:t>
            </a:r>
            <a:r>
              <a:rPr lang="en-US" altLang="zh-TW" dirty="0"/>
              <a:t>, and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PowerShell</a:t>
            </a:r>
            <a:r>
              <a:rPr lang="en-US" altLang="zh-TW" dirty="0"/>
              <a:t> scripting languages are available by default on Windows platforms. </a:t>
            </a:r>
            <a:endParaRPr lang="en-US" altLang="zh-TW" dirty="0" smtClean="0"/>
          </a:p>
          <a:p>
            <a:pPr lvl="1"/>
            <a:r>
              <a:rPr lang="en-US" altLang="zh-TW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Scripts</a:t>
            </a:r>
            <a:r>
              <a:rPr lang="en-US" altLang="zh-TW" dirty="0" smtClean="0"/>
              <a:t> </a:t>
            </a:r>
            <a:r>
              <a:rPr lang="en-US" altLang="zh-TW" dirty="0"/>
              <a:t>have the same advantages as macros, they are textual files (not binary executables) and run within the context of the interpreter (</a:t>
            </a:r>
            <a:r>
              <a:rPr lang="en-US" altLang="zh-TW" dirty="0" smtClean="0"/>
              <a:t>like</a:t>
            </a:r>
            <a:r>
              <a:rPr lang="en-US" altLang="zh-TW" dirty="0" smtClean="0">
                <a:solidFill>
                  <a:srgbClr val="226C10"/>
                </a:solidFill>
              </a:rPr>
              <a:t>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wscript.exe</a:t>
            </a:r>
            <a:r>
              <a:rPr lang="en-US" altLang="zh-TW" dirty="0"/>
              <a:t>,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powershell.exe</a:t>
            </a:r>
            <a:r>
              <a:rPr lang="en-US" altLang="zh-TW" dirty="0"/>
              <a:t>), which is a clean and legitimate component. 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Execution and Injection of </a:t>
            </a:r>
            <a:r>
              <a:rPr lang="en-US" altLang="zh-TW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Script-Based </a:t>
            </a:r>
            <a:r>
              <a:rPr lang="en-US" altLang="zh-TW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Fileless</a:t>
            </a:r>
            <a:r>
              <a:rPr lang="en-US" altLang="zh-TW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Malware</a:t>
            </a:r>
            <a:r>
              <a:rPr lang="en-US" altLang="zh-TW" dirty="0"/>
              <a:t> 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30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9" y="2492896"/>
            <a:ext cx="8568952" cy="417646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Scripts </a:t>
            </a:r>
            <a:r>
              <a:rPr lang="en-US" altLang="zh-TW" dirty="0"/>
              <a:t>are versatile and can be run from a file (by double-clicking them) or executed directly on the command line of an interpreter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Running </a:t>
            </a:r>
            <a:r>
              <a:rPr lang="en-US" altLang="zh-TW" dirty="0"/>
              <a:t>on the command line allows malware to encode malicious scripts as </a:t>
            </a:r>
            <a:r>
              <a:rPr lang="en-US" altLang="zh-TW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autostart</a:t>
            </a:r>
            <a:r>
              <a:rPr lang="en-US" altLang="zh-TW" dirty="0"/>
              <a:t> services inside </a:t>
            </a:r>
            <a:r>
              <a:rPr lang="en-US" altLang="zh-TW" dirty="0" err="1">
                <a:hlinkClick r:id="rId2"/>
              </a:rPr>
              <a:t>autorun</a:t>
            </a:r>
            <a:r>
              <a:rPr lang="en-US" altLang="zh-TW" dirty="0">
                <a:hlinkClick r:id="rId2"/>
              </a:rPr>
              <a:t> registry keys</a:t>
            </a:r>
            <a:r>
              <a:rPr lang="en-US" altLang="zh-TW" dirty="0"/>
              <a:t> as </a:t>
            </a:r>
            <a:r>
              <a:rPr lang="en-US" altLang="zh-TW" dirty="0">
                <a:hlinkClick r:id="rId3"/>
              </a:rPr>
              <a:t>WMI event subscriptions</a:t>
            </a:r>
            <a:r>
              <a:rPr lang="en-US" altLang="zh-TW" dirty="0"/>
              <a:t> from the WMI repo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Furthermore</a:t>
            </a:r>
            <a:r>
              <a:rPr lang="en-US" altLang="zh-TW" dirty="0"/>
              <a:t>, an attacker who has gained access to an infected machine may input the script on the command prompt.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Execution and Injection of </a:t>
            </a:r>
            <a:r>
              <a:rPr lang="en-US" altLang="zh-TW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Script-Based </a:t>
            </a:r>
            <a:r>
              <a:rPr lang="en-US" altLang="zh-TW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Fileless</a:t>
            </a:r>
            <a:r>
              <a:rPr lang="en-US" altLang="zh-TW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Malware</a:t>
            </a:r>
            <a:r>
              <a:rPr lang="en-US" altLang="zh-TW" dirty="0" smtClean="0"/>
              <a:t> (2)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3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sz="3600" i="1" dirty="0" smtClean="0"/>
              <a:t>Supplementary Materials </a:t>
            </a:r>
            <a:endParaRPr lang="zh-TW" altLang="en-US" sz="3600" i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7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fileless</a:t>
            </a:r>
            <a:r>
              <a:rPr lang="en-US" altLang="zh-TW" dirty="0"/>
              <a:t> malware and how does it work?</a:t>
            </a:r>
            <a:r>
              <a:rPr lang="zh-TW" altLang="en-US" dirty="0"/>
              <a:t> </a:t>
            </a:r>
            <a:r>
              <a:rPr lang="en-US" altLang="zh-TW" i="1" baseline="-25000" dirty="0"/>
              <a:t>[</a:t>
            </a:r>
            <a:r>
              <a:rPr lang="en-US" altLang="zh-TW" i="1" baseline="-25000" dirty="0">
                <a:hlinkClick r:id="rId2"/>
              </a:rPr>
              <a:t>Alison Grace</a:t>
            </a:r>
            <a:r>
              <a:rPr lang="en-US" altLang="zh-TW" i="1" baseline="-25000" dirty="0"/>
              <a:t>]</a:t>
            </a:r>
          </a:p>
          <a:p>
            <a:r>
              <a:rPr lang="en-US" altLang="zh-TW" dirty="0"/>
              <a:t>A new secret stash for “</a:t>
            </a:r>
            <a:r>
              <a:rPr lang="en-US" altLang="zh-TW" dirty="0" err="1"/>
              <a:t>fileless</a:t>
            </a:r>
            <a:r>
              <a:rPr lang="en-US" altLang="zh-TW" dirty="0"/>
              <a:t>” malware</a:t>
            </a:r>
            <a:r>
              <a:rPr lang="en-US" altLang="zh-TW" i="1" baseline="-25000" dirty="0"/>
              <a:t> [</a:t>
            </a:r>
            <a:r>
              <a:rPr lang="en-US" altLang="zh-TW" i="1" cap="all" baseline="-25000" dirty="0">
                <a:hlinkClick r:id="rId3"/>
              </a:rPr>
              <a:t>DENIS LEGEZO</a:t>
            </a:r>
            <a:r>
              <a:rPr lang="en-US" altLang="zh-TW" i="1" baseline="-25000" dirty="0"/>
              <a:t>]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6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certutil.exe</a:t>
            </a:r>
            <a:r>
              <a:rPr lang="en-US" altLang="zh-TW" dirty="0" smtClean="0"/>
              <a:t> </a:t>
            </a:r>
            <a:r>
              <a:rPr lang="en-US" altLang="zh-TW" dirty="0"/>
              <a:t>is a command-line program, installed as part of Certificate Services. </a:t>
            </a:r>
            <a:endParaRPr lang="en-US" altLang="zh-TW" dirty="0" smtClean="0"/>
          </a:p>
          <a:p>
            <a:r>
              <a:rPr lang="en-US" altLang="zh-TW" dirty="0" smtClean="0"/>
              <a:t>You </a:t>
            </a:r>
            <a:r>
              <a:rPr lang="en-US" altLang="zh-TW" dirty="0"/>
              <a:t>can use 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certutil.exe</a:t>
            </a:r>
            <a:r>
              <a:rPr lang="en-US" altLang="zh-TW" dirty="0"/>
              <a:t> to dump and display </a:t>
            </a:r>
            <a:r>
              <a:rPr lang="en-US" altLang="zh-TW" u="sng" dirty="0"/>
              <a:t>certification authority (CA) configuration information</a:t>
            </a:r>
            <a:r>
              <a:rPr lang="en-US" altLang="zh-TW" dirty="0"/>
              <a:t>, configure </a:t>
            </a:r>
            <a:r>
              <a:rPr lang="en-US" altLang="zh-TW" u="sng" dirty="0"/>
              <a:t>Certificate Services</a:t>
            </a:r>
            <a:r>
              <a:rPr lang="en-US" altLang="zh-TW" dirty="0"/>
              <a:t>, backup and restore </a:t>
            </a:r>
            <a:r>
              <a:rPr lang="en-US" altLang="zh-TW" u="sng" dirty="0"/>
              <a:t>CA components</a:t>
            </a:r>
            <a:r>
              <a:rPr lang="en-US" altLang="zh-TW" dirty="0"/>
              <a:t>, and verify </a:t>
            </a:r>
            <a:r>
              <a:rPr lang="en-US" altLang="zh-TW" u="sng" dirty="0"/>
              <a:t>certificates, key pairs, and certificate </a:t>
            </a:r>
            <a:r>
              <a:rPr lang="en-US" altLang="zh-TW" u="sng" dirty="0" smtClean="0"/>
              <a:t>chains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certutil.exe</a:t>
            </a:r>
            <a:r>
              <a:rPr lang="zh-TW" altLang="en-US" dirty="0" smtClean="0"/>
              <a:t> </a:t>
            </a:r>
            <a:r>
              <a:rPr lang="en-US" altLang="zh-TW" i="1" baseline="-25000" dirty="0" smtClean="0"/>
              <a:t>[</a:t>
            </a:r>
            <a:r>
              <a:rPr lang="en-US" altLang="zh-TW" i="1" baseline="-25000" dirty="0" smtClean="0">
                <a:hlinkClick r:id="rId2"/>
              </a:rPr>
              <a:t>Microsoft</a:t>
            </a:r>
            <a:r>
              <a:rPr lang="en-US" altLang="zh-TW" i="1" baseline="-25000" dirty="0" smtClean="0"/>
              <a:t>]</a:t>
            </a:r>
            <a:endParaRPr lang="zh-TW" altLang="en-US" i="1" baseline="-2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2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genuine 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mshta.exe</a:t>
            </a:r>
            <a:r>
              <a:rPr lang="en-US" altLang="zh-TW" dirty="0"/>
              <a:t> file is a software component of </a:t>
            </a:r>
            <a:r>
              <a:rPr lang="en-US" altLang="zh-TW" i="1" dirty="0"/>
              <a:t>Windows Internet Explorer</a:t>
            </a:r>
            <a:r>
              <a:rPr lang="en-US" altLang="zh-TW" dirty="0"/>
              <a:t> by </a:t>
            </a:r>
            <a:r>
              <a:rPr lang="en-US" altLang="zh-TW" i="1" dirty="0"/>
              <a:t>Microsoft Corporation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genuine "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mshta.exe</a:t>
            </a:r>
            <a:r>
              <a:rPr lang="en-US" altLang="zh-TW" dirty="0"/>
              <a:t>" file, if located in "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C:\Windows\System32</a:t>
            </a:r>
            <a:r>
              <a:rPr lang="en-US" altLang="zh-TW" dirty="0"/>
              <a:t>", is the Microsoft HTML Application Host program, a component of the Microsoft Windows operating system since 1999.  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mshta.exe</a:t>
            </a:r>
            <a:r>
              <a:rPr lang="en-US" altLang="zh-TW" dirty="0" smtClean="0"/>
              <a:t> </a:t>
            </a:r>
            <a:r>
              <a:rPr lang="en-US" altLang="zh-TW" i="1" baseline="-25000" dirty="0" smtClean="0"/>
              <a:t>[</a:t>
            </a:r>
            <a:r>
              <a:rPr lang="en-US" altLang="zh-TW" i="1" baseline="-25000" dirty="0" smtClean="0">
                <a:hlinkClick r:id="rId2"/>
              </a:rPr>
              <a:t>file.net</a:t>
            </a:r>
            <a:r>
              <a:rPr lang="en-US" altLang="zh-TW" i="1" baseline="-25000" dirty="0" smtClean="0"/>
              <a:t>]</a:t>
            </a:r>
            <a:endParaRPr lang="zh-TW" altLang="en-US" i="1" baseline="-2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5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HTML Application </a:t>
            </a:r>
            <a:r>
              <a:rPr lang="en-US" altLang="zh-TW" dirty="0"/>
              <a:t>(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zh-TW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hta</a:t>
            </a:r>
            <a:r>
              <a:rPr lang="en-US" altLang="zh-TW" dirty="0"/>
              <a:t>) </a:t>
            </a:r>
            <a:r>
              <a:rPr lang="en-US" altLang="zh-TW" dirty="0">
                <a:solidFill>
                  <a:srgbClr val="FF0000"/>
                </a:solidFill>
              </a:rPr>
              <a:t>files</a:t>
            </a:r>
            <a:r>
              <a:rPr lang="en-US" altLang="zh-TW" dirty="0"/>
              <a:t> contain source code combining HTML, Dynamic HTML, and one or more scripting languages such as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VBScript</a:t>
            </a:r>
            <a:r>
              <a:rPr lang="en-US" altLang="zh-TW" dirty="0"/>
              <a:t> or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Jscript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Executing </a:t>
            </a:r>
            <a:r>
              <a:rPr lang="en-US" altLang="zh-TW" dirty="0"/>
              <a:t>these </a:t>
            </a:r>
            <a:r>
              <a:rPr lang="en-US" altLang="zh-TW" b="1" dirty="0"/>
              <a:t>HTA</a:t>
            </a:r>
            <a:r>
              <a:rPr lang="en-US" altLang="zh-TW" dirty="0"/>
              <a:t> files in "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mshta.exe</a:t>
            </a:r>
            <a:r>
              <a:rPr lang="en-US" altLang="zh-TW" dirty="0"/>
              <a:t>", which shares much of its code with Internet Explorer, produces apps that look like web pages but can access local resources, (e.g., the local computer's file system). </a:t>
            </a:r>
            <a:endParaRPr lang="en-US" altLang="zh-TW" dirty="0" smtClean="0"/>
          </a:p>
          <a:p>
            <a:r>
              <a:rPr lang="en-US" altLang="zh-TW" dirty="0" smtClean="0"/>
              <a:t>Although </a:t>
            </a:r>
            <a:r>
              <a:rPr lang="en-US" altLang="zh-TW" dirty="0"/>
              <a:t>"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mshta.exe</a:t>
            </a:r>
            <a:r>
              <a:rPr lang="en-US" altLang="zh-TW" dirty="0"/>
              <a:t>" is not malware it is often used by malware to execute rogue </a:t>
            </a:r>
            <a:r>
              <a:rPr lang="en-US" altLang="zh-TW" b="1" dirty="0"/>
              <a:t>HTA</a:t>
            </a:r>
            <a:r>
              <a:rPr lang="en-US" altLang="zh-TW" dirty="0"/>
              <a:t> code and store unwanted payloads.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mshta.exe</a:t>
            </a:r>
            <a:r>
              <a:rPr lang="en-US" altLang="zh-TW" dirty="0"/>
              <a:t> </a:t>
            </a:r>
            <a:r>
              <a:rPr lang="en-US" altLang="zh-TW" i="1" baseline="-25000" dirty="0"/>
              <a:t>[</a:t>
            </a:r>
            <a:r>
              <a:rPr lang="en-US" altLang="zh-TW" i="1" baseline="-25000" dirty="0">
                <a:hlinkClick r:id="rId2"/>
              </a:rPr>
              <a:t>file.net</a:t>
            </a:r>
            <a:r>
              <a:rPr lang="en-US" altLang="zh-TW" i="1" baseline="-25000" dirty="0"/>
              <a:t>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7" cy="4104456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The Windows UI provides users with access to a wide variety of </a:t>
            </a:r>
            <a:r>
              <a:rPr lang="en-US" altLang="zh-TW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altLang="zh-TW" dirty="0"/>
              <a:t> necessary for </a:t>
            </a:r>
            <a:r>
              <a:rPr lang="en-US" altLang="zh-TW" u="sng" dirty="0"/>
              <a:t>running applications</a:t>
            </a:r>
            <a:r>
              <a:rPr lang="en-US" altLang="zh-TW" dirty="0"/>
              <a:t> and </a:t>
            </a:r>
            <a:r>
              <a:rPr lang="en-US" altLang="zh-TW" u="sng" dirty="0"/>
              <a:t>managing the operating system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most numerous and familiar of these objects are the </a:t>
            </a:r>
            <a:r>
              <a:rPr lang="en-US" altLang="zh-TW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folders</a:t>
            </a:r>
            <a:r>
              <a:rPr lang="en-US" altLang="zh-TW" dirty="0"/>
              <a:t> and </a:t>
            </a:r>
            <a:r>
              <a:rPr lang="en-US" altLang="zh-TW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en-US" altLang="zh-TW" dirty="0"/>
              <a:t> that reside on computer disk drives. </a:t>
            </a:r>
            <a:endParaRPr lang="en-US" altLang="zh-TW" dirty="0" smtClean="0"/>
          </a:p>
          <a:p>
            <a:r>
              <a:rPr lang="en-US" altLang="zh-TW" dirty="0" smtClean="0"/>
              <a:t>There </a:t>
            </a:r>
            <a:r>
              <a:rPr lang="en-US" altLang="zh-TW" dirty="0"/>
              <a:t>are also a number of </a:t>
            </a:r>
            <a:r>
              <a:rPr lang="en-US" altLang="zh-TW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objects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dirty="0"/>
              <a:t>that allow the user to perform tasks such as </a:t>
            </a:r>
            <a:r>
              <a:rPr lang="en-US" altLang="zh-TW" u="sng" dirty="0"/>
              <a:t>sending files to remote printers</a:t>
            </a:r>
            <a:r>
              <a:rPr lang="en-US" altLang="zh-TW" dirty="0"/>
              <a:t> or </a:t>
            </a:r>
            <a:r>
              <a:rPr lang="en-US" altLang="zh-TW" u="sng" dirty="0"/>
              <a:t>accessing the Recycle Bin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Shell organizes these objects into a hierarchical namespace and provides users and applications with a consistent and efficient way to access and manage objects.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Windows </a:t>
            </a:r>
            <a:r>
              <a:rPr lang="en-US" altLang="zh-TW" dirty="0" smtClean="0"/>
              <a:t>Shell</a:t>
            </a:r>
            <a:r>
              <a:rPr lang="zh-TW" altLang="en-US" dirty="0" smtClean="0"/>
              <a:t> </a:t>
            </a:r>
            <a:r>
              <a:rPr lang="en-US" altLang="zh-TW" i="1" baseline="-25000" dirty="0" smtClean="0"/>
              <a:t>[</a:t>
            </a:r>
            <a:r>
              <a:rPr lang="en-US" altLang="zh-TW" i="1" baseline="-25000" dirty="0" smtClean="0">
                <a:hlinkClick r:id="rId2"/>
              </a:rPr>
              <a:t>Microsoft</a:t>
            </a:r>
            <a:r>
              <a:rPr lang="en-US" altLang="zh-TW" i="1" baseline="-25000" dirty="0" smtClean="0"/>
              <a:t>]</a:t>
            </a:r>
            <a:endParaRPr lang="en-US" altLang="zh-TW" i="1" baseline="-2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3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Comprehensive </a:t>
            </a:r>
            <a:r>
              <a:rPr lang="en-US" altLang="zh-TW" dirty="0" smtClean="0"/>
              <a:t>Diagram </a:t>
            </a:r>
            <a:r>
              <a:rPr lang="en-US" altLang="zh-TW" dirty="0"/>
              <a:t>of </a:t>
            </a:r>
            <a:r>
              <a:rPr lang="en-US" altLang="zh-TW" dirty="0" err="1" smtClean="0"/>
              <a:t>Fileless</a:t>
            </a:r>
            <a:r>
              <a:rPr lang="en-US" altLang="zh-TW" dirty="0" smtClean="0"/>
              <a:t> Malware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417040" cy="493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5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9" y="2675467"/>
            <a:ext cx="8496944" cy="3450696"/>
          </a:xfrm>
        </p:spPr>
        <p:txBody>
          <a:bodyPr>
            <a:normAutofit/>
          </a:bodyPr>
          <a:lstStyle/>
          <a:p>
            <a:r>
              <a:rPr lang="en-US" altLang="zh-TW" dirty="0"/>
              <a:t>A fully </a:t>
            </a:r>
            <a:r>
              <a:rPr lang="en-US" altLang="zh-TW" dirty="0" err="1"/>
              <a:t>fileless</a:t>
            </a:r>
            <a:r>
              <a:rPr lang="en-US" altLang="zh-TW" dirty="0"/>
              <a:t> malware can be considered one that never requires writing a file on the disk. </a:t>
            </a:r>
            <a:endParaRPr lang="en-US" altLang="zh-TW" dirty="0" smtClean="0"/>
          </a:p>
          <a:p>
            <a:r>
              <a:rPr lang="en-US" altLang="zh-TW" dirty="0" smtClean="0"/>
              <a:t>How </a:t>
            </a:r>
            <a:r>
              <a:rPr lang="en-US" altLang="zh-TW" dirty="0"/>
              <a:t>would such malware infect a machine in the first place?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One </a:t>
            </a:r>
            <a:r>
              <a:rPr lang="en-US" altLang="zh-TW" dirty="0"/>
              <a:t>example is where a target machine receives malicious network packets that exploit the </a:t>
            </a:r>
            <a:r>
              <a:rPr lang="en-US" altLang="zh-TW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EternalBlue</a:t>
            </a:r>
            <a:r>
              <a:rPr lang="en-US" altLang="zh-TW" dirty="0"/>
              <a:t> vulnerability</a:t>
            </a:r>
            <a:r>
              <a:rPr lang="en-US" altLang="zh-TW" dirty="0" smtClean="0"/>
              <a:t>.</a:t>
            </a:r>
          </a:p>
          <a:p>
            <a:pPr lvl="2"/>
            <a:r>
              <a:rPr lang="en-US" altLang="zh-TW" dirty="0" smtClean="0"/>
              <a:t>The </a:t>
            </a:r>
            <a:r>
              <a:rPr lang="en-US" altLang="zh-TW" dirty="0"/>
              <a:t>vulnerability allows the installation of the </a:t>
            </a:r>
            <a:r>
              <a:rPr lang="en-US" altLang="zh-TW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DoublePulsar</a:t>
            </a:r>
            <a:r>
              <a:rPr lang="en-US" altLang="zh-TW" dirty="0"/>
              <a:t> backdoor, which ends up residing only in the kernel memory.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In </a:t>
            </a:r>
            <a:r>
              <a:rPr lang="en-US" altLang="zh-TW" dirty="0"/>
              <a:t>this case, there's no file or any data written on a file.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Type I: No </a:t>
            </a:r>
            <a:r>
              <a:rPr lang="en-US" altLang="zh-TW" dirty="0" smtClean="0"/>
              <a:t>File Activity Performed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0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compromised device may also have malicious code hiding in device firmware (such as a BIOS), a USB peripheral (like the </a:t>
            </a:r>
            <a:r>
              <a:rPr lang="en-US" altLang="zh-TW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BadUSB</a:t>
            </a:r>
            <a:r>
              <a:rPr lang="en-US" altLang="zh-TW" dirty="0">
                <a:hlinkClick r:id="rId2"/>
              </a:rPr>
              <a:t> attack</a:t>
            </a:r>
            <a:r>
              <a:rPr lang="en-US" altLang="zh-TW" dirty="0"/>
              <a:t>), or in the firmware of a network card. </a:t>
            </a:r>
            <a:endParaRPr lang="en-US" altLang="zh-TW" dirty="0" smtClean="0"/>
          </a:p>
          <a:p>
            <a:r>
              <a:rPr lang="en-US" altLang="zh-TW" dirty="0" smtClean="0"/>
              <a:t>All </a:t>
            </a:r>
            <a:r>
              <a:rPr lang="en-US" altLang="zh-TW" dirty="0"/>
              <a:t>these examples don't require a file on the disk to run, and can theoretically live only in memory. The malicious code would survive reboots, disk reformats, and OS reinstalls.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Compromised Device and Firmware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2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675467"/>
            <a:ext cx="8640959" cy="3450696"/>
          </a:xfrm>
        </p:spPr>
        <p:txBody>
          <a:bodyPr/>
          <a:lstStyle/>
          <a:p>
            <a:r>
              <a:rPr lang="en-US" altLang="zh-TW" dirty="0" err="1"/>
              <a:t>Fileless</a:t>
            </a:r>
            <a:r>
              <a:rPr lang="en-US" altLang="zh-TW" dirty="0"/>
              <a:t> malware of this type doesn't directly write files on the file system, but they can end up using files indirectly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For </a:t>
            </a:r>
            <a:r>
              <a:rPr lang="en-US" altLang="zh-TW" dirty="0"/>
              <a:t>example, with the </a:t>
            </a:r>
            <a:r>
              <a:rPr lang="en-US" altLang="zh-TW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Poshspy</a:t>
            </a:r>
            <a:r>
              <a:rPr lang="en-US" altLang="zh-TW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backdoor</a:t>
            </a:r>
            <a:r>
              <a:rPr lang="en-US" altLang="zh-TW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 </a:t>
            </a:r>
            <a:r>
              <a:rPr lang="en-US" altLang="zh-TW" i="1" baseline="-25000" dirty="0">
                <a:solidFill>
                  <a:srgbClr val="0070C0"/>
                </a:solidFill>
                <a:cs typeface="Courier New" panose="02070309020205020404" pitchFamily="49" charset="0"/>
              </a:rPr>
              <a:t>[</a:t>
            </a:r>
            <a:r>
              <a:rPr lang="en-US" altLang="zh-TW" i="1" baseline="-25000" dirty="0">
                <a:solidFill>
                  <a:srgbClr val="0070C0"/>
                </a:solidFill>
                <a:cs typeface="Courier New" panose="02070309020205020404" pitchFamily="49" charset="0"/>
                <a:hlinkClick r:id="rId3"/>
              </a:rPr>
              <a:t>alexia </a:t>
            </a:r>
            <a:r>
              <a:rPr lang="en-US" altLang="zh-TW" i="1" baseline="-25000" dirty="0" err="1">
                <a:solidFill>
                  <a:srgbClr val="0070C0"/>
                </a:solidFill>
                <a:cs typeface="Courier New" panose="02070309020205020404" pitchFamily="49" charset="0"/>
                <a:hlinkClick r:id="rId3"/>
              </a:rPr>
              <a:t>salone</a:t>
            </a:r>
            <a:r>
              <a:rPr lang="en-US" altLang="zh-TW" i="1" baseline="-25000" dirty="0">
                <a:solidFill>
                  <a:srgbClr val="0070C0"/>
                </a:solidFill>
                <a:cs typeface="Courier New" panose="02070309020205020404" pitchFamily="49" charset="0"/>
              </a:rPr>
              <a:t>]</a:t>
            </a:r>
            <a:r>
              <a:rPr lang="en-US" altLang="zh-TW" dirty="0">
                <a:solidFill>
                  <a:srgbClr val="0070C0"/>
                </a:solidFill>
              </a:rPr>
              <a:t> </a:t>
            </a:r>
            <a:r>
              <a:rPr lang="en-US" altLang="zh-TW" dirty="0"/>
              <a:t>attackers installed a malicious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PowerShell</a:t>
            </a:r>
            <a:r>
              <a:rPr lang="en-US" altLang="zh-TW" dirty="0"/>
              <a:t> command within the </a:t>
            </a:r>
            <a:r>
              <a:rPr lang="en-US" altLang="zh-TW" b="1" dirty="0">
                <a:hlinkClick r:id="rId4"/>
              </a:rPr>
              <a:t>WMI</a:t>
            </a:r>
            <a:r>
              <a:rPr lang="en-US" altLang="zh-TW" dirty="0">
                <a:hlinkClick r:id="rId4"/>
              </a:rPr>
              <a:t> repository</a:t>
            </a:r>
            <a:r>
              <a:rPr lang="en-US" altLang="zh-TW" dirty="0"/>
              <a:t> and configured a </a:t>
            </a:r>
            <a:r>
              <a:rPr lang="en-US" altLang="zh-TW" dirty="0">
                <a:hlinkClick r:id="rId5"/>
              </a:rPr>
              <a:t>WMI filter</a:t>
            </a:r>
            <a:r>
              <a:rPr lang="en-US" altLang="zh-TW" dirty="0"/>
              <a:t> to run the command periodically.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Type II: Indirect </a:t>
            </a:r>
            <a:r>
              <a:rPr lang="en-US" altLang="zh-TW" dirty="0" smtClean="0"/>
              <a:t>File Activity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1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Some malware can have a sort of </a:t>
            </a:r>
            <a:r>
              <a:rPr lang="en-US" altLang="zh-TW" dirty="0" err="1"/>
              <a:t>fileless</a:t>
            </a:r>
            <a:r>
              <a:rPr lang="en-US" altLang="zh-TW" dirty="0"/>
              <a:t> persistence, but not without using files to operate. </a:t>
            </a:r>
            <a:endParaRPr lang="en-US" altLang="zh-TW" dirty="0" smtClean="0"/>
          </a:p>
          <a:p>
            <a:r>
              <a:rPr lang="en-US" altLang="zh-TW" dirty="0" smtClean="0"/>
              <a:t>An </a:t>
            </a:r>
            <a:r>
              <a:rPr lang="en-US" altLang="zh-TW" dirty="0"/>
              <a:t>example for this scenario is </a:t>
            </a:r>
            <a:r>
              <a:rPr lang="en-US" altLang="zh-TW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Kovter</a:t>
            </a:r>
            <a:r>
              <a:rPr lang="en-US" altLang="zh-TW" dirty="0"/>
              <a:t>, which creates a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 open verb handler</a:t>
            </a:r>
            <a:r>
              <a:rPr lang="en-US" altLang="zh-TW" dirty="0"/>
              <a:t> in the registry for a random file extension. </a:t>
            </a:r>
            <a:endParaRPr lang="en-US" altLang="zh-TW" dirty="0" smtClean="0"/>
          </a:p>
          <a:p>
            <a:r>
              <a:rPr lang="en-US" altLang="zh-TW" dirty="0" smtClean="0"/>
              <a:t>Opening </a:t>
            </a:r>
            <a:r>
              <a:rPr lang="en-US" altLang="zh-TW" dirty="0"/>
              <a:t>a file with such extension will lead to the execution of a script through the legitimate tool 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mshta.exe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Type III: Files </a:t>
            </a:r>
            <a:r>
              <a:rPr lang="en-US" altLang="zh-TW" dirty="0" smtClean="0"/>
              <a:t>Required </a:t>
            </a:r>
            <a:r>
              <a:rPr lang="en-US" altLang="zh-TW" dirty="0"/>
              <a:t>to </a:t>
            </a:r>
            <a:r>
              <a:rPr lang="en-US" altLang="zh-TW" dirty="0" smtClean="0"/>
              <a:t>Operate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4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Kovter</a:t>
            </a:r>
            <a:r>
              <a:rPr lang="en-US" altLang="zh-TW" dirty="0" err="1"/>
              <a:t>'s</a:t>
            </a:r>
            <a:r>
              <a:rPr lang="en-US" altLang="zh-TW" dirty="0"/>
              <a:t> registry key</a:t>
            </a:r>
            <a:endParaRPr lang="zh-TW" altLang="en-US" dirty="0"/>
          </a:p>
        </p:txBody>
      </p:sp>
      <p:pic>
        <p:nvPicPr>
          <p:cNvPr id="1026" name="Picture 2" descr="Image of Kovter's registry ke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9512" y="5275193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m</a:t>
            </a:r>
            <a:r>
              <a:rPr lang="en-US" altLang="zh-TW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shta</a:t>
            </a:r>
            <a:endParaRPr lang="en-US" altLang="zh-TW" b="1" dirty="0" smtClean="0">
              <a:solidFill>
                <a:srgbClr val="226C1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 action="ppaction://hlinksldjump"/>
              </a:rPr>
              <a:t>ActiveXObject</a:t>
            </a:r>
            <a:endParaRPr lang="en-US" altLang="zh-TW" b="1" dirty="0" smtClean="0">
              <a:solidFill>
                <a:srgbClr val="226C1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Wscript.shell</a:t>
            </a:r>
            <a:endParaRPr lang="en-US" altLang="zh-TW" b="1" dirty="0" smtClean="0">
              <a:solidFill>
                <a:srgbClr val="226C1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b="1" dirty="0" err="1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RegRead</a:t>
            </a:r>
            <a:endParaRPr lang="zh-TW" altLang="en-US" b="1" dirty="0">
              <a:solidFill>
                <a:srgbClr val="226C1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04048" y="5341154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n06</a:t>
            </a:r>
          </a:p>
          <a:p>
            <a:r>
              <a:rPr lang="en-US" altLang="zh-TW" b="1" dirty="0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bEpL0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4427984" y="4437112"/>
            <a:ext cx="576064" cy="1054100"/>
          </a:xfrm>
          <a:custGeom>
            <a:avLst/>
            <a:gdLst>
              <a:gd name="connsiteX0" fmla="*/ 495300 w 495300"/>
              <a:gd name="connsiteY0" fmla="*/ 1054100 h 1054100"/>
              <a:gd name="connsiteX1" fmla="*/ 0 w 495300"/>
              <a:gd name="connsiteY1" fmla="*/ 1054100 h 1054100"/>
              <a:gd name="connsiteX2" fmla="*/ 0 w 495300"/>
              <a:gd name="connsiteY2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1054100">
                <a:moveTo>
                  <a:pt x="495300" y="1054100"/>
                </a:moveTo>
                <a:lnTo>
                  <a:pt x="0" y="10541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4152900" y="4457700"/>
            <a:ext cx="876300" cy="1346200"/>
          </a:xfrm>
          <a:custGeom>
            <a:avLst/>
            <a:gdLst>
              <a:gd name="connsiteX0" fmla="*/ 876300 w 876300"/>
              <a:gd name="connsiteY0" fmla="*/ 1346200 h 1346200"/>
              <a:gd name="connsiteX1" fmla="*/ 0 w 876300"/>
              <a:gd name="connsiteY1" fmla="*/ 1346200 h 1346200"/>
              <a:gd name="connsiteX2" fmla="*/ 0 w 876300"/>
              <a:gd name="connsiteY2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1346200">
                <a:moveTo>
                  <a:pt x="876300" y="1346200"/>
                </a:moveTo>
                <a:lnTo>
                  <a:pt x="0" y="13462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3563888" y="3734544"/>
            <a:ext cx="1544782" cy="990600"/>
          </a:xfrm>
          <a:custGeom>
            <a:avLst/>
            <a:gdLst>
              <a:gd name="connsiteX0" fmla="*/ 865909 w 1544782"/>
              <a:gd name="connsiteY0" fmla="*/ 990600 h 990600"/>
              <a:gd name="connsiteX1" fmla="*/ 1544782 w 1544782"/>
              <a:gd name="connsiteY1" fmla="*/ 990600 h 990600"/>
              <a:gd name="connsiteX2" fmla="*/ 1544782 w 1544782"/>
              <a:gd name="connsiteY2" fmla="*/ 0 h 990600"/>
              <a:gd name="connsiteX3" fmla="*/ 0 w 1544782"/>
              <a:gd name="connsiteY3" fmla="*/ 0 h 990600"/>
              <a:gd name="connsiteX4" fmla="*/ 6927 w 1544782"/>
              <a:gd name="connsiteY4" fmla="*/ 422563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782" h="990600">
                <a:moveTo>
                  <a:pt x="865909" y="990600"/>
                </a:moveTo>
                <a:lnTo>
                  <a:pt x="1544782" y="990600"/>
                </a:lnTo>
                <a:lnTo>
                  <a:pt x="1544782" y="0"/>
                </a:lnTo>
                <a:lnTo>
                  <a:pt x="0" y="0"/>
                </a:lnTo>
                <a:lnTo>
                  <a:pt x="6927" y="422563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1440873" y="4613564"/>
            <a:ext cx="2715491" cy="311727"/>
          </a:xfrm>
          <a:custGeom>
            <a:avLst/>
            <a:gdLst>
              <a:gd name="connsiteX0" fmla="*/ 2715491 w 2715491"/>
              <a:gd name="connsiteY0" fmla="*/ 311727 h 311727"/>
              <a:gd name="connsiteX1" fmla="*/ 0 w 2715491"/>
              <a:gd name="connsiteY1" fmla="*/ 311727 h 311727"/>
              <a:gd name="connsiteX2" fmla="*/ 0 w 2715491"/>
              <a:gd name="connsiteY2" fmla="*/ 0 h 3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5491" h="311727">
                <a:moveTo>
                  <a:pt x="2715491" y="311727"/>
                </a:moveTo>
                <a:lnTo>
                  <a:pt x="0" y="311727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1046018" y="3671455"/>
            <a:ext cx="4710546" cy="284018"/>
          </a:xfrm>
          <a:custGeom>
            <a:avLst/>
            <a:gdLst>
              <a:gd name="connsiteX0" fmla="*/ 4710546 w 4710546"/>
              <a:gd name="connsiteY0" fmla="*/ 284018 h 284018"/>
              <a:gd name="connsiteX1" fmla="*/ 4703618 w 4710546"/>
              <a:gd name="connsiteY1" fmla="*/ 0 h 284018"/>
              <a:gd name="connsiteX2" fmla="*/ 0 w 4710546"/>
              <a:gd name="connsiteY2" fmla="*/ 0 h 2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46" h="284018">
                <a:moveTo>
                  <a:pt x="4710546" y="284018"/>
                </a:moveTo>
                <a:lnTo>
                  <a:pt x="4703618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FF00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8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1" y="2675467"/>
            <a:ext cx="8363272" cy="3450696"/>
          </a:xfrm>
        </p:spPr>
        <p:txBody>
          <a:bodyPr>
            <a:normAutofit/>
          </a:bodyPr>
          <a:lstStyle/>
          <a:p>
            <a:r>
              <a:rPr lang="en-US" altLang="zh-TW" dirty="0"/>
              <a:t>1 </a:t>
            </a:r>
            <a:r>
              <a:rPr lang="zh-TW" altLang="en-US" dirty="0"/>
              <a:t>添加</a:t>
            </a:r>
            <a:r>
              <a:rPr lang="zh-TW" altLang="en-US" dirty="0" smtClean="0"/>
              <a:t>一個主</a:t>
            </a:r>
            <a:r>
              <a:rPr lang="zh-TW" altLang="en-US" dirty="0"/>
              <a:t>鍵</a:t>
            </a:r>
            <a:r>
              <a:rPr lang="en-US" altLang="zh-TW" dirty="0" smtClean="0"/>
              <a:t>(</a:t>
            </a:r>
            <a:r>
              <a:rPr lang="zh-TW" altLang="en-US" dirty="0"/>
              <a:t>比如在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HKEY_LOCAL_MACHINE\SOFTWARE\</a:t>
            </a:r>
            <a:r>
              <a:rPr lang="zh-TW" altLang="en-US" dirty="0"/>
              <a:t>中添加</a:t>
            </a:r>
            <a:r>
              <a:rPr lang="zh-TW" altLang="en-US" dirty="0" smtClean="0"/>
              <a:t>一個</a:t>
            </a:r>
            <a:r>
              <a:rPr lang="en-US" altLang="zh-TW" b="1" dirty="0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ABCEDFGHIJKLMN</a:t>
            </a:r>
            <a:r>
              <a:rPr lang="zh-TW" altLang="en-US" dirty="0"/>
              <a:t>主鍵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 </a:t>
            </a:r>
          </a:p>
          <a:p>
            <a:endParaRPr lang="en-US" altLang="zh-TW" dirty="0"/>
          </a:p>
          <a:p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 Registry Editor Version 5.00</a:t>
            </a: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zh-TW" b="1" dirty="0">
                <a:solidFill>
                  <a:srgbClr val="226C1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HKEY_LOCAL_MACHINE\SOFTWARE\ABCEDFGHIJKLMN]</a:t>
            </a:r>
            <a:endParaRPr lang="zh-TW" altLang="en-US" b="1" dirty="0">
              <a:solidFill>
                <a:srgbClr val="226C1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6A04-6FFE-4647-B1EB-FABF2537EC88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Windows </a:t>
            </a:r>
            <a:r>
              <a:rPr lang="zh-TW" altLang="en-US" dirty="0"/>
              <a:t>注册表常用</a:t>
            </a:r>
            <a:r>
              <a:rPr lang="zh-TW" altLang="en-US" dirty="0" smtClean="0"/>
              <a:t>操作 </a:t>
            </a:r>
            <a:r>
              <a:rPr lang="en-US" altLang="zh-TW" i="1" baseline="-25000" dirty="0" smtClean="0"/>
              <a:t>[</a:t>
            </a:r>
            <a:r>
              <a:rPr lang="en-US" altLang="zh-TW" i="1" baseline="-25000" dirty="0">
                <a:hlinkClick r:id="rId2"/>
              </a:rPr>
              <a:t>mb611f699425272</a:t>
            </a:r>
            <a:r>
              <a:rPr lang="en-US" altLang="zh-TW" i="1" baseline="-25000" dirty="0" smtClean="0"/>
              <a:t>]</a:t>
            </a:r>
            <a:endParaRPr lang="zh-TW" alt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29069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12922</TotalTime>
  <Words>1401</Words>
  <Application>Microsoft Office PowerPoint</Application>
  <PresentationFormat>如螢幕大小 (4:3)</PresentationFormat>
  <Paragraphs>142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波形</vt:lpstr>
      <vt:lpstr>Windows Fileless Threats [Microsoft]</vt:lpstr>
      <vt:lpstr>Categorization</vt:lpstr>
      <vt:lpstr>Comprehensive Diagram of Fileless Malware</vt:lpstr>
      <vt:lpstr>Type I: No File Activity Performed</vt:lpstr>
      <vt:lpstr>Compromised Device and Firmware</vt:lpstr>
      <vt:lpstr>Type II: Indirect File Activity</vt:lpstr>
      <vt:lpstr>Type III: Files Required to Operate</vt:lpstr>
      <vt:lpstr>Kovter's registry key</vt:lpstr>
      <vt:lpstr>Windows 注册表常用操作 [mb611f699425272]</vt:lpstr>
      <vt:lpstr>Windows 注册表常用操作範例 [mb611f699425272]</vt:lpstr>
      <vt:lpstr>添加鍵值[mb611f699425272]</vt:lpstr>
      <vt:lpstr>添加鍵值範例[mb611f699425272]</vt:lpstr>
      <vt:lpstr>How to Create Registry Script (.REG) Files in Windows[VG]</vt:lpstr>
      <vt:lpstr>mshta命令用法示例 [mdxy-dxy]</vt:lpstr>
      <vt:lpstr>mshta多個命令 [mdxy-dxy]</vt:lpstr>
      <vt:lpstr>ActiveXObject [程式前沿]</vt:lpstr>
      <vt:lpstr>Explanation</vt:lpstr>
      <vt:lpstr>Execution and Injection of File-Based Fileless Malware</vt:lpstr>
      <vt:lpstr>Execution and Injection of Macro-Based Fileless Malware (1)</vt:lpstr>
      <vt:lpstr>Execution and Injection of Macro-Based Fileless Malware (2)</vt:lpstr>
      <vt:lpstr>Execution and Injection of Script-Based Fileless Malware (1)</vt:lpstr>
      <vt:lpstr>Execution and Injection of Script-Based Fileless Malware (2)</vt:lpstr>
      <vt:lpstr>PowerPoint 簡報</vt:lpstr>
      <vt:lpstr>PowerPoint 簡報</vt:lpstr>
      <vt:lpstr>certutil.exe [Microsoft]</vt:lpstr>
      <vt:lpstr>mshta.exe [file.net]</vt:lpstr>
      <vt:lpstr>mshta.exe [file.net]</vt:lpstr>
      <vt:lpstr>Windows Shell [Microsoft]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Fu-Hau H</dc:creator>
  <cp:lastModifiedBy>Fu-Hau H</cp:lastModifiedBy>
  <cp:revision>140</cp:revision>
  <dcterms:created xsi:type="dcterms:W3CDTF">2022-07-02T08:37:33Z</dcterms:created>
  <dcterms:modified xsi:type="dcterms:W3CDTF">2023-03-26T09:34:55Z</dcterms:modified>
</cp:coreProperties>
</file>