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89" r:id="rId3"/>
    <p:sldId id="290" r:id="rId4"/>
    <p:sldId id="283" r:id="rId5"/>
    <p:sldId id="285" r:id="rId6"/>
    <p:sldId id="284" r:id="rId7"/>
    <p:sldId id="287" r:id="rId8"/>
    <p:sldId id="274" r:id="rId9"/>
    <p:sldId id="275" r:id="rId10"/>
    <p:sldId id="276" r:id="rId11"/>
    <p:sldId id="277" r:id="rId12"/>
    <p:sldId id="278" r:id="rId13"/>
    <p:sldId id="279" r:id="rId14"/>
    <p:sldId id="280" r:id="rId15"/>
    <p:sldId id="282" r:id="rId16"/>
    <p:sldId id="286" r:id="rId17"/>
    <p:sldId id="288" r:id="rId18"/>
    <p:sldId id="273" r:id="rId19"/>
    <p:sldId id="267" r:id="rId20"/>
    <p:sldId id="265" r:id="rId2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118" autoAdjust="0"/>
  </p:normalViewPr>
  <p:slideViewPr>
    <p:cSldViewPr>
      <p:cViewPr varScale="1">
        <p:scale>
          <a:sx n="64" d="100"/>
          <a:sy n="64" d="100"/>
        </p:scale>
        <p:origin x="-156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0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F8DF3-50C6-4A10-B4BF-8EBA1DB85A34}" type="datetimeFigureOut">
              <a:rPr lang="zh-TW" altLang="en-US" smtClean="0"/>
              <a:t>2021/6/26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538BA0-D0A9-47D4-9A3B-6790C3899F1F}" type="slidenum">
              <a:rPr lang="zh-TW" altLang="en-US" smtClean="0"/>
              <a:t>‹#›</a:t>
            </a:fld>
            <a:endParaRPr lang="zh-TW" altLang="en-US"/>
          </a:p>
        </p:txBody>
      </p:sp>
    </p:spTree>
    <p:extLst>
      <p:ext uri="{BB962C8B-B14F-4D97-AF65-F5344CB8AC3E}">
        <p14:creationId xmlns:p14="http://schemas.microsoft.com/office/powerpoint/2010/main" val="2791007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63487A8E-FA72-420B-9320-E98BEFAA9D68}" type="datetime1">
              <a:rPr lang="zh-TW" altLang="en-US" smtClean="0"/>
              <a:t>2021/6/26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BB0B327-45C0-4C31-A222-18292A4593BD}"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5DEE6288-DFFC-460E-9A6A-FB2B1A4D8B6A}" type="datetime1">
              <a:rPr lang="zh-TW" altLang="en-US" smtClean="0"/>
              <a:t>2021/6/26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BB0B327-45C0-4C31-A222-18292A4593BD}"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9E1FEDF-49CD-4B24-B384-EBEC18624C4E}" type="datetime1">
              <a:rPr lang="zh-TW" altLang="en-US" smtClean="0"/>
              <a:t>2021/6/26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BB0B327-45C0-4C31-A222-18292A4593BD}" type="slidenum">
              <a:rPr lang="zh-TW" altLang="en-US" smtClean="0"/>
              <a:t>‹#›</a:t>
            </a:fld>
            <a:endParaRPr lang="zh-TW"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A2DF0DBD-0F26-4364-992E-5D6B58E47066}" type="datetime1">
              <a:rPr lang="zh-TW" altLang="en-US" smtClean="0"/>
              <a:t>2021/6/26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BB0B327-45C0-4C31-A222-18292A4593BD}" type="slidenum">
              <a:rPr lang="zh-TW" altLang="en-US" smtClean="0"/>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AE48610D-53A4-4CA2-A51C-05CEF9D31796}" type="datetime1">
              <a:rPr lang="zh-TW" altLang="en-US" smtClean="0"/>
              <a:t>2021/6/26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BB0B327-45C0-4C31-A222-18292A4593BD}"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313F3F54-C7A4-4247-8E00-1EB5C3063383}" type="datetime1">
              <a:rPr lang="zh-TW" altLang="en-US" smtClean="0"/>
              <a:t>2021/6/26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BB0B327-45C0-4C31-A222-18292A4593BD}" type="slidenum">
              <a:rPr lang="zh-TW" altLang="en-US" smtClean="0"/>
              <a:t>‹#›</a:t>
            </a:fld>
            <a:endParaRPr lang="zh-TW" altLang="en-US"/>
          </a:p>
        </p:txBody>
      </p:sp>
      <p:sp>
        <p:nvSpPr>
          <p:cNvPr id="9" name="Content Placeholder 8"/>
          <p:cNvSpPr>
            <a:spLocks noGrp="1"/>
          </p:cNvSpPr>
          <p:nvPr>
            <p:ph sz="quarter" idx="13"/>
          </p:nvPr>
        </p:nvSpPr>
        <p:spPr>
          <a:xfrm>
            <a:off x="676655"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9A2FE436-E457-4F4E-9B5A-78F79C7B0AA1}" type="datetime1">
              <a:rPr lang="zh-TW" altLang="en-US" smtClean="0"/>
              <a:t>2021/6/26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BB0B327-45C0-4C31-A222-18292A4593BD}"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82A07ECC-E0B8-420B-8E76-FE90E16BC004}" type="datetime1">
              <a:rPr lang="zh-TW" altLang="en-US" smtClean="0"/>
              <a:t>2021/6/26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BB0B327-45C0-4C31-A222-18292A4593BD}"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143822D-2C9E-45E9-A96D-5B13C99907C3}" type="datetime1">
              <a:rPr lang="zh-TW" altLang="en-US" smtClean="0"/>
              <a:t>2021/6/26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BB0B327-45C0-4C31-A222-18292A4593BD}"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C98BDE2-B56A-43EC-B940-865253A1371F}" type="datetime1">
              <a:rPr lang="zh-TW" altLang="en-US" smtClean="0"/>
              <a:t>2021/6/26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BB0B327-45C0-4C31-A222-18292A4593BD}" type="slidenum">
              <a:rPr lang="zh-TW" altLang="en-US" smtClean="0"/>
              <a:t>‹#›</a:t>
            </a:fld>
            <a:endParaRPr lang="zh-TW"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8521B0B9-3978-46C9-B289-4D7D308AE5D2}" type="datetime1">
              <a:rPr lang="zh-TW" altLang="en-US" smtClean="0"/>
              <a:t>2021/6/26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BB0B327-45C0-4C31-A222-18292A4593BD}" type="slidenum">
              <a:rPr lang="zh-TW" altLang="en-US" smtClean="0"/>
              <a:t>‹#›</a:t>
            </a:fld>
            <a:endParaRPr lang="zh-TW"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2E4350C-1793-4E51-9F1F-7196181199BA}" type="datetime1">
              <a:rPr lang="zh-TW" altLang="en-US" smtClean="0"/>
              <a:t>2021/6/26</a:t>
            </a:fld>
            <a:endParaRPr lang="zh-TW"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BB0B327-45C0-4C31-A222-18292A4593BD}" type="slidenum">
              <a:rPr lang="zh-TW" altLang="en-US" smtClean="0"/>
              <a:t>‹#›</a:t>
            </a:fld>
            <a:endParaRPr lang="zh-TW"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hackingarticles.in/msfvenom-tutorials-beginne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hackingarticles.in/msfvenom-tutorials-beginner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hackingarticles.in/msfvenom-tutorials-beginne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hackingarticles.in/msfvenom-tutorials-beginner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offensive-security.com/metasploit-unleashed/meterpreter-basic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yrilwang.pixnet.net/blog/post/2563651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zhuanlan.zhihu.com/p/4907280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bussink.net/meterpreter-reverse_http-how-does-it-communicate-between-device-and-the-ms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cnblogs.com/backlion/p/9484949.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dium.com/swlh/intro-to-metasploit-19e3d07ff72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cs.rapid7.com/metasploit/working-with-payloa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odenong.com/cs10640692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tread01.com/content/1550029335.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hackingarticles.in/msfvenom-tutorials-beginner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hackingarticles.in/msfvenom-tutorials-beginne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err="1" smtClean="0"/>
              <a:t>Metasploit</a:t>
            </a:r>
            <a:r>
              <a:rPr lang="en-US" altLang="zh-TW" dirty="0" smtClean="0"/>
              <a:t> Framework (MSF)</a:t>
            </a:r>
            <a:endParaRPr lang="zh-TW" altLang="en-US" dirty="0"/>
          </a:p>
        </p:txBody>
      </p:sp>
      <p:sp>
        <p:nvSpPr>
          <p:cNvPr id="3" name="副標題 2"/>
          <p:cNvSpPr>
            <a:spLocks noGrp="1"/>
          </p:cNvSpPr>
          <p:nvPr>
            <p:ph type="subTitle"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BB0B327-45C0-4C31-A222-18292A4593BD}" type="slidenum">
              <a:rPr lang="zh-TW" altLang="en-US" smtClean="0"/>
              <a:t>1</a:t>
            </a:fld>
            <a:endParaRPr lang="zh-TW" altLang="en-US"/>
          </a:p>
        </p:txBody>
      </p:sp>
    </p:spTree>
    <p:extLst>
      <p:ext uri="{BB962C8B-B14F-4D97-AF65-F5344CB8AC3E}">
        <p14:creationId xmlns:p14="http://schemas.microsoft.com/office/powerpoint/2010/main" val="1190835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en-US" altLang="zh-TW" dirty="0" smtClean="0"/>
              <a:t>Execution of </a:t>
            </a:r>
            <a:r>
              <a:rPr lang="en-US" altLang="zh-TW" b="1" dirty="0" err="1">
                <a:solidFill>
                  <a:srgbClr val="008000"/>
                </a:solidFill>
                <a:latin typeface="Courier New" panose="02070309020205020404" pitchFamily="49" charset="0"/>
                <a:cs typeface="Courier New" panose="02070309020205020404" pitchFamily="49" charset="0"/>
              </a:rPr>
              <a:t>Msfvenom</a:t>
            </a:r>
            <a:r>
              <a:rPr lang="en-US" altLang="zh-TW" dirty="0"/>
              <a:t> </a:t>
            </a:r>
            <a:r>
              <a:rPr lang="en-US" altLang="zh-TW" i="1" baseline="-25000" dirty="0" smtClean="0"/>
              <a:t>[</a:t>
            </a:r>
            <a:r>
              <a:rPr lang="en-US" altLang="zh-TW" i="1" baseline="-25000" dirty="0">
                <a:hlinkClick r:id="rId2"/>
              </a:rPr>
              <a:t>Raj </a:t>
            </a:r>
            <a:r>
              <a:rPr lang="en-US" altLang="zh-TW" i="1" baseline="-25000" dirty="0" err="1">
                <a:hlinkClick r:id="rId2"/>
              </a:rPr>
              <a:t>Chandel</a:t>
            </a:r>
            <a:r>
              <a:rPr lang="en-US" altLang="zh-TW" i="1" baseline="-25000" dirty="0"/>
              <a:t>]</a:t>
            </a:r>
            <a:r>
              <a:rPr lang="en-US" altLang="zh-TW" dirty="0" smtClean="0"/>
              <a:t> </a:t>
            </a:r>
            <a:endParaRPr lang="zh-TW" altLang="en-US" dirty="0"/>
          </a:p>
        </p:txBody>
      </p:sp>
      <p:pic>
        <p:nvPicPr>
          <p:cNvPr id="1026" name="Picture 2" descr="https://i2.wp.com/3.bp.blogspot.com/-9Wj397ttpG4/Wg60O0CnnYI/AAAAAAAASXE/b2MLWqX04kwAfMj0RRBGBF9lbGEQrxuJQCEwYBhgL/s1600/1.png?w=640&amp;ssl=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992833"/>
            <a:ext cx="8316416" cy="4388495"/>
          </a:xfrm>
          <a:prstGeom prst="rect">
            <a:avLst/>
          </a:prstGeom>
          <a:noFill/>
          <a:extLst>
            <a:ext uri="{909E8E84-426E-40DD-AFC4-6F175D3DCCD1}">
              <a14:hiddenFill xmlns:a14="http://schemas.microsoft.com/office/drawing/2010/main">
                <a:solidFill>
                  <a:srgbClr val="FFFFFF"/>
                </a:solidFill>
              </a14:hiddenFill>
            </a:ext>
          </a:extLst>
        </p:spPr>
      </p:pic>
      <p:sp>
        <p:nvSpPr>
          <p:cNvPr id="4" name="投影片編號版面配置區 3"/>
          <p:cNvSpPr>
            <a:spLocks noGrp="1"/>
          </p:cNvSpPr>
          <p:nvPr>
            <p:ph type="sldNum" sz="quarter" idx="12"/>
          </p:nvPr>
        </p:nvSpPr>
        <p:spPr/>
        <p:txBody>
          <a:bodyPr/>
          <a:lstStyle/>
          <a:p>
            <a:fld id="{ABB0B327-45C0-4C31-A222-18292A4593BD}" type="slidenum">
              <a:rPr lang="zh-TW" altLang="en-US" smtClean="0"/>
              <a:t>10</a:t>
            </a:fld>
            <a:endParaRPr lang="zh-TW" altLang="en-US"/>
          </a:p>
        </p:txBody>
      </p:sp>
    </p:spTree>
    <p:extLst>
      <p:ext uri="{BB962C8B-B14F-4D97-AF65-F5344CB8AC3E}">
        <p14:creationId xmlns:p14="http://schemas.microsoft.com/office/powerpoint/2010/main" val="1113724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r>
              <a:rPr lang="en-US" altLang="zh-TW" dirty="0"/>
              <a:t>A </a:t>
            </a:r>
            <a:r>
              <a:rPr lang="en-US" altLang="zh-TW" i="1" dirty="0">
                <a:latin typeface="Times New Roman" panose="02020603050405020304" pitchFamily="18" charset="0"/>
                <a:cs typeface="Times New Roman" panose="02020603050405020304" pitchFamily="18" charset="0"/>
              </a:rPr>
              <a:t>bind shell </a:t>
            </a:r>
            <a:r>
              <a:rPr lang="en-US" altLang="zh-TW" dirty="0"/>
              <a:t>is a kind that opens up a new service on the target machine and requires the attacker to connect to it in order to get a </a:t>
            </a:r>
            <a:r>
              <a:rPr lang="en-US" altLang="zh-TW" dirty="0" smtClean="0"/>
              <a:t>session.</a:t>
            </a:r>
          </a:p>
          <a:p>
            <a:endParaRPr lang="en-US" altLang="zh-TW" dirty="0"/>
          </a:p>
          <a:p>
            <a:r>
              <a:rPr lang="en-US" altLang="zh-TW" dirty="0"/>
              <a:t>The </a:t>
            </a:r>
            <a:r>
              <a:rPr lang="en-US" altLang="zh-TW" b="1" dirty="0" err="1">
                <a:solidFill>
                  <a:srgbClr val="008000"/>
                </a:solidFill>
                <a:latin typeface="Courier New" panose="02070309020205020404" pitchFamily="49" charset="0"/>
                <a:cs typeface="Courier New" panose="02070309020205020404" pitchFamily="49" charset="0"/>
              </a:rPr>
              <a:t>bind_tcp</a:t>
            </a:r>
            <a:r>
              <a:rPr lang="en-US" altLang="zh-TW" dirty="0"/>
              <a:t> option is helpful in case we get disconnected from victim machine while it is still running, we can execute the same command and get back the session without any intervention of the victim to run the exploit again.</a:t>
            </a:r>
            <a:endParaRPr lang="zh-TW" altLang="en-US" dirty="0"/>
          </a:p>
        </p:txBody>
      </p:sp>
      <p:sp>
        <p:nvSpPr>
          <p:cNvPr id="3" name="投影片編號版面配置區 2"/>
          <p:cNvSpPr>
            <a:spLocks noGrp="1"/>
          </p:cNvSpPr>
          <p:nvPr>
            <p:ph type="sldNum" sz="quarter" idx="12"/>
          </p:nvPr>
        </p:nvSpPr>
        <p:spPr/>
        <p:txBody>
          <a:bodyPr/>
          <a:lstStyle/>
          <a:p>
            <a:fld id="{ABB0B327-45C0-4C31-A222-18292A4593BD}" type="slidenum">
              <a:rPr lang="zh-TW" altLang="en-US" smtClean="0"/>
              <a:t>11</a:t>
            </a:fld>
            <a:endParaRPr lang="zh-TW" altLang="en-US"/>
          </a:p>
        </p:txBody>
      </p:sp>
      <p:sp>
        <p:nvSpPr>
          <p:cNvPr id="4" name="標題 3"/>
          <p:cNvSpPr>
            <a:spLocks noGrp="1"/>
          </p:cNvSpPr>
          <p:nvPr>
            <p:ph type="title"/>
          </p:nvPr>
        </p:nvSpPr>
        <p:spPr/>
        <p:txBody>
          <a:bodyPr>
            <a:normAutofit/>
          </a:bodyPr>
          <a:lstStyle/>
          <a:p>
            <a:r>
              <a:rPr lang="en-US" altLang="zh-TW" dirty="0"/>
              <a:t>Bind </a:t>
            </a:r>
            <a:r>
              <a:rPr lang="en-US" altLang="zh-TW" dirty="0" smtClean="0"/>
              <a:t>shell </a:t>
            </a:r>
            <a:r>
              <a:rPr lang="en-US" altLang="zh-TW" i="1" baseline="-25000" dirty="0"/>
              <a:t>[</a:t>
            </a:r>
            <a:r>
              <a:rPr lang="en-US" altLang="zh-TW" i="1" baseline="-25000" dirty="0">
                <a:hlinkClick r:id="rId2"/>
              </a:rPr>
              <a:t>Raj </a:t>
            </a:r>
            <a:r>
              <a:rPr lang="en-US" altLang="zh-TW" i="1" baseline="-25000" dirty="0" err="1">
                <a:hlinkClick r:id="rId2"/>
              </a:rPr>
              <a:t>Chandel</a:t>
            </a:r>
            <a:r>
              <a:rPr lang="en-US" altLang="zh-TW" i="1" baseline="-25000" dirty="0"/>
              <a:t>]</a:t>
            </a:r>
            <a:r>
              <a:rPr lang="en-US" altLang="zh-TW" dirty="0" smtClean="0"/>
              <a:t> </a:t>
            </a:r>
            <a:endParaRPr lang="zh-TW" altLang="en-US" dirty="0"/>
          </a:p>
        </p:txBody>
      </p:sp>
    </p:spTree>
    <p:extLst>
      <p:ext uri="{BB962C8B-B14F-4D97-AF65-F5344CB8AC3E}">
        <p14:creationId xmlns:p14="http://schemas.microsoft.com/office/powerpoint/2010/main" val="3886573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07504" y="2348880"/>
            <a:ext cx="9036496" cy="2337709"/>
          </a:xfrm>
        </p:spPr>
        <p:txBody>
          <a:bodyPr>
            <a:normAutofit fontScale="85000" lnSpcReduction="20000"/>
          </a:bodyPr>
          <a:lstStyle/>
          <a:p>
            <a:r>
              <a:rPr lang="en-US" altLang="zh-TW" dirty="0" smtClean="0"/>
              <a:t>Type </a:t>
            </a:r>
            <a:r>
              <a:rPr lang="en-US" altLang="zh-TW" dirty="0"/>
              <a:t>the below “command” on your kali </a:t>
            </a:r>
            <a:r>
              <a:rPr lang="en-US" altLang="zh-TW" dirty="0" smtClean="0"/>
              <a:t>terminal.</a:t>
            </a:r>
          </a:p>
          <a:p>
            <a:endParaRPr lang="en-US" altLang="zh-TW" dirty="0"/>
          </a:p>
          <a:p>
            <a:r>
              <a:rPr lang="en-US" altLang="zh-TW" b="1" dirty="0" err="1">
                <a:solidFill>
                  <a:srgbClr val="008000"/>
                </a:solidFill>
                <a:latin typeface="Courier New" panose="02070309020205020404" pitchFamily="49" charset="0"/>
                <a:cs typeface="Courier New" panose="02070309020205020404" pitchFamily="49" charset="0"/>
              </a:rPr>
              <a:t>msfvenom</a:t>
            </a:r>
            <a:r>
              <a:rPr lang="en-US" altLang="zh-TW" b="1" dirty="0">
                <a:solidFill>
                  <a:srgbClr val="008000"/>
                </a:solidFill>
                <a:latin typeface="Courier New" panose="02070309020205020404" pitchFamily="49" charset="0"/>
                <a:cs typeface="Courier New" panose="02070309020205020404" pitchFamily="49" charset="0"/>
              </a:rPr>
              <a:t> </a:t>
            </a:r>
            <a:r>
              <a:rPr lang="en-US" altLang="zh-TW" b="1" u="sng" dirty="0">
                <a:solidFill>
                  <a:srgbClr val="008000"/>
                </a:solidFill>
                <a:latin typeface="Courier New" panose="02070309020205020404" pitchFamily="49" charset="0"/>
                <a:cs typeface="Courier New" panose="02070309020205020404" pitchFamily="49" charset="0"/>
              </a:rPr>
              <a:t>-p windows/</a:t>
            </a:r>
            <a:r>
              <a:rPr lang="en-US" altLang="zh-TW" b="1" u="sng" dirty="0" err="1">
                <a:solidFill>
                  <a:srgbClr val="008000"/>
                </a:solidFill>
                <a:latin typeface="Courier New" panose="02070309020205020404" pitchFamily="49" charset="0"/>
                <a:cs typeface="Courier New" panose="02070309020205020404" pitchFamily="49" charset="0"/>
              </a:rPr>
              <a:t>meterpreter</a:t>
            </a:r>
            <a:r>
              <a:rPr lang="en-US" altLang="zh-TW" b="1" u="sng" dirty="0">
                <a:solidFill>
                  <a:srgbClr val="008000"/>
                </a:solidFill>
                <a:latin typeface="Courier New" panose="02070309020205020404" pitchFamily="49" charset="0"/>
                <a:cs typeface="Courier New" panose="02070309020205020404" pitchFamily="49" charset="0"/>
              </a:rPr>
              <a:t>/</a:t>
            </a:r>
            <a:r>
              <a:rPr lang="en-US" altLang="zh-TW" b="1" u="sng" dirty="0" err="1">
                <a:solidFill>
                  <a:srgbClr val="008000"/>
                </a:solidFill>
                <a:latin typeface="Courier New" panose="02070309020205020404" pitchFamily="49" charset="0"/>
                <a:cs typeface="Courier New" panose="02070309020205020404" pitchFamily="49" charset="0"/>
              </a:rPr>
              <a:t>bind_tcp</a:t>
            </a:r>
            <a:r>
              <a:rPr lang="en-US" altLang="zh-TW" b="1" dirty="0">
                <a:solidFill>
                  <a:srgbClr val="008000"/>
                </a:solidFill>
                <a:latin typeface="Courier New" panose="02070309020205020404" pitchFamily="49" charset="0"/>
                <a:cs typeface="Courier New" panose="02070309020205020404" pitchFamily="49" charset="0"/>
              </a:rPr>
              <a:t> </a:t>
            </a:r>
            <a:r>
              <a:rPr lang="en-US" altLang="zh-TW" b="1" u="sng" dirty="0">
                <a:solidFill>
                  <a:srgbClr val="008000"/>
                </a:solidFill>
                <a:latin typeface="Courier New" panose="02070309020205020404" pitchFamily="49" charset="0"/>
                <a:cs typeface="Courier New" panose="02070309020205020404" pitchFamily="49" charset="0"/>
              </a:rPr>
              <a:t>-f exe</a:t>
            </a:r>
            <a:r>
              <a:rPr lang="en-US" altLang="zh-TW" b="1" dirty="0">
                <a:solidFill>
                  <a:srgbClr val="008000"/>
                </a:solidFill>
                <a:latin typeface="Courier New" panose="02070309020205020404" pitchFamily="49" charset="0"/>
                <a:cs typeface="Courier New" panose="02070309020205020404" pitchFamily="49" charset="0"/>
              </a:rPr>
              <a:t> &gt; /root/Desktop/</a:t>
            </a:r>
            <a:r>
              <a:rPr lang="en-US" altLang="zh-TW" b="1" dirty="0" err="1">
                <a:solidFill>
                  <a:srgbClr val="008000"/>
                </a:solidFill>
                <a:latin typeface="Courier New" panose="02070309020205020404" pitchFamily="49" charset="0"/>
                <a:cs typeface="Courier New" panose="02070309020205020404" pitchFamily="49" charset="0"/>
              </a:rPr>
              <a:t>bind.exeIt</a:t>
            </a:r>
            <a:r>
              <a:rPr lang="en-US" altLang="zh-TW" b="1" dirty="0">
                <a:solidFill>
                  <a:srgbClr val="008000"/>
                </a:solidFill>
                <a:latin typeface="Courier New" panose="02070309020205020404" pitchFamily="49" charset="0"/>
                <a:cs typeface="Courier New" panose="02070309020205020404" pitchFamily="49" charset="0"/>
              </a:rPr>
              <a:t> </a:t>
            </a:r>
            <a:r>
              <a:rPr lang="en-US" altLang="zh-TW" dirty="0"/>
              <a:t>will save the “</a:t>
            </a:r>
            <a:r>
              <a:rPr lang="en-US" altLang="zh-TW" b="1" dirty="0">
                <a:solidFill>
                  <a:srgbClr val="008000"/>
                </a:solidFill>
                <a:latin typeface="Courier New" panose="02070309020205020404" pitchFamily="49" charset="0"/>
                <a:cs typeface="Courier New" panose="02070309020205020404" pitchFamily="49" charset="0"/>
              </a:rPr>
              <a:t>exe</a:t>
            </a:r>
            <a:r>
              <a:rPr lang="en-US" altLang="zh-TW" dirty="0"/>
              <a:t>” payload file on your desktop as specified on </a:t>
            </a:r>
            <a:r>
              <a:rPr lang="en-US" altLang="zh-TW" dirty="0" smtClean="0"/>
              <a:t>the command    </a:t>
            </a:r>
            <a:r>
              <a:rPr lang="en-US" altLang="zh-TW" b="1" dirty="0" smtClean="0">
                <a:solidFill>
                  <a:srgbClr val="008000"/>
                </a:solidFill>
                <a:latin typeface="Courier New" panose="02070309020205020404" pitchFamily="49" charset="0"/>
                <a:cs typeface="Courier New" panose="02070309020205020404" pitchFamily="49" charset="0"/>
              </a:rPr>
              <a:t>/root/Desktop/bind.exe</a:t>
            </a:r>
            <a:r>
              <a:rPr lang="en-US" altLang="zh-TW" dirty="0" smtClean="0"/>
              <a:t>.</a:t>
            </a:r>
          </a:p>
          <a:p>
            <a:endParaRPr lang="en-US" altLang="zh-TW" dirty="0" smtClean="0"/>
          </a:p>
          <a:p>
            <a:r>
              <a:rPr lang="en-US" altLang="zh-TW" dirty="0" smtClean="0"/>
              <a:t>We </a:t>
            </a:r>
            <a:r>
              <a:rPr lang="en-US" altLang="zh-TW" dirty="0"/>
              <a:t>need to send this file to the victim machine through file share or by any social engineering technique and have it run on the </a:t>
            </a:r>
            <a:r>
              <a:rPr lang="en-US" altLang="zh-TW" dirty="0" smtClean="0"/>
              <a:t>system.</a:t>
            </a:r>
            <a:endParaRPr lang="en-US" altLang="zh-TW" dirty="0"/>
          </a:p>
          <a:p>
            <a:endParaRPr lang="zh-TW" altLang="en-US" dirty="0"/>
          </a:p>
        </p:txBody>
      </p:sp>
      <p:sp>
        <p:nvSpPr>
          <p:cNvPr id="3" name="投影片編號版面配置區 2"/>
          <p:cNvSpPr>
            <a:spLocks noGrp="1"/>
          </p:cNvSpPr>
          <p:nvPr>
            <p:ph type="sldNum" sz="quarter" idx="12"/>
          </p:nvPr>
        </p:nvSpPr>
        <p:spPr/>
        <p:txBody>
          <a:bodyPr/>
          <a:lstStyle/>
          <a:p>
            <a:fld id="{ABB0B327-45C0-4C31-A222-18292A4593BD}" type="slidenum">
              <a:rPr lang="zh-TW" altLang="en-US" smtClean="0"/>
              <a:t>12</a:t>
            </a:fld>
            <a:endParaRPr lang="zh-TW" altLang="en-US"/>
          </a:p>
        </p:txBody>
      </p:sp>
      <p:sp>
        <p:nvSpPr>
          <p:cNvPr id="4" name="標題 3"/>
          <p:cNvSpPr>
            <a:spLocks noGrp="1"/>
          </p:cNvSpPr>
          <p:nvPr>
            <p:ph type="title"/>
          </p:nvPr>
        </p:nvSpPr>
        <p:spPr>
          <a:xfrm>
            <a:off x="251520" y="338328"/>
            <a:ext cx="8568952" cy="1252728"/>
          </a:xfrm>
        </p:spPr>
        <p:txBody>
          <a:bodyPr>
            <a:normAutofit/>
          </a:bodyPr>
          <a:lstStyle/>
          <a:p>
            <a:r>
              <a:rPr lang="en-US" altLang="zh-TW" sz="3600" dirty="0" smtClean="0"/>
              <a:t>An Example of Payload Creation </a:t>
            </a:r>
            <a:r>
              <a:rPr lang="en-US" altLang="zh-TW" sz="3600" i="1" baseline="-25000" dirty="0" smtClean="0"/>
              <a:t>[</a:t>
            </a:r>
            <a:r>
              <a:rPr lang="en-US" altLang="zh-TW" sz="3600" i="1" baseline="-25000" dirty="0">
                <a:hlinkClick r:id="rId2"/>
              </a:rPr>
              <a:t>Raj </a:t>
            </a:r>
            <a:r>
              <a:rPr lang="en-US" altLang="zh-TW" sz="3600" i="1" baseline="-25000" dirty="0" err="1">
                <a:hlinkClick r:id="rId2"/>
              </a:rPr>
              <a:t>Chandel</a:t>
            </a:r>
            <a:r>
              <a:rPr lang="en-US" altLang="zh-TW" sz="3600" i="1" baseline="-25000" dirty="0"/>
              <a:t>]</a:t>
            </a:r>
            <a:endParaRPr lang="zh-TW" altLang="en-US" sz="3600" dirty="0"/>
          </a:p>
        </p:txBody>
      </p:sp>
      <p:pic>
        <p:nvPicPr>
          <p:cNvPr id="2050" name="Picture 2" descr="https://i2.wp.com/1.bp.blogspot.com/-lWC9-Mkz0D4/Wg60RqgSShI/AAAAAAAASXk/6uf60fnEyBICan6NSCFuMX_EuSQc4IzBwCEwYBhgL/s1600/2.png?w=640&amp;ssl=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941168"/>
            <a:ext cx="8694291"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504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07504" y="2060848"/>
            <a:ext cx="8712969" cy="4536503"/>
          </a:xfrm>
        </p:spPr>
        <p:txBody>
          <a:bodyPr>
            <a:normAutofit fontScale="85000" lnSpcReduction="20000"/>
          </a:bodyPr>
          <a:lstStyle/>
          <a:p>
            <a:r>
              <a:rPr lang="en-US" altLang="zh-TW" dirty="0"/>
              <a:t>Now let us start </a:t>
            </a:r>
            <a:r>
              <a:rPr lang="en-US" altLang="zh-TW" b="1" dirty="0" err="1">
                <a:solidFill>
                  <a:srgbClr val="008000"/>
                </a:solidFill>
                <a:latin typeface="Courier New" panose="02070309020205020404" pitchFamily="49" charset="0"/>
                <a:cs typeface="Courier New" panose="02070309020205020404" pitchFamily="49" charset="0"/>
              </a:rPr>
              <a:t>msfconsole</a:t>
            </a:r>
            <a:r>
              <a:rPr lang="en-US" altLang="zh-TW" dirty="0"/>
              <a:t> and type below command to get a session of the victim </a:t>
            </a:r>
            <a:r>
              <a:rPr lang="en-US" altLang="zh-TW" dirty="0" smtClean="0"/>
              <a:t>machine.</a:t>
            </a:r>
          </a:p>
          <a:p>
            <a:endParaRPr lang="en-US" altLang="zh-TW" dirty="0" smtClean="0"/>
          </a:p>
          <a:p>
            <a:endParaRPr lang="en-US" altLang="zh-TW" dirty="0"/>
          </a:p>
          <a:p>
            <a:endParaRPr lang="en-US" altLang="zh-TW" dirty="0" smtClean="0"/>
          </a:p>
          <a:p>
            <a:endParaRPr lang="en-US" altLang="zh-TW" dirty="0"/>
          </a:p>
          <a:p>
            <a:endParaRPr lang="en-US" altLang="zh-TW" dirty="0"/>
          </a:p>
          <a:p>
            <a:endParaRPr lang="en-US" altLang="zh-TW" dirty="0" smtClean="0"/>
          </a:p>
          <a:p>
            <a:endParaRPr lang="en-US" altLang="zh-TW" dirty="0" smtClean="0"/>
          </a:p>
          <a:p>
            <a:endParaRPr lang="en-US" altLang="zh-TW" dirty="0"/>
          </a:p>
          <a:p>
            <a:endParaRPr lang="en-US" altLang="zh-TW" dirty="0" smtClean="0"/>
          </a:p>
          <a:p>
            <a:endParaRPr lang="en-US" altLang="zh-TW" dirty="0" smtClean="0"/>
          </a:p>
          <a:p>
            <a:endParaRPr lang="en-US" altLang="zh-TW" dirty="0"/>
          </a:p>
          <a:p>
            <a:r>
              <a:rPr lang="en-US" altLang="zh-TW" dirty="0"/>
              <a:t>Once the file is executed on the machine we will get the victim machine </a:t>
            </a:r>
            <a:r>
              <a:rPr lang="en-US" altLang="zh-TW" b="1" u="sng" dirty="0" err="1">
                <a:solidFill>
                  <a:srgbClr val="008000"/>
                </a:solidFill>
                <a:latin typeface="Courier New" panose="02070309020205020404" pitchFamily="49" charset="0"/>
                <a:cs typeface="Courier New" panose="02070309020205020404" pitchFamily="49" charset="0"/>
              </a:rPr>
              <a:t>meterpreter</a:t>
            </a:r>
            <a:r>
              <a:rPr lang="en-US" altLang="zh-TW" u="sng" dirty="0"/>
              <a:t> session </a:t>
            </a:r>
            <a:r>
              <a:rPr lang="en-US" altLang="zh-TW" dirty="0"/>
              <a:t>as shown </a:t>
            </a:r>
            <a:r>
              <a:rPr lang="en-US" altLang="zh-TW" dirty="0" smtClean="0"/>
              <a:t>below.</a:t>
            </a:r>
            <a:endParaRPr lang="zh-TW" altLang="en-US" dirty="0"/>
          </a:p>
        </p:txBody>
      </p:sp>
      <p:sp>
        <p:nvSpPr>
          <p:cNvPr id="3" name="標題 2"/>
          <p:cNvSpPr>
            <a:spLocks noGrp="1"/>
          </p:cNvSpPr>
          <p:nvPr>
            <p:ph type="title"/>
          </p:nvPr>
        </p:nvSpPr>
        <p:spPr/>
        <p:txBody>
          <a:bodyPr>
            <a:normAutofit/>
          </a:bodyPr>
          <a:lstStyle/>
          <a:p>
            <a:r>
              <a:rPr lang="en-US" altLang="zh-TW" dirty="0" smtClean="0"/>
              <a:t>Launch an Attack </a:t>
            </a:r>
            <a:r>
              <a:rPr lang="en-US" altLang="zh-TW" i="1" baseline="-25000" dirty="0"/>
              <a:t>[</a:t>
            </a:r>
            <a:r>
              <a:rPr lang="en-US" altLang="zh-TW" i="1" baseline="-25000" dirty="0">
                <a:hlinkClick r:id="rId2"/>
              </a:rPr>
              <a:t>Raj </a:t>
            </a:r>
            <a:r>
              <a:rPr lang="en-US" altLang="zh-TW" i="1" baseline="-25000" dirty="0" err="1">
                <a:hlinkClick r:id="rId2"/>
              </a:rPr>
              <a:t>Chandel</a:t>
            </a:r>
            <a:r>
              <a:rPr lang="en-US" altLang="zh-TW" i="1" baseline="-25000" dirty="0"/>
              <a:t>]</a:t>
            </a:r>
            <a:endParaRPr lang="zh-TW" altLang="en-US" i="1" baseline="-25000" dirty="0"/>
          </a:p>
        </p:txBody>
      </p:sp>
      <p:sp>
        <p:nvSpPr>
          <p:cNvPr id="4" name="投影片編號版面配置區 3"/>
          <p:cNvSpPr>
            <a:spLocks noGrp="1"/>
          </p:cNvSpPr>
          <p:nvPr>
            <p:ph type="sldNum" sz="quarter" idx="12"/>
          </p:nvPr>
        </p:nvSpPr>
        <p:spPr/>
        <p:txBody>
          <a:bodyPr/>
          <a:lstStyle/>
          <a:p>
            <a:fld id="{ABB0B327-45C0-4C31-A222-18292A4593BD}" type="slidenum">
              <a:rPr lang="zh-TW" altLang="en-US" smtClean="0"/>
              <a:t>13</a:t>
            </a:fld>
            <a:endParaRPr lang="zh-TW" altLang="en-US"/>
          </a:p>
        </p:txBody>
      </p:sp>
      <p:pic>
        <p:nvPicPr>
          <p:cNvPr id="3074" name="Picture 2" descr="https://i1.wp.com/3.bp.blogspot.com/-nBWXlnHU1ig/Wg60VTEOFVI/AAAAAAAASYg/frQ2uLGmoa8xP8wosqHhfJg3XKibtc6yQCEwYBhgL/s1600/3.png?w=640&amp;ssl=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619722"/>
            <a:ext cx="7962900" cy="3257550"/>
          </a:xfrm>
          <a:prstGeom prst="rect">
            <a:avLst/>
          </a:prstGeom>
          <a:noFill/>
          <a:extLst>
            <a:ext uri="{909E8E84-426E-40DD-AFC4-6F175D3DCCD1}">
              <a14:hiddenFill xmlns:a14="http://schemas.microsoft.com/office/drawing/2010/main">
                <a:solidFill>
                  <a:srgbClr val="FFFFFF"/>
                </a:solidFill>
              </a14:hiddenFill>
            </a:ext>
          </a:extLst>
        </p:spPr>
      </p:pic>
      <p:sp>
        <p:nvSpPr>
          <p:cNvPr id="5" name="手繪多邊形 4"/>
          <p:cNvSpPr/>
          <p:nvPr/>
        </p:nvSpPr>
        <p:spPr>
          <a:xfrm>
            <a:off x="119921" y="1469036"/>
            <a:ext cx="2728210" cy="1274164"/>
          </a:xfrm>
          <a:custGeom>
            <a:avLst/>
            <a:gdLst>
              <a:gd name="connsiteX0" fmla="*/ 2728210 w 2728210"/>
              <a:gd name="connsiteY0" fmla="*/ 584616 h 1274164"/>
              <a:gd name="connsiteX1" fmla="*/ 2728210 w 2728210"/>
              <a:gd name="connsiteY1" fmla="*/ 0 h 1274164"/>
              <a:gd name="connsiteX2" fmla="*/ 0 w 2728210"/>
              <a:gd name="connsiteY2" fmla="*/ 0 h 1274164"/>
              <a:gd name="connsiteX3" fmla="*/ 0 w 2728210"/>
              <a:gd name="connsiteY3" fmla="*/ 1274164 h 1274164"/>
              <a:gd name="connsiteX4" fmla="*/ 464695 w 2728210"/>
              <a:gd name="connsiteY4" fmla="*/ 1274164 h 12741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8210" h="1274164">
                <a:moveTo>
                  <a:pt x="2728210" y="584616"/>
                </a:moveTo>
                <a:lnTo>
                  <a:pt x="2728210" y="0"/>
                </a:lnTo>
                <a:lnTo>
                  <a:pt x="0" y="0"/>
                </a:lnTo>
                <a:lnTo>
                  <a:pt x="0" y="1274164"/>
                </a:lnTo>
                <a:lnTo>
                  <a:pt x="464695" y="1274164"/>
                </a:lnTo>
              </a:path>
            </a:pathLst>
          </a:custGeom>
          <a:noFill/>
          <a:ln>
            <a:solidFill>
              <a:srgbClr val="FF0000"/>
            </a:solidFill>
            <a:prstDash val="dash"/>
            <a:headEnd type="ova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手繪多邊形 5"/>
          <p:cNvSpPr/>
          <p:nvPr/>
        </p:nvSpPr>
        <p:spPr>
          <a:xfrm>
            <a:off x="59961" y="5816184"/>
            <a:ext cx="509665" cy="584616"/>
          </a:xfrm>
          <a:custGeom>
            <a:avLst/>
            <a:gdLst>
              <a:gd name="connsiteX0" fmla="*/ 344773 w 509665"/>
              <a:gd name="connsiteY0" fmla="*/ 584616 h 584616"/>
              <a:gd name="connsiteX1" fmla="*/ 0 w 509665"/>
              <a:gd name="connsiteY1" fmla="*/ 584616 h 584616"/>
              <a:gd name="connsiteX2" fmla="*/ 0 w 509665"/>
              <a:gd name="connsiteY2" fmla="*/ 0 h 584616"/>
              <a:gd name="connsiteX3" fmla="*/ 509665 w 509665"/>
              <a:gd name="connsiteY3" fmla="*/ 0 h 584616"/>
            </a:gdLst>
            <a:ahLst/>
            <a:cxnLst>
              <a:cxn ang="0">
                <a:pos x="connsiteX0" y="connsiteY0"/>
              </a:cxn>
              <a:cxn ang="0">
                <a:pos x="connsiteX1" y="connsiteY1"/>
              </a:cxn>
              <a:cxn ang="0">
                <a:pos x="connsiteX2" y="connsiteY2"/>
              </a:cxn>
              <a:cxn ang="0">
                <a:pos x="connsiteX3" y="connsiteY3"/>
              </a:cxn>
            </a:cxnLst>
            <a:rect l="l" t="t" r="r" b="b"/>
            <a:pathLst>
              <a:path w="509665" h="584616">
                <a:moveTo>
                  <a:pt x="344773" y="584616"/>
                </a:moveTo>
                <a:lnTo>
                  <a:pt x="0" y="584616"/>
                </a:lnTo>
                <a:lnTo>
                  <a:pt x="0" y="0"/>
                </a:lnTo>
                <a:lnTo>
                  <a:pt x="509665" y="0"/>
                </a:lnTo>
              </a:path>
            </a:pathLst>
          </a:custGeom>
          <a:noFill/>
          <a:ln>
            <a:solidFill>
              <a:srgbClr val="FF0000"/>
            </a:solidFill>
            <a:prstDash val="dash"/>
            <a:headEnd type="ova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581918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標題 2"/>
          <p:cNvSpPr>
            <a:spLocks noGrp="1"/>
          </p:cNvSpPr>
          <p:nvPr>
            <p:ph type="title"/>
          </p:nvPr>
        </p:nvSpPr>
        <p:spPr/>
        <p:txBody>
          <a:bodyPr>
            <a:normAutofit/>
          </a:bodyPr>
          <a:lstStyle/>
          <a:p>
            <a:r>
              <a:rPr lang="en-US" altLang="zh-TW" dirty="0"/>
              <a:t>Meterpreter Basic </a:t>
            </a:r>
            <a:r>
              <a:rPr lang="en-US" altLang="zh-TW" dirty="0" smtClean="0"/>
              <a:t>Commands </a:t>
            </a:r>
            <a:r>
              <a:rPr lang="en-US" altLang="zh-TW" i="1" baseline="-25000" dirty="0" smtClean="0"/>
              <a:t>[</a:t>
            </a:r>
            <a:r>
              <a:rPr lang="en-US" altLang="zh-TW" i="1" baseline="-25000" dirty="0" smtClean="0">
                <a:hlinkClick r:id="rId2"/>
              </a:rPr>
              <a:t>offensive security</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ABB0B327-45C0-4C31-A222-18292A4593BD}" type="slidenum">
              <a:rPr lang="zh-TW" altLang="en-US" smtClean="0"/>
              <a:t>14</a:t>
            </a:fld>
            <a:endParaRPr lang="zh-TW" altLang="en-US"/>
          </a:p>
        </p:txBody>
      </p:sp>
    </p:spTree>
    <p:extLst>
      <p:ext uri="{BB962C8B-B14F-4D97-AF65-F5344CB8AC3E}">
        <p14:creationId xmlns:p14="http://schemas.microsoft.com/office/powerpoint/2010/main" val="739792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r>
              <a:rPr lang="en-US" altLang="zh-TW" sz="3600" dirty="0" smtClean="0"/>
              <a:t>Usage Example</a:t>
            </a:r>
            <a:endParaRPr lang="zh-TW" altLang="en-US" sz="3600" dirty="0"/>
          </a:p>
        </p:txBody>
      </p:sp>
      <p:sp>
        <p:nvSpPr>
          <p:cNvPr id="3" name="投影片編號版面配置區 2"/>
          <p:cNvSpPr>
            <a:spLocks noGrp="1"/>
          </p:cNvSpPr>
          <p:nvPr>
            <p:ph type="sldNum" sz="quarter" idx="12"/>
          </p:nvPr>
        </p:nvSpPr>
        <p:spPr/>
        <p:txBody>
          <a:bodyPr/>
          <a:lstStyle/>
          <a:p>
            <a:fld id="{ABB0B327-45C0-4C31-A222-18292A4593BD}" type="slidenum">
              <a:rPr lang="zh-TW" altLang="en-US" smtClean="0"/>
              <a:t>15</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687680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標題 2"/>
          <p:cNvSpPr>
            <a:spLocks noGrp="1"/>
          </p:cNvSpPr>
          <p:nvPr>
            <p:ph type="title"/>
          </p:nvPr>
        </p:nvSpPr>
        <p:spPr/>
        <p:txBody>
          <a:bodyPr>
            <a:normAutofit/>
          </a:bodyPr>
          <a:lstStyle/>
          <a:p>
            <a:r>
              <a:rPr lang="en-US" altLang="zh-TW" dirty="0" err="1"/>
              <a:t>Metasploit</a:t>
            </a:r>
            <a:r>
              <a:rPr lang="en-US" altLang="zh-TW" dirty="0"/>
              <a:t> </a:t>
            </a:r>
            <a:r>
              <a:rPr lang="zh-TW" altLang="en-US" dirty="0"/>
              <a:t>初</a:t>
            </a:r>
            <a:r>
              <a:rPr lang="zh-TW" altLang="en-US" dirty="0" smtClean="0"/>
              <a:t>體驗 </a:t>
            </a:r>
            <a:r>
              <a:rPr lang="en-US" altLang="zh-TW" i="1" baseline="-25000" dirty="0" smtClean="0"/>
              <a:t>[</a:t>
            </a:r>
            <a:r>
              <a:rPr lang="en-US" altLang="zh-TW" i="1" baseline="-25000" dirty="0" err="1">
                <a:hlinkClick r:id="rId2"/>
              </a:rPr>
              <a:t>cyrilwang</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ABB0B327-45C0-4C31-A222-18292A4593BD}" type="slidenum">
              <a:rPr lang="zh-TW" altLang="en-US" smtClean="0"/>
              <a:t>16</a:t>
            </a:fld>
            <a:endParaRPr lang="zh-TW" altLang="en-US"/>
          </a:p>
        </p:txBody>
      </p:sp>
    </p:spTree>
    <p:extLst>
      <p:ext uri="{BB962C8B-B14F-4D97-AF65-F5344CB8AC3E}">
        <p14:creationId xmlns:p14="http://schemas.microsoft.com/office/powerpoint/2010/main" val="3181116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marL="0" indent="0" algn="ctr">
              <a:buNone/>
            </a:pPr>
            <a:endParaRPr lang="en-US" altLang="zh-TW" dirty="0" smtClean="0"/>
          </a:p>
          <a:p>
            <a:pPr marL="0" indent="0" algn="ctr">
              <a:buNone/>
            </a:pPr>
            <a:r>
              <a:rPr lang="en-US" altLang="zh-TW" sz="3600" dirty="0" smtClean="0"/>
              <a:t>Principle of Payload Injection</a:t>
            </a:r>
            <a:endParaRPr lang="zh-TW" altLang="en-US" sz="3600" dirty="0"/>
          </a:p>
        </p:txBody>
      </p:sp>
      <p:sp>
        <p:nvSpPr>
          <p:cNvPr id="3" name="投影片編號版面配置區 2"/>
          <p:cNvSpPr>
            <a:spLocks noGrp="1"/>
          </p:cNvSpPr>
          <p:nvPr>
            <p:ph type="sldNum" sz="quarter" idx="12"/>
          </p:nvPr>
        </p:nvSpPr>
        <p:spPr/>
        <p:txBody>
          <a:bodyPr/>
          <a:lstStyle/>
          <a:p>
            <a:fld id="{ABB0B327-45C0-4C31-A222-18292A4593BD}" type="slidenum">
              <a:rPr lang="zh-TW" altLang="en-US" smtClean="0"/>
              <a:t>17</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1777743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ABB0B327-45C0-4C31-A222-18292A4593BD}" type="slidenum">
              <a:rPr lang="zh-TW" altLang="en-US" smtClean="0"/>
              <a:t>18</a:t>
            </a:fld>
            <a:endParaRPr lang="zh-TW" altLang="en-US"/>
          </a:p>
        </p:txBody>
      </p:sp>
      <p:sp>
        <p:nvSpPr>
          <p:cNvPr id="4" name="標題 3"/>
          <p:cNvSpPr>
            <a:spLocks noGrp="1"/>
          </p:cNvSpPr>
          <p:nvPr>
            <p:ph type="title"/>
          </p:nvPr>
        </p:nvSpPr>
        <p:spPr/>
        <p:txBody>
          <a:bodyPr>
            <a:normAutofit fontScale="90000"/>
          </a:bodyPr>
          <a:lstStyle/>
          <a:p>
            <a:r>
              <a:rPr lang="en-US" altLang="zh-TW" dirty="0"/>
              <a:t>Meterpreter </a:t>
            </a:r>
            <a:r>
              <a:rPr lang="zh-TW" altLang="en-US" dirty="0"/>
              <a:t>技術原理： 載荷執行  </a:t>
            </a:r>
            <a:r>
              <a:rPr lang="en-US" altLang="zh-TW" i="1" baseline="-25000" dirty="0"/>
              <a:t>[</a:t>
            </a:r>
            <a:r>
              <a:rPr lang="zh-TW" altLang="en-US" i="1" baseline="-25000" dirty="0">
                <a:hlinkClick r:id="rId2"/>
              </a:rPr>
              <a:t>看雪学院</a:t>
            </a:r>
            <a:r>
              <a:rPr lang="en-US" altLang="zh-TW" i="1" baseline="-25000" dirty="0"/>
              <a:t>]</a:t>
            </a:r>
            <a:endParaRPr lang="zh-TW" altLang="en-US" dirty="0"/>
          </a:p>
        </p:txBody>
      </p:sp>
    </p:spTree>
    <p:extLst>
      <p:ext uri="{BB962C8B-B14F-4D97-AF65-F5344CB8AC3E}">
        <p14:creationId xmlns:p14="http://schemas.microsoft.com/office/powerpoint/2010/main" val="2295306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標題 2"/>
          <p:cNvSpPr>
            <a:spLocks noGrp="1"/>
          </p:cNvSpPr>
          <p:nvPr>
            <p:ph type="title"/>
          </p:nvPr>
        </p:nvSpPr>
        <p:spPr/>
        <p:txBody>
          <a:bodyPr>
            <a:normAutofit fontScale="90000"/>
          </a:bodyPr>
          <a:lstStyle/>
          <a:p>
            <a:r>
              <a:rPr lang="en-US" altLang="zh-TW" dirty="0"/>
              <a:t>Meterpreter </a:t>
            </a:r>
            <a:r>
              <a:rPr lang="en-US" altLang="zh-TW" dirty="0" err="1"/>
              <a:t>reverse_http</a:t>
            </a:r>
            <a:r>
              <a:rPr lang="en-US" altLang="zh-TW" dirty="0"/>
              <a:t> how does it communicate ? </a:t>
            </a:r>
            <a:r>
              <a:rPr lang="en-US" altLang="zh-TW" dirty="0" smtClean="0"/>
              <a:t> </a:t>
            </a:r>
            <a:r>
              <a:rPr lang="en-US" altLang="zh-TW" i="1" baseline="-25000" dirty="0" smtClean="0"/>
              <a:t>[</a:t>
            </a:r>
            <a:r>
              <a:rPr lang="en-US" altLang="zh-TW" i="1" baseline="-25000" dirty="0" smtClean="0">
                <a:hlinkClick r:id="rId2"/>
              </a:rPr>
              <a:t>frank</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ABB0B327-45C0-4C31-A222-18292A4593BD}" type="slidenum">
              <a:rPr lang="zh-TW" altLang="en-US" smtClean="0"/>
              <a:t>19</a:t>
            </a:fld>
            <a:endParaRPr lang="zh-TW" altLang="en-US"/>
          </a:p>
        </p:txBody>
      </p:sp>
    </p:spTree>
    <p:extLst>
      <p:ext uri="{BB962C8B-B14F-4D97-AF65-F5344CB8AC3E}">
        <p14:creationId xmlns:p14="http://schemas.microsoft.com/office/powerpoint/2010/main" val="3997665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b="1" dirty="0" err="1" smtClean="0">
                <a:solidFill>
                  <a:srgbClr val="008000"/>
                </a:solidFill>
                <a:latin typeface="Courier New" panose="02070309020205020404" pitchFamily="49" charset="0"/>
                <a:cs typeface="Courier New" panose="02070309020205020404" pitchFamily="49" charset="0"/>
              </a:rPr>
              <a:t>Msfvenom</a:t>
            </a:r>
            <a:r>
              <a:rPr lang="en-US" altLang="zh-TW" dirty="0" smtClean="0"/>
              <a:t> creates payloads.</a:t>
            </a:r>
          </a:p>
          <a:p>
            <a:r>
              <a:rPr lang="en-US" altLang="zh-TW" b="1" dirty="0" smtClean="0">
                <a:solidFill>
                  <a:srgbClr val="008000"/>
                </a:solidFill>
                <a:latin typeface="Courier New" panose="02070309020205020404" pitchFamily="49" charset="0"/>
                <a:cs typeface="Courier New" panose="02070309020205020404" pitchFamily="49" charset="0"/>
              </a:rPr>
              <a:t>Meterpreter</a:t>
            </a:r>
            <a:r>
              <a:rPr lang="en-US" altLang="zh-TW" dirty="0" smtClean="0"/>
              <a:t> is one kind of payloads.</a:t>
            </a:r>
          </a:p>
          <a:p>
            <a:r>
              <a:rPr lang="en-US" altLang="zh-TW" dirty="0" smtClean="0"/>
              <a:t>MSF (</a:t>
            </a:r>
            <a:r>
              <a:rPr lang="en-US" altLang="zh-TW" b="1" dirty="0" err="1" smtClean="0">
                <a:solidFill>
                  <a:srgbClr val="008000"/>
                </a:solidFill>
                <a:latin typeface="Courier New" panose="02070309020205020404" pitchFamily="49" charset="0"/>
                <a:cs typeface="Courier New" panose="02070309020205020404" pitchFamily="49" charset="0"/>
              </a:rPr>
              <a:t>Metasploit</a:t>
            </a:r>
            <a:r>
              <a:rPr lang="en-US" altLang="zh-TW" dirty="0" smtClean="0"/>
              <a:t>) utilizes exploits to launch attacks and then MSF transmits payloads (such as one </a:t>
            </a:r>
            <a:r>
              <a:rPr lang="en-US" altLang="zh-TW" b="1" dirty="0" smtClean="0">
                <a:solidFill>
                  <a:srgbClr val="008000"/>
                </a:solidFill>
                <a:latin typeface="Courier New" panose="02070309020205020404" pitchFamily="49" charset="0"/>
                <a:cs typeface="Courier New" panose="02070309020205020404" pitchFamily="49" charset="0"/>
              </a:rPr>
              <a:t>Meterpreter</a:t>
            </a:r>
            <a:r>
              <a:rPr lang="en-US" altLang="zh-TW" dirty="0" smtClean="0"/>
              <a:t> payload) to targets.</a:t>
            </a:r>
            <a:endParaRPr lang="zh-TW" altLang="en-US" dirty="0"/>
          </a:p>
        </p:txBody>
      </p:sp>
      <p:sp>
        <p:nvSpPr>
          <p:cNvPr id="3" name="投影片編號版面配置區 2"/>
          <p:cNvSpPr>
            <a:spLocks noGrp="1"/>
          </p:cNvSpPr>
          <p:nvPr>
            <p:ph type="sldNum" sz="quarter" idx="12"/>
          </p:nvPr>
        </p:nvSpPr>
        <p:spPr/>
        <p:txBody>
          <a:bodyPr/>
          <a:lstStyle/>
          <a:p>
            <a:fld id="{ABB0B327-45C0-4C31-A222-18292A4593BD}" type="slidenum">
              <a:rPr lang="zh-TW" altLang="en-US" smtClean="0"/>
              <a:t>2</a:t>
            </a:fld>
            <a:endParaRPr lang="zh-TW" altLang="en-US"/>
          </a:p>
        </p:txBody>
      </p:sp>
      <p:sp>
        <p:nvSpPr>
          <p:cNvPr id="4" name="標題 3"/>
          <p:cNvSpPr>
            <a:spLocks noGrp="1"/>
          </p:cNvSpPr>
          <p:nvPr>
            <p:ph type="title"/>
          </p:nvPr>
        </p:nvSpPr>
        <p:spPr/>
        <p:txBody>
          <a:bodyPr/>
          <a:lstStyle/>
          <a:p>
            <a:endParaRPr lang="zh-TW" altLang="en-US" dirty="0"/>
          </a:p>
        </p:txBody>
      </p:sp>
    </p:spTree>
    <p:extLst>
      <p:ext uri="{BB962C8B-B14F-4D97-AF65-F5344CB8AC3E}">
        <p14:creationId xmlns:p14="http://schemas.microsoft.com/office/powerpoint/2010/main" val="878010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標題 2"/>
          <p:cNvSpPr>
            <a:spLocks noGrp="1"/>
          </p:cNvSpPr>
          <p:nvPr>
            <p:ph type="title"/>
          </p:nvPr>
        </p:nvSpPr>
        <p:spPr/>
        <p:txBody>
          <a:bodyPr>
            <a:normAutofit/>
          </a:bodyPr>
          <a:lstStyle/>
          <a:p>
            <a:r>
              <a:rPr lang="en-US" altLang="zh-TW" dirty="0"/>
              <a:t>0x01</a:t>
            </a:r>
            <a:r>
              <a:rPr lang="zh-TW" altLang="en-US" dirty="0"/>
              <a:t>初识</a:t>
            </a:r>
            <a:r>
              <a:rPr lang="en-US" altLang="zh-TW" dirty="0" smtClean="0"/>
              <a:t>Meterpreter</a:t>
            </a:r>
            <a:r>
              <a:rPr lang="zh-TW" altLang="en-US" dirty="0" smtClean="0"/>
              <a:t>  </a:t>
            </a:r>
            <a:r>
              <a:rPr lang="en-US" altLang="zh-TW" i="1" baseline="-25000" dirty="0" smtClean="0"/>
              <a:t>[</a:t>
            </a:r>
            <a:r>
              <a:rPr lang="zh-CN" altLang="en-US" i="1" baseline="-25000" dirty="0">
                <a:hlinkClick r:id="rId2"/>
              </a:rPr>
              <a:t>渗透测试中心</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ABB0B327-45C0-4C31-A222-18292A4593BD}" type="slidenum">
              <a:rPr lang="zh-TW" altLang="en-US" smtClean="0"/>
              <a:t>20</a:t>
            </a:fld>
            <a:endParaRPr lang="zh-TW" altLang="en-US"/>
          </a:p>
        </p:txBody>
      </p:sp>
    </p:spTree>
    <p:extLst>
      <p:ext uri="{BB962C8B-B14F-4D97-AF65-F5344CB8AC3E}">
        <p14:creationId xmlns:p14="http://schemas.microsoft.com/office/powerpoint/2010/main" val="1706871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a:t>In </a:t>
            </a:r>
            <a:r>
              <a:rPr lang="en-US" altLang="zh-TW" dirty="0" err="1"/>
              <a:t>Metasploit</a:t>
            </a:r>
            <a:r>
              <a:rPr lang="en-US" altLang="zh-TW" dirty="0"/>
              <a:t>, </a:t>
            </a:r>
            <a:r>
              <a:rPr lang="en-US" altLang="zh-TW" b="1" dirty="0">
                <a:solidFill>
                  <a:srgbClr val="008000"/>
                </a:solidFill>
                <a:latin typeface="Courier New" panose="02070309020205020404" pitchFamily="49" charset="0"/>
                <a:cs typeface="Courier New" panose="02070309020205020404" pitchFamily="49" charset="0"/>
              </a:rPr>
              <a:t>LHOST</a:t>
            </a:r>
            <a:r>
              <a:rPr lang="en-US" altLang="zh-TW" dirty="0"/>
              <a:t>, </a:t>
            </a:r>
            <a:r>
              <a:rPr lang="en-US" altLang="zh-TW" b="1" dirty="0">
                <a:solidFill>
                  <a:srgbClr val="008000"/>
                </a:solidFill>
                <a:latin typeface="Courier New" panose="02070309020205020404" pitchFamily="49" charset="0"/>
                <a:cs typeface="Courier New" panose="02070309020205020404" pitchFamily="49" charset="0"/>
              </a:rPr>
              <a:t>RHOST</a:t>
            </a:r>
            <a:r>
              <a:rPr lang="en-US" altLang="zh-TW" dirty="0"/>
              <a:t> and </a:t>
            </a:r>
            <a:r>
              <a:rPr lang="en-US" altLang="zh-TW" b="1" dirty="0">
                <a:solidFill>
                  <a:srgbClr val="008000"/>
                </a:solidFill>
                <a:latin typeface="Courier New" panose="02070309020205020404" pitchFamily="49" charset="0"/>
                <a:cs typeface="Courier New" panose="02070309020205020404" pitchFamily="49" charset="0"/>
              </a:rPr>
              <a:t>SRVHOST</a:t>
            </a:r>
            <a:r>
              <a:rPr lang="en-US" altLang="zh-TW" dirty="0"/>
              <a:t> are some of the most commonly used variable names. </a:t>
            </a:r>
            <a:endParaRPr lang="en-US" altLang="zh-TW" dirty="0" smtClean="0"/>
          </a:p>
          <a:p>
            <a:r>
              <a:rPr lang="en-US" altLang="zh-TW" b="1" dirty="0" smtClean="0">
                <a:solidFill>
                  <a:srgbClr val="008000"/>
                </a:solidFill>
                <a:latin typeface="Courier New" panose="02070309020205020404" pitchFamily="49" charset="0"/>
                <a:cs typeface="Courier New" panose="02070309020205020404" pitchFamily="49" charset="0"/>
              </a:rPr>
              <a:t>LHOST</a:t>
            </a:r>
            <a:r>
              <a:rPr lang="en-US" altLang="zh-TW" dirty="0" smtClean="0"/>
              <a:t> </a:t>
            </a:r>
            <a:r>
              <a:rPr lang="en-US" altLang="zh-TW" dirty="0"/>
              <a:t>refers to the IP of your machine, which is usually used to create a reverse connection to your machine after the attack succeeds. </a:t>
            </a:r>
            <a:endParaRPr lang="en-US" altLang="zh-TW" dirty="0" smtClean="0"/>
          </a:p>
          <a:p>
            <a:r>
              <a:rPr lang="en-US" altLang="zh-TW" b="1" dirty="0" smtClean="0">
                <a:solidFill>
                  <a:srgbClr val="008000"/>
                </a:solidFill>
                <a:latin typeface="Courier New" panose="02070309020205020404" pitchFamily="49" charset="0"/>
                <a:cs typeface="Courier New" panose="02070309020205020404" pitchFamily="49" charset="0"/>
              </a:rPr>
              <a:t>RHOST</a:t>
            </a:r>
            <a:r>
              <a:rPr lang="en-US" altLang="zh-TW" dirty="0" smtClean="0"/>
              <a:t> </a:t>
            </a:r>
            <a:r>
              <a:rPr lang="en-US" altLang="zh-TW" dirty="0"/>
              <a:t>refers to the IP address of the target host</a:t>
            </a:r>
            <a:r>
              <a:rPr lang="en-US" altLang="zh-TW" dirty="0" smtClean="0"/>
              <a:t>.</a:t>
            </a:r>
          </a:p>
          <a:p>
            <a:r>
              <a:rPr lang="en-US" altLang="zh-TW" dirty="0" smtClean="0"/>
              <a:t>And </a:t>
            </a:r>
            <a:r>
              <a:rPr lang="en-US" altLang="zh-TW" b="1" dirty="0">
                <a:solidFill>
                  <a:srgbClr val="008000"/>
                </a:solidFill>
                <a:latin typeface="Courier New" panose="02070309020205020404" pitchFamily="49" charset="0"/>
                <a:cs typeface="Courier New" panose="02070309020205020404" pitchFamily="49" charset="0"/>
              </a:rPr>
              <a:t>SRVHOST</a:t>
            </a:r>
            <a:r>
              <a:rPr lang="en-US" altLang="zh-TW" dirty="0"/>
              <a:t> is where the module will connect to download additional payload elements.</a:t>
            </a:r>
            <a:endParaRPr lang="zh-TW" altLang="en-US" dirty="0"/>
          </a:p>
        </p:txBody>
      </p:sp>
      <p:sp>
        <p:nvSpPr>
          <p:cNvPr id="3" name="投影片編號版面配置區 2"/>
          <p:cNvSpPr>
            <a:spLocks noGrp="1"/>
          </p:cNvSpPr>
          <p:nvPr>
            <p:ph type="sldNum" sz="quarter" idx="12"/>
          </p:nvPr>
        </p:nvSpPr>
        <p:spPr/>
        <p:txBody>
          <a:bodyPr/>
          <a:lstStyle/>
          <a:p>
            <a:fld id="{ABB0B327-45C0-4C31-A222-18292A4593BD}" type="slidenum">
              <a:rPr lang="zh-TW" altLang="en-US" smtClean="0"/>
              <a:t>3</a:t>
            </a:fld>
            <a:endParaRPr lang="zh-TW" altLang="en-US"/>
          </a:p>
        </p:txBody>
      </p:sp>
      <p:sp>
        <p:nvSpPr>
          <p:cNvPr id="4" name="標題 3"/>
          <p:cNvSpPr>
            <a:spLocks noGrp="1"/>
          </p:cNvSpPr>
          <p:nvPr>
            <p:ph type="title"/>
          </p:nvPr>
        </p:nvSpPr>
        <p:spPr/>
        <p:txBody>
          <a:bodyPr>
            <a:normAutofit/>
          </a:bodyPr>
          <a:lstStyle/>
          <a:p>
            <a:r>
              <a:rPr lang="en-US" altLang="zh-TW" dirty="0"/>
              <a:t>Intro to </a:t>
            </a:r>
            <a:r>
              <a:rPr lang="en-US" altLang="zh-TW" dirty="0" err="1" smtClean="0"/>
              <a:t>Metasploit</a:t>
            </a:r>
            <a:r>
              <a:rPr lang="en-US" altLang="zh-TW" dirty="0"/>
              <a:t> </a:t>
            </a:r>
            <a:r>
              <a:rPr lang="en-US" altLang="zh-TW" i="1" baseline="-25000" dirty="0" smtClean="0"/>
              <a:t>[</a:t>
            </a:r>
            <a:r>
              <a:rPr lang="en-US" altLang="zh-TW" i="1" u="sng" baseline="-25000" dirty="0">
                <a:hlinkClick r:id="rId2"/>
              </a:rPr>
              <a:t>Vickie </a:t>
            </a:r>
            <a:r>
              <a:rPr lang="en-US" altLang="zh-TW" i="1" u="sng" baseline="-25000" dirty="0" smtClean="0">
                <a:hlinkClick r:id="rId2"/>
              </a:rPr>
              <a:t>Li</a:t>
            </a:r>
            <a:r>
              <a:rPr lang="en-US" altLang="zh-TW" i="1" baseline="-25000" dirty="0" smtClean="0"/>
              <a:t>]</a:t>
            </a:r>
            <a:endParaRPr lang="zh-TW" altLang="en-US" i="1" baseline="-25000" dirty="0"/>
          </a:p>
        </p:txBody>
      </p:sp>
    </p:spTree>
    <p:extLst>
      <p:ext uri="{BB962C8B-B14F-4D97-AF65-F5344CB8AC3E}">
        <p14:creationId xmlns:p14="http://schemas.microsoft.com/office/powerpoint/2010/main" val="2415349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07505" y="2675467"/>
            <a:ext cx="8856984" cy="3450696"/>
          </a:xfrm>
        </p:spPr>
        <p:txBody>
          <a:bodyPr>
            <a:normAutofit/>
          </a:bodyPr>
          <a:lstStyle/>
          <a:p>
            <a:r>
              <a:rPr lang="en-US" altLang="zh-TW" dirty="0"/>
              <a:t>Generally, </a:t>
            </a:r>
            <a:r>
              <a:rPr lang="en-US" altLang="zh-TW" b="1" dirty="0">
                <a:solidFill>
                  <a:srgbClr val="008000"/>
                </a:solidFill>
                <a:latin typeface="Courier New" panose="02070309020205020404" pitchFamily="49" charset="0"/>
                <a:cs typeface="Courier New" panose="02070309020205020404" pitchFamily="49" charset="0"/>
              </a:rPr>
              <a:t>Meterpreter</a:t>
            </a:r>
            <a:r>
              <a:rPr lang="en-US" altLang="zh-TW" dirty="0"/>
              <a:t> is the most popular payload type for </a:t>
            </a:r>
            <a:r>
              <a:rPr lang="en-US" altLang="zh-TW" b="1" dirty="0" err="1">
                <a:solidFill>
                  <a:srgbClr val="008000"/>
                </a:solidFill>
                <a:latin typeface="Courier New" panose="02070309020205020404" pitchFamily="49" charset="0"/>
                <a:cs typeface="Courier New" panose="02070309020205020404" pitchFamily="49" charset="0"/>
              </a:rPr>
              <a:t>Metasploit</a:t>
            </a:r>
            <a:r>
              <a:rPr lang="en-US" altLang="zh-TW" dirty="0" smtClean="0"/>
              <a:t>.</a:t>
            </a:r>
          </a:p>
          <a:p>
            <a:pPr lvl="1"/>
            <a:r>
              <a:rPr lang="en-US" altLang="zh-TW" dirty="0" smtClean="0"/>
              <a:t>If </a:t>
            </a:r>
            <a:r>
              <a:rPr lang="en-US" altLang="zh-TW" dirty="0"/>
              <a:t>you are testing a Windows exploit, it’s better to use </a:t>
            </a:r>
            <a:r>
              <a:rPr lang="en-US" altLang="zh-TW" b="1" dirty="0">
                <a:solidFill>
                  <a:srgbClr val="008000"/>
                </a:solidFill>
                <a:latin typeface="Courier New" panose="02070309020205020404" pitchFamily="49" charset="0"/>
                <a:cs typeface="Courier New" panose="02070309020205020404" pitchFamily="49" charset="0"/>
              </a:rPr>
              <a:t>windows/</a:t>
            </a:r>
            <a:r>
              <a:rPr lang="en-US" altLang="zh-TW" b="1" dirty="0" err="1">
                <a:solidFill>
                  <a:srgbClr val="008000"/>
                </a:solidFill>
                <a:latin typeface="Courier New" panose="02070309020205020404" pitchFamily="49" charset="0"/>
                <a:cs typeface="Courier New" panose="02070309020205020404" pitchFamily="49" charset="0"/>
              </a:rPr>
              <a:t>meterpreter</a:t>
            </a:r>
            <a:r>
              <a:rPr lang="en-US" altLang="zh-TW" b="1" dirty="0">
                <a:solidFill>
                  <a:srgbClr val="008000"/>
                </a:solidFill>
                <a:latin typeface="Courier New" panose="02070309020205020404" pitchFamily="49" charset="0"/>
                <a:cs typeface="Courier New" panose="02070309020205020404" pitchFamily="49" charset="0"/>
              </a:rPr>
              <a:t>/</a:t>
            </a:r>
            <a:r>
              <a:rPr lang="en-US" altLang="zh-TW" b="1" dirty="0" err="1">
                <a:solidFill>
                  <a:srgbClr val="008000"/>
                </a:solidFill>
                <a:latin typeface="Courier New" panose="02070309020205020404" pitchFamily="49" charset="0"/>
                <a:cs typeface="Courier New" panose="02070309020205020404" pitchFamily="49" charset="0"/>
              </a:rPr>
              <a:t>reverse_tcp</a:t>
            </a:r>
            <a:r>
              <a:rPr lang="en-US" altLang="zh-TW" dirty="0"/>
              <a:t>. </a:t>
            </a:r>
            <a:endParaRPr lang="en-US" altLang="zh-TW" dirty="0" smtClean="0"/>
          </a:p>
          <a:p>
            <a:pPr lvl="1"/>
            <a:r>
              <a:rPr lang="en-US" altLang="zh-TW" dirty="0" smtClean="0"/>
              <a:t>If </a:t>
            </a:r>
            <a:r>
              <a:rPr lang="en-US" altLang="zh-TW" dirty="0"/>
              <a:t>you’re on Linux, try </a:t>
            </a:r>
            <a:r>
              <a:rPr lang="en-US" altLang="zh-TW" b="1" dirty="0" err="1">
                <a:solidFill>
                  <a:srgbClr val="008000"/>
                </a:solidFill>
                <a:latin typeface="Courier New" panose="02070309020205020404" pitchFamily="49" charset="0"/>
                <a:cs typeface="Courier New" panose="02070309020205020404" pitchFamily="49" charset="0"/>
              </a:rPr>
              <a:t>linux</a:t>
            </a:r>
            <a:r>
              <a:rPr lang="en-US" altLang="zh-TW" b="1" dirty="0">
                <a:solidFill>
                  <a:srgbClr val="008000"/>
                </a:solidFill>
                <a:latin typeface="Courier New" panose="02070309020205020404" pitchFamily="49" charset="0"/>
                <a:cs typeface="Courier New" panose="02070309020205020404" pitchFamily="49" charset="0"/>
              </a:rPr>
              <a:t>/</a:t>
            </a:r>
            <a:r>
              <a:rPr lang="en-US" altLang="zh-TW" b="1" dirty="0" err="1">
                <a:solidFill>
                  <a:srgbClr val="008000"/>
                </a:solidFill>
                <a:latin typeface="Courier New" panose="02070309020205020404" pitchFamily="49" charset="0"/>
                <a:cs typeface="Courier New" panose="02070309020205020404" pitchFamily="49" charset="0"/>
              </a:rPr>
              <a:t>meterpreter</a:t>
            </a:r>
            <a:r>
              <a:rPr lang="en-US" altLang="zh-TW" b="1" dirty="0">
                <a:solidFill>
                  <a:srgbClr val="008000"/>
                </a:solidFill>
                <a:latin typeface="Courier New" panose="02070309020205020404" pitchFamily="49" charset="0"/>
                <a:cs typeface="Courier New" panose="02070309020205020404" pitchFamily="49" charset="0"/>
              </a:rPr>
              <a:t>/</a:t>
            </a:r>
            <a:r>
              <a:rPr lang="en-US" altLang="zh-TW" b="1" dirty="0" err="1">
                <a:solidFill>
                  <a:srgbClr val="008000"/>
                </a:solidFill>
                <a:latin typeface="Courier New" panose="02070309020205020404" pitchFamily="49" charset="0"/>
                <a:cs typeface="Courier New" panose="02070309020205020404" pitchFamily="49" charset="0"/>
              </a:rPr>
              <a:t>reverse_tcp</a:t>
            </a:r>
            <a:r>
              <a:rPr lang="en-US" altLang="zh-TW" dirty="0" smtClean="0"/>
              <a:t>.</a:t>
            </a:r>
          </a:p>
          <a:p>
            <a:pPr lvl="1"/>
            <a:r>
              <a:rPr lang="en-US" altLang="zh-TW" dirty="0" smtClean="0"/>
              <a:t>You </a:t>
            </a:r>
            <a:r>
              <a:rPr lang="en-US" altLang="zh-TW" dirty="0"/>
              <a:t>should always choose a native Meterpreter if you can, but if you are unable to, you should try a cross-platform one, such as </a:t>
            </a:r>
            <a:r>
              <a:rPr lang="en-US" altLang="zh-TW" b="1" dirty="0">
                <a:solidFill>
                  <a:srgbClr val="008000"/>
                </a:solidFill>
                <a:latin typeface="Courier New" panose="02070309020205020404" pitchFamily="49" charset="0"/>
                <a:cs typeface="Courier New" panose="02070309020205020404" pitchFamily="49" charset="0"/>
              </a:rPr>
              <a:t>java/</a:t>
            </a:r>
            <a:r>
              <a:rPr lang="en-US" altLang="zh-TW" b="1" dirty="0" err="1">
                <a:solidFill>
                  <a:srgbClr val="008000"/>
                </a:solidFill>
                <a:latin typeface="Courier New" panose="02070309020205020404" pitchFamily="49" charset="0"/>
                <a:cs typeface="Courier New" panose="02070309020205020404" pitchFamily="49" charset="0"/>
              </a:rPr>
              <a:t>meterpreter</a:t>
            </a:r>
            <a:r>
              <a:rPr lang="en-US" altLang="zh-TW" b="1" dirty="0">
                <a:solidFill>
                  <a:srgbClr val="008000"/>
                </a:solidFill>
                <a:latin typeface="Courier New" panose="02070309020205020404" pitchFamily="49" charset="0"/>
                <a:cs typeface="Courier New" panose="02070309020205020404" pitchFamily="49" charset="0"/>
              </a:rPr>
              <a:t>/</a:t>
            </a:r>
            <a:r>
              <a:rPr lang="en-US" altLang="zh-TW" b="1" dirty="0" err="1">
                <a:solidFill>
                  <a:srgbClr val="008000"/>
                </a:solidFill>
                <a:latin typeface="Courier New" panose="02070309020205020404" pitchFamily="49" charset="0"/>
                <a:cs typeface="Courier New" panose="02070309020205020404" pitchFamily="49" charset="0"/>
              </a:rPr>
              <a:t>reverse_tcp</a:t>
            </a:r>
            <a:r>
              <a:rPr lang="en-US" altLang="zh-TW" dirty="0"/>
              <a:t>.</a:t>
            </a:r>
            <a:endParaRPr lang="zh-TW" altLang="en-US" dirty="0"/>
          </a:p>
        </p:txBody>
      </p:sp>
      <p:sp>
        <p:nvSpPr>
          <p:cNvPr id="3" name="標題 2"/>
          <p:cNvSpPr>
            <a:spLocks noGrp="1"/>
          </p:cNvSpPr>
          <p:nvPr>
            <p:ph type="title"/>
          </p:nvPr>
        </p:nvSpPr>
        <p:spPr/>
        <p:txBody>
          <a:bodyPr>
            <a:normAutofit/>
          </a:bodyPr>
          <a:lstStyle/>
          <a:p>
            <a:r>
              <a:rPr lang="en-US" altLang="zh-TW" dirty="0" err="1" smtClean="0"/>
              <a:t>Metasploit</a:t>
            </a:r>
            <a:r>
              <a:rPr lang="en-US" altLang="zh-TW" dirty="0" smtClean="0"/>
              <a:t> and Meterpreter </a:t>
            </a:r>
            <a:r>
              <a:rPr lang="en-US" altLang="zh-TW" i="1" baseline="-25000" dirty="0" smtClean="0"/>
              <a:t>[</a:t>
            </a:r>
            <a:r>
              <a:rPr lang="en-US" altLang="zh-TW" i="1" baseline="-25000" dirty="0" smtClean="0">
                <a:hlinkClick r:id="rId2"/>
              </a:rPr>
              <a:t>Rapid7</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ABB0B327-45C0-4C31-A222-18292A4593BD}" type="slidenum">
              <a:rPr lang="zh-TW" altLang="en-US" smtClean="0"/>
              <a:t>4</a:t>
            </a:fld>
            <a:endParaRPr lang="zh-TW" altLang="en-US"/>
          </a:p>
        </p:txBody>
      </p:sp>
    </p:spTree>
    <p:extLst>
      <p:ext uri="{BB962C8B-B14F-4D97-AF65-F5344CB8AC3E}">
        <p14:creationId xmlns:p14="http://schemas.microsoft.com/office/powerpoint/2010/main" val="2265087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標題 2"/>
          <p:cNvSpPr>
            <a:spLocks noGrp="1"/>
          </p:cNvSpPr>
          <p:nvPr>
            <p:ph type="title"/>
          </p:nvPr>
        </p:nvSpPr>
        <p:spPr/>
        <p:txBody>
          <a:bodyPr>
            <a:normAutofit/>
          </a:bodyPr>
          <a:lstStyle/>
          <a:p>
            <a:r>
              <a:rPr lang="en-US" altLang="zh-TW" dirty="0" err="1"/>
              <a:t>meterpreter</a:t>
            </a:r>
            <a:r>
              <a:rPr lang="zh-TW" altLang="en-US" dirty="0"/>
              <a:t>载荷执行过程及</a:t>
            </a:r>
            <a:r>
              <a:rPr lang="zh-TW" altLang="en-US" dirty="0" smtClean="0"/>
              <a:t>原理  </a:t>
            </a:r>
            <a:r>
              <a:rPr lang="en-US" altLang="zh-TW" i="1" baseline="-25000" dirty="0" smtClean="0"/>
              <a:t>[</a:t>
            </a:r>
            <a:r>
              <a:rPr lang="zh-TW" altLang="en-US" b="1" i="1" baseline="-25000" dirty="0">
                <a:hlinkClick r:id="rId2"/>
              </a:rPr>
              <a:t>码农家</a:t>
            </a:r>
            <a:r>
              <a:rPr lang="zh-TW" altLang="en-US" b="1" i="1" baseline="-25000" dirty="0" smtClean="0">
                <a:hlinkClick r:id="rId2"/>
              </a:rPr>
              <a:t>园</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ABB0B327-45C0-4C31-A222-18292A4593BD}" type="slidenum">
              <a:rPr lang="zh-TW" altLang="en-US" smtClean="0"/>
              <a:t>5</a:t>
            </a:fld>
            <a:endParaRPr lang="zh-TW" altLang="en-US"/>
          </a:p>
        </p:txBody>
      </p:sp>
    </p:spTree>
    <p:extLst>
      <p:ext uri="{BB962C8B-B14F-4D97-AF65-F5344CB8AC3E}">
        <p14:creationId xmlns:p14="http://schemas.microsoft.com/office/powerpoint/2010/main" val="1959594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標題 2"/>
          <p:cNvSpPr>
            <a:spLocks noGrp="1"/>
          </p:cNvSpPr>
          <p:nvPr>
            <p:ph type="title"/>
          </p:nvPr>
        </p:nvSpPr>
        <p:spPr/>
        <p:txBody>
          <a:bodyPr>
            <a:normAutofit fontScale="90000"/>
          </a:bodyPr>
          <a:lstStyle/>
          <a:p>
            <a:r>
              <a:rPr lang="zh-TW" altLang="en-US" dirty="0"/>
              <a:t>滲透攻防工具篇</a:t>
            </a:r>
            <a:r>
              <a:rPr lang="en-US" altLang="zh-TW" dirty="0"/>
              <a:t>-</a:t>
            </a:r>
            <a:r>
              <a:rPr lang="zh-TW" altLang="en-US" dirty="0"/>
              <a:t>後滲透階段的</a:t>
            </a:r>
            <a:r>
              <a:rPr lang="en-US" altLang="zh-TW" dirty="0"/>
              <a:t>Meterpreter </a:t>
            </a:r>
            <a:r>
              <a:rPr lang="en-US" altLang="zh-TW" i="1" baseline="-25000" dirty="0"/>
              <a:t>[</a:t>
            </a:r>
            <a:r>
              <a:rPr lang="en-US" altLang="zh-TW" i="1" baseline="-25000" dirty="0" err="1" smtClean="0">
                <a:hlinkClick r:id="rId2"/>
              </a:rPr>
              <a:t>zusheng</a:t>
            </a:r>
            <a:r>
              <a:rPr lang="en-US" altLang="zh-TW" i="1" baseline="-25000" dirty="0" smtClean="0"/>
              <a:t>]</a:t>
            </a:r>
            <a:endParaRPr lang="zh-TW" altLang="en-US" i="1" baseline="-25000" dirty="0"/>
          </a:p>
        </p:txBody>
      </p:sp>
      <p:sp>
        <p:nvSpPr>
          <p:cNvPr id="4" name="投影片編號版面配置區 3"/>
          <p:cNvSpPr>
            <a:spLocks noGrp="1"/>
          </p:cNvSpPr>
          <p:nvPr>
            <p:ph type="sldNum" sz="quarter" idx="12"/>
          </p:nvPr>
        </p:nvSpPr>
        <p:spPr/>
        <p:txBody>
          <a:bodyPr/>
          <a:lstStyle/>
          <a:p>
            <a:fld id="{ABB0B327-45C0-4C31-A222-18292A4593BD}" type="slidenum">
              <a:rPr lang="zh-TW" altLang="en-US" smtClean="0"/>
              <a:t>6</a:t>
            </a:fld>
            <a:endParaRPr lang="zh-TW" altLang="en-US"/>
          </a:p>
        </p:txBody>
      </p:sp>
    </p:spTree>
    <p:extLst>
      <p:ext uri="{BB962C8B-B14F-4D97-AF65-F5344CB8AC3E}">
        <p14:creationId xmlns:p14="http://schemas.microsoft.com/office/powerpoint/2010/main" val="934627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ABB0B327-45C0-4C31-A222-18292A4593BD}" type="slidenum">
              <a:rPr lang="zh-TW" altLang="en-US" smtClean="0"/>
              <a:t>7</a:t>
            </a:fld>
            <a:endParaRPr lang="zh-TW" altLang="en-US"/>
          </a:p>
        </p:txBody>
      </p:sp>
      <p:sp>
        <p:nvSpPr>
          <p:cNvPr id="4" name="標題 3"/>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77623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b="1" dirty="0" err="1">
                <a:solidFill>
                  <a:srgbClr val="008000"/>
                </a:solidFill>
                <a:latin typeface="Courier New" panose="02070309020205020404" pitchFamily="49" charset="0"/>
                <a:cs typeface="Courier New" panose="02070309020205020404" pitchFamily="49" charset="0"/>
              </a:rPr>
              <a:t>Msfvenom</a:t>
            </a:r>
            <a:r>
              <a:rPr lang="en-US" altLang="zh-TW" b="1" dirty="0">
                <a:solidFill>
                  <a:srgbClr val="008000"/>
                </a:solidFill>
                <a:latin typeface="Courier New" panose="02070309020205020404" pitchFamily="49" charset="0"/>
                <a:cs typeface="Courier New" panose="02070309020205020404" pitchFamily="49" charset="0"/>
              </a:rPr>
              <a:t> </a:t>
            </a:r>
            <a:r>
              <a:rPr lang="en-US" altLang="zh-TW" dirty="0" smtClean="0"/>
              <a:t>is </a:t>
            </a:r>
            <a:r>
              <a:rPr lang="en-US" altLang="zh-TW" dirty="0"/>
              <a:t>a command line instance of </a:t>
            </a:r>
            <a:r>
              <a:rPr lang="en-US" altLang="zh-TW" dirty="0" err="1"/>
              <a:t>Metasploit</a:t>
            </a:r>
            <a:r>
              <a:rPr lang="en-US" altLang="zh-TW" dirty="0"/>
              <a:t> that is used to generate and output all of the various types of shell code that are available in </a:t>
            </a:r>
            <a:r>
              <a:rPr lang="en-US" altLang="zh-TW" dirty="0" err="1"/>
              <a:t>Metasploit</a:t>
            </a:r>
            <a:r>
              <a:rPr lang="en-US" altLang="zh-TW" dirty="0"/>
              <a:t>.</a:t>
            </a:r>
            <a:endParaRPr lang="zh-TW" altLang="en-US" dirty="0"/>
          </a:p>
        </p:txBody>
      </p:sp>
      <p:sp>
        <p:nvSpPr>
          <p:cNvPr id="3" name="標題 2"/>
          <p:cNvSpPr>
            <a:spLocks noGrp="1"/>
          </p:cNvSpPr>
          <p:nvPr>
            <p:ph type="title"/>
          </p:nvPr>
        </p:nvSpPr>
        <p:spPr/>
        <p:txBody>
          <a:bodyPr>
            <a:normAutofit fontScale="90000"/>
          </a:bodyPr>
          <a:lstStyle/>
          <a:p>
            <a:r>
              <a:rPr lang="en-US" altLang="zh-TW" b="1" dirty="0" err="1">
                <a:solidFill>
                  <a:srgbClr val="008000"/>
                </a:solidFill>
                <a:latin typeface="Courier New" panose="02070309020205020404" pitchFamily="49" charset="0"/>
                <a:cs typeface="Courier New" panose="02070309020205020404" pitchFamily="49" charset="0"/>
              </a:rPr>
              <a:t>Msfvenom</a:t>
            </a:r>
            <a:r>
              <a:rPr lang="en-US" altLang="zh-TW" dirty="0"/>
              <a:t> Tutorials for </a:t>
            </a:r>
            <a:r>
              <a:rPr lang="en-US" altLang="zh-TW" dirty="0" smtClean="0"/>
              <a:t>Beginners </a:t>
            </a:r>
            <a:r>
              <a:rPr lang="en-US" altLang="zh-TW" i="1" baseline="-25000" dirty="0" smtClean="0"/>
              <a:t>[</a:t>
            </a:r>
            <a:r>
              <a:rPr lang="en-US" altLang="zh-TW" i="1" baseline="-25000" dirty="0" smtClean="0">
                <a:hlinkClick r:id="rId2"/>
              </a:rPr>
              <a:t>Raj </a:t>
            </a:r>
            <a:r>
              <a:rPr lang="en-US" altLang="zh-TW" i="1" baseline="-25000" dirty="0" err="1">
                <a:hlinkClick r:id="rId2"/>
              </a:rPr>
              <a:t>Chandel</a:t>
            </a:r>
            <a:r>
              <a:rPr lang="en-US" altLang="zh-TW" i="1" baseline="-25000" dirty="0"/>
              <a:t>]</a:t>
            </a:r>
            <a:endParaRPr lang="zh-TW" altLang="en-US" i="1" baseline="-25000" dirty="0"/>
          </a:p>
        </p:txBody>
      </p:sp>
      <p:sp>
        <p:nvSpPr>
          <p:cNvPr id="4" name="投影片編號版面配置區 3"/>
          <p:cNvSpPr>
            <a:spLocks noGrp="1"/>
          </p:cNvSpPr>
          <p:nvPr>
            <p:ph type="sldNum" sz="quarter" idx="12"/>
          </p:nvPr>
        </p:nvSpPr>
        <p:spPr/>
        <p:txBody>
          <a:bodyPr/>
          <a:lstStyle/>
          <a:p>
            <a:fld id="{ABB0B327-45C0-4C31-A222-18292A4593BD}" type="slidenum">
              <a:rPr lang="zh-TW" altLang="en-US" smtClean="0"/>
              <a:t>8</a:t>
            </a:fld>
            <a:endParaRPr lang="zh-TW" altLang="en-US"/>
          </a:p>
        </p:txBody>
      </p:sp>
    </p:spTree>
    <p:extLst>
      <p:ext uri="{BB962C8B-B14F-4D97-AF65-F5344CB8AC3E}">
        <p14:creationId xmlns:p14="http://schemas.microsoft.com/office/powerpoint/2010/main" val="658223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675467"/>
            <a:ext cx="7948405" cy="3450696"/>
          </a:xfrm>
        </p:spPr>
        <p:txBody>
          <a:bodyPr/>
          <a:lstStyle/>
          <a:p>
            <a:r>
              <a:rPr lang="en-US" altLang="zh-TW" b="1" dirty="0" err="1">
                <a:solidFill>
                  <a:srgbClr val="008000"/>
                </a:solidFill>
                <a:latin typeface="Courier New" panose="02070309020205020404" pitchFamily="49" charset="0"/>
                <a:cs typeface="Courier New" panose="02070309020205020404" pitchFamily="49" charset="0"/>
              </a:rPr>
              <a:t>Lhost</a:t>
            </a:r>
            <a:r>
              <a:rPr lang="en-US" altLang="zh-TW" dirty="0"/>
              <a:t>= (IP of Kali)</a:t>
            </a:r>
          </a:p>
          <a:p>
            <a:r>
              <a:rPr lang="en-US" altLang="zh-TW" b="1" dirty="0" err="1">
                <a:solidFill>
                  <a:srgbClr val="008000"/>
                </a:solidFill>
                <a:latin typeface="Courier New" panose="02070309020205020404" pitchFamily="49" charset="0"/>
                <a:cs typeface="Courier New" panose="02070309020205020404" pitchFamily="49" charset="0"/>
              </a:rPr>
              <a:t>Lport</a:t>
            </a:r>
            <a:r>
              <a:rPr lang="en-US" altLang="zh-TW" dirty="0"/>
              <a:t>= (any port you wish to assign to the </a:t>
            </a:r>
            <a:r>
              <a:rPr lang="en-US" altLang="zh-TW" i="1" dirty="0">
                <a:latin typeface="Times New Roman" panose="02020603050405020304" pitchFamily="18" charset="0"/>
                <a:cs typeface="Times New Roman" panose="02020603050405020304" pitchFamily="18" charset="0"/>
              </a:rPr>
              <a:t>listener</a:t>
            </a:r>
            <a:r>
              <a:rPr lang="en-US" altLang="zh-TW" dirty="0"/>
              <a:t>)</a:t>
            </a:r>
          </a:p>
          <a:p>
            <a:r>
              <a:rPr lang="en-US" altLang="zh-TW" b="1" dirty="0">
                <a:solidFill>
                  <a:srgbClr val="008000"/>
                </a:solidFill>
                <a:latin typeface="Courier New" panose="02070309020205020404" pitchFamily="49" charset="0"/>
                <a:cs typeface="Courier New" panose="02070309020205020404" pitchFamily="49" charset="0"/>
              </a:rPr>
              <a:t>P</a:t>
            </a:r>
            <a:r>
              <a:rPr lang="en-US" altLang="zh-TW" dirty="0"/>
              <a:t>= (Payload I.e. Windows, Android, PHP etc.)</a:t>
            </a:r>
          </a:p>
          <a:p>
            <a:r>
              <a:rPr lang="en-US" altLang="zh-TW" b="1" dirty="0">
                <a:solidFill>
                  <a:srgbClr val="008000"/>
                </a:solidFill>
                <a:latin typeface="Courier New" panose="02070309020205020404" pitchFamily="49" charset="0"/>
                <a:cs typeface="Courier New" panose="02070309020205020404" pitchFamily="49" charset="0"/>
              </a:rPr>
              <a:t>F</a:t>
            </a:r>
            <a:r>
              <a:rPr lang="en-US" altLang="zh-TW" dirty="0"/>
              <a:t>= file extension (i.e. windows=</a:t>
            </a:r>
            <a:r>
              <a:rPr lang="en-US" altLang="zh-TW" b="1" dirty="0">
                <a:solidFill>
                  <a:srgbClr val="008000"/>
                </a:solidFill>
                <a:latin typeface="Courier New" panose="02070309020205020404" pitchFamily="49" charset="0"/>
                <a:cs typeface="Courier New" panose="02070309020205020404" pitchFamily="49" charset="0"/>
              </a:rPr>
              <a:t>exe</a:t>
            </a:r>
            <a:r>
              <a:rPr lang="en-US" altLang="zh-TW" dirty="0"/>
              <a:t>, android=</a:t>
            </a:r>
            <a:r>
              <a:rPr lang="en-US" altLang="zh-TW" b="1" dirty="0" err="1">
                <a:solidFill>
                  <a:srgbClr val="008000"/>
                </a:solidFill>
                <a:latin typeface="Courier New" panose="02070309020205020404" pitchFamily="49" charset="0"/>
                <a:cs typeface="Courier New" panose="02070309020205020404" pitchFamily="49" charset="0"/>
              </a:rPr>
              <a:t>apk</a:t>
            </a:r>
            <a:r>
              <a:rPr lang="en-US" altLang="zh-TW" dirty="0"/>
              <a:t> etc.)</a:t>
            </a:r>
          </a:p>
          <a:p>
            <a:endParaRPr lang="zh-TW" altLang="en-US" dirty="0"/>
          </a:p>
        </p:txBody>
      </p:sp>
      <p:sp>
        <p:nvSpPr>
          <p:cNvPr id="3" name="標題 2"/>
          <p:cNvSpPr>
            <a:spLocks noGrp="1"/>
          </p:cNvSpPr>
          <p:nvPr>
            <p:ph type="title"/>
          </p:nvPr>
        </p:nvSpPr>
        <p:spPr/>
        <p:txBody>
          <a:bodyPr/>
          <a:lstStyle/>
          <a:p>
            <a:r>
              <a:rPr lang="en-US" altLang="zh-TW" dirty="0"/>
              <a:t>Abbreviations</a:t>
            </a:r>
            <a:r>
              <a:rPr lang="en-US" altLang="zh-TW" dirty="0" smtClean="0"/>
              <a:t> </a:t>
            </a:r>
            <a:r>
              <a:rPr lang="en-US" altLang="zh-TW" i="1" baseline="-25000" dirty="0"/>
              <a:t>[</a:t>
            </a:r>
            <a:r>
              <a:rPr lang="en-US" altLang="zh-TW" i="1" baseline="-25000" dirty="0">
                <a:hlinkClick r:id="rId2"/>
              </a:rPr>
              <a:t>Raj </a:t>
            </a:r>
            <a:r>
              <a:rPr lang="en-US" altLang="zh-TW" i="1" baseline="-25000" dirty="0" err="1">
                <a:hlinkClick r:id="rId2"/>
              </a:rPr>
              <a:t>Chandel</a:t>
            </a:r>
            <a:r>
              <a:rPr lang="en-US" altLang="zh-TW" i="1" baseline="-25000" dirty="0"/>
              <a:t>]</a:t>
            </a:r>
            <a:endParaRPr lang="zh-TW" altLang="en-US" dirty="0"/>
          </a:p>
        </p:txBody>
      </p:sp>
      <p:sp>
        <p:nvSpPr>
          <p:cNvPr id="4" name="投影片編號版面配置區 3"/>
          <p:cNvSpPr>
            <a:spLocks noGrp="1"/>
          </p:cNvSpPr>
          <p:nvPr>
            <p:ph type="sldNum" sz="quarter" idx="12"/>
          </p:nvPr>
        </p:nvSpPr>
        <p:spPr/>
        <p:txBody>
          <a:bodyPr/>
          <a:lstStyle/>
          <a:p>
            <a:fld id="{ABB0B327-45C0-4C31-A222-18292A4593BD}" type="slidenum">
              <a:rPr lang="zh-TW" altLang="en-US" smtClean="0"/>
              <a:t>9</a:t>
            </a:fld>
            <a:endParaRPr lang="zh-TW" altLang="en-US"/>
          </a:p>
        </p:txBody>
      </p:sp>
    </p:spTree>
    <p:extLst>
      <p:ext uri="{BB962C8B-B14F-4D97-AF65-F5344CB8AC3E}">
        <p14:creationId xmlns:p14="http://schemas.microsoft.com/office/powerpoint/2010/main" val="172415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1598</TotalTime>
  <Words>580</Words>
  <Application>Microsoft Office PowerPoint</Application>
  <PresentationFormat>如螢幕大小 (4:3)</PresentationFormat>
  <Paragraphs>77</Paragraphs>
  <Slides>20</Slides>
  <Notes>0</Notes>
  <HiddenSlides>0</HiddenSlides>
  <MMClips>0</MMClips>
  <ScaleCrop>false</ScaleCrop>
  <HeadingPairs>
    <vt:vector size="4" baseType="variant">
      <vt:variant>
        <vt:lpstr>佈景主題</vt:lpstr>
      </vt:variant>
      <vt:variant>
        <vt:i4>1</vt:i4>
      </vt:variant>
      <vt:variant>
        <vt:lpstr>投影片標題</vt:lpstr>
      </vt:variant>
      <vt:variant>
        <vt:i4>20</vt:i4>
      </vt:variant>
    </vt:vector>
  </HeadingPairs>
  <TitlesOfParts>
    <vt:vector size="21" baseType="lpstr">
      <vt:lpstr>波形</vt:lpstr>
      <vt:lpstr>Metasploit Framework (MSF)</vt:lpstr>
      <vt:lpstr>PowerPoint 簡報</vt:lpstr>
      <vt:lpstr>Intro to Metasploit [Vickie Li]</vt:lpstr>
      <vt:lpstr>Metasploit and Meterpreter [Rapid7]</vt:lpstr>
      <vt:lpstr>meterpreter载荷执行过程及原理  [码农家园]</vt:lpstr>
      <vt:lpstr>滲透攻防工具篇-後滲透階段的Meterpreter [zusheng]</vt:lpstr>
      <vt:lpstr>PowerPoint 簡報</vt:lpstr>
      <vt:lpstr>Msfvenom Tutorials for Beginners [Raj Chandel]</vt:lpstr>
      <vt:lpstr>Abbreviations [Raj Chandel]</vt:lpstr>
      <vt:lpstr>Execution of Msfvenom [Raj Chandel] </vt:lpstr>
      <vt:lpstr>Bind shell [Raj Chandel] </vt:lpstr>
      <vt:lpstr>An Example of Payload Creation [Raj Chandel]</vt:lpstr>
      <vt:lpstr>Launch an Attack [Raj Chandel]</vt:lpstr>
      <vt:lpstr>Meterpreter Basic Commands [offensive security]</vt:lpstr>
      <vt:lpstr>PowerPoint 簡報</vt:lpstr>
      <vt:lpstr>Metasploit 初體驗 [cyrilwang]</vt:lpstr>
      <vt:lpstr>PowerPoint 簡報</vt:lpstr>
      <vt:lpstr>Meterpreter 技術原理： 載荷執行  [看雪学院]</vt:lpstr>
      <vt:lpstr>Meterpreter reverse_http how does it communicate ?  [frank]</vt:lpstr>
      <vt:lpstr>0x01初识Meterpreter  [渗透测试中心]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Fu-Hau H</dc:creator>
  <cp:lastModifiedBy>Fu-Hau H</cp:lastModifiedBy>
  <cp:revision>37</cp:revision>
  <dcterms:created xsi:type="dcterms:W3CDTF">2021-05-23T09:19:26Z</dcterms:created>
  <dcterms:modified xsi:type="dcterms:W3CDTF">2021-06-26T07:16:11Z</dcterms:modified>
</cp:coreProperties>
</file>